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8"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6" d="100"/>
          <a:sy n="106" d="100"/>
        </p:scale>
        <p:origin x="114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90E5731D-2879-4399-A14A-5821A958195D}" type="datetimeFigureOut">
              <a:rPr kumimoji="1" lang="ja-JP" altLang="en-US" smtClean="0"/>
              <a:t>2024/2/8</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1356A2E7-9754-4921-9616-86EB1BBEE46C}" type="slidenum">
              <a:rPr kumimoji="1" lang="ja-JP" altLang="en-US" smtClean="0"/>
              <a:t>‹#›</a:t>
            </a:fld>
            <a:endParaRPr kumimoji="1" lang="ja-JP" altLang="en-US"/>
          </a:p>
        </p:txBody>
      </p:sp>
    </p:spTree>
    <p:extLst>
      <p:ext uri="{BB962C8B-B14F-4D97-AF65-F5344CB8AC3E}">
        <p14:creationId xmlns:p14="http://schemas.microsoft.com/office/powerpoint/2010/main" val="30787741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5CD9B2A-8C37-4D5A-BB30-D94C6DD9FF54}" type="datetimeFigureOut">
              <a:rPr kumimoji="1" lang="ja-JP" altLang="en-US" smtClean="0"/>
              <a:t>2024/2/8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6A7382-4443-4430-A50B-3A19D734AE70}" type="slidenum">
              <a:rPr kumimoji="1" lang="ja-JP" altLang="en-US" smtClean="0"/>
              <a:t>‹#›</a:t>
            </a:fld>
            <a:endParaRPr kumimoji="1" lang="ja-JP" altLang="en-US"/>
          </a:p>
        </p:txBody>
      </p:sp>
    </p:spTree>
    <p:extLst>
      <p:ext uri="{BB962C8B-B14F-4D97-AF65-F5344CB8AC3E}">
        <p14:creationId xmlns:p14="http://schemas.microsoft.com/office/powerpoint/2010/main" val="2412792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5CD9B2A-8C37-4D5A-BB30-D94C6DD9FF54}" type="datetimeFigureOut">
              <a:rPr kumimoji="1" lang="ja-JP" altLang="en-US" smtClean="0"/>
              <a:t>2024/2/8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6A7382-4443-4430-A50B-3A19D734AE70}" type="slidenum">
              <a:rPr kumimoji="1" lang="ja-JP" altLang="en-US" smtClean="0"/>
              <a:t>‹#›</a:t>
            </a:fld>
            <a:endParaRPr kumimoji="1" lang="ja-JP" altLang="en-US"/>
          </a:p>
        </p:txBody>
      </p:sp>
    </p:spTree>
    <p:extLst>
      <p:ext uri="{BB962C8B-B14F-4D97-AF65-F5344CB8AC3E}">
        <p14:creationId xmlns:p14="http://schemas.microsoft.com/office/powerpoint/2010/main" val="268191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5CD9B2A-8C37-4D5A-BB30-D94C6DD9FF54}" type="datetimeFigureOut">
              <a:rPr kumimoji="1" lang="ja-JP" altLang="en-US" smtClean="0"/>
              <a:t>2024/2/8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6A7382-4443-4430-A50B-3A19D734AE70}" type="slidenum">
              <a:rPr kumimoji="1" lang="ja-JP" altLang="en-US" smtClean="0"/>
              <a:t>‹#›</a:t>
            </a:fld>
            <a:endParaRPr kumimoji="1" lang="ja-JP" altLang="en-US"/>
          </a:p>
        </p:txBody>
      </p:sp>
    </p:spTree>
    <p:extLst>
      <p:ext uri="{BB962C8B-B14F-4D97-AF65-F5344CB8AC3E}">
        <p14:creationId xmlns:p14="http://schemas.microsoft.com/office/powerpoint/2010/main" val="2315403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5CD9B2A-8C37-4D5A-BB30-D94C6DD9FF54}" type="datetimeFigureOut">
              <a:rPr kumimoji="1" lang="ja-JP" altLang="en-US" smtClean="0"/>
              <a:t>2024/2/8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6A7382-4443-4430-A50B-3A19D734AE70}" type="slidenum">
              <a:rPr kumimoji="1" lang="ja-JP" altLang="en-US" smtClean="0"/>
              <a:t>‹#›</a:t>
            </a:fld>
            <a:endParaRPr kumimoji="1" lang="ja-JP" altLang="en-US"/>
          </a:p>
        </p:txBody>
      </p:sp>
    </p:spTree>
    <p:extLst>
      <p:ext uri="{BB962C8B-B14F-4D97-AF65-F5344CB8AC3E}">
        <p14:creationId xmlns:p14="http://schemas.microsoft.com/office/powerpoint/2010/main" val="3217460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5CD9B2A-8C37-4D5A-BB30-D94C6DD9FF54}" type="datetimeFigureOut">
              <a:rPr kumimoji="1" lang="ja-JP" altLang="en-US" smtClean="0"/>
              <a:t>2024/2/8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6A7382-4443-4430-A50B-3A19D734AE70}" type="slidenum">
              <a:rPr kumimoji="1" lang="ja-JP" altLang="en-US" smtClean="0"/>
              <a:t>‹#›</a:t>
            </a:fld>
            <a:endParaRPr kumimoji="1" lang="ja-JP" altLang="en-US"/>
          </a:p>
        </p:txBody>
      </p:sp>
    </p:spTree>
    <p:extLst>
      <p:ext uri="{BB962C8B-B14F-4D97-AF65-F5344CB8AC3E}">
        <p14:creationId xmlns:p14="http://schemas.microsoft.com/office/powerpoint/2010/main" val="1311330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5CD9B2A-8C37-4D5A-BB30-D94C6DD9FF54}" type="datetimeFigureOut">
              <a:rPr kumimoji="1" lang="ja-JP" altLang="en-US" smtClean="0"/>
              <a:t>2024/2/8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6A7382-4443-4430-A50B-3A19D734AE70}" type="slidenum">
              <a:rPr kumimoji="1" lang="ja-JP" altLang="en-US" smtClean="0"/>
              <a:t>‹#›</a:t>
            </a:fld>
            <a:endParaRPr kumimoji="1" lang="ja-JP" altLang="en-US"/>
          </a:p>
        </p:txBody>
      </p:sp>
    </p:spTree>
    <p:extLst>
      <p:ext uri="{BB962C8B-B14F-4D97-AF65-F5344CB8AC3E}">
        <p14:creationId xmlns:p14="http://schemas.microsoft.com/office/powerpoint/2010/main" val="3637274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5CD9B2A-8C37-4D5A-BB30-D94C6DD9FF54}" type="datetimeFigureOut">
              <a:rPr kumimoji="1" lang="ja-JP" altLang="en-US" smtClean="0"/>
              <a:t>2024/2/8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46A7382-4443-4430-A50B-3A19D734AE70}" type="slidenum">
              <a:rPr kumimoji="1" lang="ja-JP" altLang="en-US" smtClean="0"/>
              <a:t>‹#›</a:t>
            </a:fld>
            <a:endParaRPr kumimoji="1" lang="ja-JP" altLang="en-US"/>
          </a:p>
        </p:txBody>
      </p:sp>
    </p:spTree>
    <p:extLst>
      <p:ext uri="{BB962C8B-B14F-4D97-AF65-F5344CB8AC3E}">
        <p14:creationId xmlns:p14="http://schemas.microsoft.com/office/powerpoint/2010/main" val="39185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5CD9B2A-8C37-4D5A-BB30-D94C6DD9FF54}" type="datetimeFigureOut">
              <a:rPr kumimoji="1" lang="ja-JP" altLang="en-US" smtClean="0"/>
              <a:t>2024/2/8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46A7382-4443-4430-A50B-3A19D734AE70}" type="slidenum">
              <a:rPr kumimoji="1" lang="ja-JP" altLang="en-US" smtClean="0"/>
              <a:t>‹#›</a:t>
            </a:fld>
            <a:endParaRPr kumimoji="1" lang="ja-JP" altLang="en-US"/>
          </a:p>
        </p:txBody>
      </p:sp>
    </p:spTree>
    <p:extLst>
      <p:ext uri="{BB962C8B-B14F-4D97-AF65-F5344CB8AC3E}">
        <p14:creationId xmlns:p14="http://schemas.microsoft.com/office/powerpoint/2010/main" val="2829996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CD9B2A-8C37-4D5A-BB30-D94C6DD9FF54}" type="datetimeFigureOut">
              <a:rPr kumimoji="1" lang="ja-JP" altLang="en-US" smtClean="0"/>
              <a:t>2024/2/8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46A7382-4443-4430-A50B-3A19D734AE70}" type="slidenum">
              <a:rPr kumimoji="1" lang="ja-JP" altLang="en-US" smtClean="0"/>
              <a:t>‹#›</a:t>
            </a:fld>
            <a:endParaRPr kumimoji="1" lang="ja-JP" altLang="en-US"/>
          </a:p>
        </p:txBody>
      </p:sp>
    </p:spTree>
    <p:extLst>
      <p:ext uri="{BB962C8B-B14F-4D97-AF65-F5344CB8AC3E}">
        <p14:creationId xmlns:p14="http://schemas.microsoft.com/office/powerpoint/2010/main" val="96204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5CD9B2A-8C37-4D5A-BB30-D94C6DD9FF54}" type="datetimeFigureOut">
              <a:rPr kumimoji="1" lang="ja-JP" altLang="en-US" smtClean="0"/>
              <a:t>2024/2/8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6A7382-4443-4430-A50B-3A19D734AE70}" type="slidenum">
              <a:rPr kumimoji="1" lang="ja-JP" altLang="en-US" smtClean="0"/>
              <a:t>‹#›</a:t>
            </a:fld>
            <a:endParaRPr kumimoji="1" lang="ja-JP" altLang="en-US"/>
          </a:p>
        </p:txBody>
      </p:sp>
    </p:spTree>
    <p:extLst>
      <p:ext uri="{BB962C8B-B14F-4D97-AF65-F5344CB8AC3E}">
        <p14:creationId xmlns:p14="http://schemas.microsoft.com/office/powerpoint/2010/main" val="1691465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5CD9B2A-8C37-4D5A-BB30-D94C6DD9FF54}" type="datetimeFigureOut">
              <a:rPr kumimoji="1" lang="ja-JP" altLang="en-US" smtClean="0"/>
              <a:t>2024/2/8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6A7382-4443-4430-A50B-3A19D734AE70}" type="slidenum">
              <a:rPr kumimoji="1" lang="ja-JP" altLang="en-US" smtClean="0"/>
              <a:t>‹#›</a:t>
            </a:fld>
            <a:endParaRPr kumimoji="1" lang="ja-JP" altLang="en-US"/>
          </a:p>
        </p:txBody>
      </p:sp>
    </p:spTree>
    <p:extLst>
      <p:ext uri="{BB962C8B-B14F-4D97-AF65-F5344CB8AC3E}">
        <p14:creationId xmlns:p14="http://schemas.microsoft.com/office/powerpoint/2010/main" val="4013958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5CD9B2A-8C37-4D5A-BB30-D94C6DD9FF54}" type="datetimeFigureOut">
              <a:rPr kumimoji="1" lang="ja-JP" altLang="en-US" smtClean="0"/>
              <a:t>2024/2/8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46A7382-4443-4430-A50B-3A19D734AE70}" type="slidenum">
              <a:rPr kumimoji="1" lang="ja-JP" altLang="en-US" smtClean="0"/>
              <a:t>‹#›</a:t>
            </a:fld>
            <a:endParaRPr kumimoji="1" lang="ja-JP" altLang="en-US"/>
          </a:p>
        </p:txBody>
      </p:sp>
    </p:spTree>
    <p:extLst>
      <p:ext uri="{BB962C8B-B14F-4D97-AF65-F5344CB8AC3E}">
        <p14:creationId xmlns:p14="http://schemas.microsoft.com/office/powerpoint/2010/main" val="18367349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矢印コネクタ 9"/>
          <p:cNvCxnSpPr>
            <a:stCxn id="6" idx="1"/>
          </p:cNvCxnSpPr>
          <p:nvPr/>
        </p:nvCxnSpPr>
        <p:spPr>
          <a:xfrm flipH="1">
            <a:off x="1914041" y="2291990"/>
            <a:ext cx="281940" cy="472567"/>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15" idx="1"/>
          </p:cNvCxnSpPr>
          <p:nvPr/>
        </p:nvCxnSpPr>
        <p:spPr>
          <a:xfrm flipH="1" flipV="1">
            <a:off x="1322417" y="5575865"/>
            <a:ext cx="345000" cy="361311"/>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4719252" y="4100815"/>
            <a:ext cx="1190824" cy="369332"/>
          </a:xfrm>
          <a:prstGeom prst="rect">
            <a:avLst/>
          </a:prstGeom>
          <a:solidFill>
            <a:schemeClr val="accent1">
              <a:lumMod val="20000"/>
              <a:lumOff val="80000"/>
            </a:schemeClr>
          </a:solidFill>
          <a:ln w="19050">
            <a:solidFill>
              <a:schemeClr val="accent1">
                <a:lumMod val="75000"/>
              </a:schemeClr>
            </a:solidFill>
          </a:ln>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rPr>
              <a:t>該当するものに✔を記入してください</a:t>
            </a:r>
            <a:endParaRPr kumimoji="1" lang="ja-JP" altLang="en-US" sz="900" dirty="0">
              <a:latin typeface="メイリオ" panose="020B0604030504040204" pitchFamily="50" charset="-128"/>
              <a:ea typeface="メイリオ" panose="020B0604030504040204" pitchFamily="50" charset="-128"/>
            </a:endParaRPr>
          </a:p>
        </p:txBody>
      </p:sp>
      <p:cxnSp>
        <p:nvCxnSpPr>
          <p:cNvPr id="26" name="直線矢印コネクタ 25"/>
          <p:cNvCxnSpPr/>
          <p:nvPr/>
        </p:nvCxnSpPr>
        <p:spPr>
          <a:xfrm>
            <a:off x="5768993" y="4473882"/>
            <a:ext cx="187255" cy="227516"/>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997637" y="875920"/>
            <a:ext cx="5279138" cy="954107"/>
          </a:xfrm>
          <a:prstGeom prst="rect">
            <a:avLst/>
          </a:prstGeom>
          <a:noFill/>
        </p:spPr>
        <p:txBody>
          <a:bodyPr wrap="square" rtlCol="0">
            <a:spAutoFit/>
          </a:bodyPr>
          <a:lstStyle/>
          <a:p>
            <a:r>
              <a:rPr kumimoji="1" lang="ja-JP" altLang="en-US" sz="1200" b="1" u="sng" dirty="0" smtClean="0">
                <a:latin typeface="メイリオ" panose="020B0604030504040204" pitchFamily="50" charset="-128"/>
                <a:ea typeface="メイリオ" panose="020B0604030504040204" pitchFamily="50" charset="-128"/>
              </a:rPr>
              <a:t>●　世帯主の方が記入してください</a:t>
            </a:r>
            <a:r>
              <a:rPr kumimoji="1" lang="ja-JP" altLang="en-US" sz="1200" u="sng" dirty="0" smtClean="0">
                <a:latin typeface="メイリオ" panose="020B0604030504040204" pitchFamily="50" charset="-128"/>
                <a:ea typeface="メイリオ" panose="020B0604030504040204" pitchFamily="50" charset="-128"/>
              </a:rPr>
              <a:t>。</a:t>
            </a:r>
            <a:endParaRPr kumimoji="1" lang="en-US" altLang="ja-JP" sz="1100" u="sng" dirty="0" smtClean="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代理の方が記入する場合は、裏面の委任欄への記載および代理人の方の本人確認書類</a:t>
            </a:r>
            <a:endParaRPr kumimoji="1" lang="en-US" altLang="ja-JP" sz="900" dirty="0" smtClean="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マイナンバーカードや運転免許証）の添付</a:t>
            </a:r>
            <a:r>
              <a:rPr kumimoji="1" lang="ja-JP" altLang="en-US" sz="900" dirty="0" smtClean="0">
                <a:latin typeface="メイリオ" panose="020B0604030504040204" pitchFamily="50" charset="-128"/>
                <a:ea typeface="メイリオ" panose="020B0604030504040204" pitchFamily="50" charset="-128"/>
              </a:rPr>
              <a:t>が必要です。</a:t>
            </a:r>
            <a:r>
              <a:rPr kumimoji="1" lang="en-US" altLang="ja-JP" sz="900" dirty="0" smtClean="0">
                <a:latin typeface="メイリオ" panose="020B0604030504040204" pitchFamily="50" charset="-128"/>
                <a:ea typeface="メイリオ" panose="020B0604030504040204" pitchFamily="50" charset="-128"/>
              </a:rPr>
              <a:t>】</a:t>
            </a:r>
            <a:endParaRPr kumimoji="1" lang="en-US" altLang="ja-JP" sz="1000" dirty="0" smtClean="0">
              <a:latin typeface="メイリオ" panose="020B0604030504040204" pitchFamily="50" charset="-128"/>
              <a:ea typeface="メイリオ" panose="020B0604030504040204" pitchFamily="50" charset="-128"/>
            </a:endParaRPr>
          </a:p>
          <a:p>
            <a:r>
              <a:rPr kumimoji="1" lang="ja-JP" altLang="en-US" sz="1200" b="1" u="sng" dirty="0" smtClean="0">
                <a:latin typeface="メイリオ" panose="020B0604030504040204" pitchFamily="50" charset="-128"/>
                <a:ea typeface="メイリオ" panose="020B0604030504040204" pitchFamily="50" charset="-128"/>
              </a:rPr>
              <a:t>●　記入にはボールペンを使用してください。</a:t>
            </a:r>
            <a:endParaRPr kumimoji="1" lang="en-US" altLang="ja-JP" sz="1200" b="1" u="sng"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　</a:t>
            </a:r>
            <a:r>
              <a:rPr kumimoji="1" lang="ja-JP" altLang="en-US" sz="1200" b="1"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消せるボールペン、鉛筆での記載は無効です。</a:t>
            </a:r>
            <a:r>
              <a:rPr kumimoji="1" lang="en-US" altLang="ja-JP" sz="900" dirty="0" smtClean="0">
                <a:latin typeface="メイリオ" panose="020B0604030504040204" pitchFamily="50" charset="-128"/>
                <a:ea typeface="メイリオ" panose="020B0604030504040204" pitchFamily="50" charset="-128"/>
              </a:rPr>
              <a:t>】</a:t>
            </a:r>
          </a:p>
        </p:txBody>
      </p:sp>
      <p:sp>
        <p:nvSpPr>
          <p:cNvPr id="49" name="テキスト ボックス 48"/>
          <p:cNvSpPr txBox="1"/>
          <p:nvPr/>
        </p:nvSpPr>
        <p:spPr>
          <a:xfrm>
            <a:off x="135876" y="479164"/>
            <a:ext cx="2757836" cy="369332"/>
          </a:xfrm>
          <a:prstGeom prst="rect">
            <a:avLst/>
          </a:prstGeom>
          <a:solidFill>
            <a:schemeClr val="accent1">
              <a:lumMod val="20000"/>
              <a:lumOff val="80000"/>
            </a:schemeClr>
          </a:solidFill>
          <a:ln w="19050">
            <a:solidFill>
              <a:schemeClr val="accent1">
                <a:lumMod val="75000"/>
              </a:schemeClr>
            </a:solidFill>
          </a:ln>
        </p:spPr>
        <p:txBody>
          <a:bodyPr wrap="square" rtlCol="0">
            <a:spAutoFit/>
          </a:bodyPr>
          <a:lstStyle/>
          <a:p>
            <a:pPr algn="ctr"/>
            <a:r>
              <a:rPr kumimoji="1" lang="ja-JP" altLang="en-US" b="1" dirty="0" smtClean="0">
                <a:latin typeface="メイリオ" panose="020B0604030504040204" pitchFamily="50" charset="-128"/>
                <a:ea typeface="メイリオ" panose="020B0604030504040204" pitchFamily="50" charset="-128"/>
              </a:rPr>
              <a:t>記入における注意事項</a:t>
            </a:r>
            <a:endParaRPr kumimoji="1" lang="ja-JP" altLang="en-US" sz="800" b="1"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35877" y="1846956"/>
            <a:ext cx="1118992" cy="369332"/>
          </a:xfrm>
          <a:prstGeom prst="rect">
            <a:avLst/>
          </a:prstGeom>
          <a:solidFill>
            <a:schemeClr val="accent1">
              <a:lumMod val="20000"/>
              <a:lumOff val="80000"/>
            </a:schemeClr>
          </a:solidFill>
          <a:ln w="19050">
            <a:solidFill>
              <a:schemeClr val="accent1">
                <a:lumMod val="75000"/>
              </a:schemeClr>
            </a:solidFill>
          </a:ln>
        </p:spPr>
        <p:txBody>
          <a:bodyPr wrap="square" rtlCol="0">
            <a:spAutoFit/>
          </a:bodyPr>
          <a:lstStyle/>
          <a:p>
            <a:pPr algn="ctr"/>
            <a:r>
              <a:rPr kumimoji="1" lang="ja-JP" altLang="en-US" b="1" dirty="0" smtClean="0">
                <a:latin typeface="メイリオ" panose="020B0604030504040204" pitchFamily="50" charset="-128"/>
                <a:ea typeface="メイリオ" panose="020B0604030504040204" pitchFamily="50" charset="-128"/>
              </a:rPr>
              <a:t>記入例</a:t>
            </a:r>
            <a:endParaRPr kumimoji="1" lang="ja-JP" altLang="en-US" sz="800" b="1"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6177064" y="8263147"/>
            <a:ext cx="680936" cy="16342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p:cNvSpPr/>
          <p:nvPr/>
        </p:nvSpPr>
        <p:spPr>
          <a:xfrm>
            <a:off x="2994876" y="2799513"/>
            <a:ext cx="198797" cy="1653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p:cNvSpPr/>
          <p:nvPr/>
        </p:nvSpPr>
        <p:spPr>
          <a:xfrm>
            <a:off x="2445993" y="5255470"/>
            <a:ext cx="198797" cy="1653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3685656" y="4626355"/>
            <a:ext cx="282103" cy="246221"/>
          </a:xfrm>
          <a:prstGeom prst="rect">
            <a:avLst/>
          </a:prstGeom>
          <a:noFill/>
          <a:ln>
            <a:noFill/>
          </a:ln>
        </p:spPr>
        <p:txBody>
          <a:bodyPr wrap="square" rtlCol="0">
            <a:spAutoFit/>
          </a:bodyPr>
          <a:lstStyle/>
          <a:p>
            <a:r>
              <a:rPr kumimoji="1" lang="ja-JP" altLang="en-US" sz="1000" dirty="0" smtClean="0">
                <a:solidFill>
                  <a:srgbClr val="FF0000"/>
                </a:solidFill>
              </a:rPr>
              <a:t>✔</a:t>
            </a:r>
            <a:endParaRPr kumimoji="1" lang="ja-JP" altLang="en-US" sz="1000" dirty="0">
              <a:solidFill>
                <a:srgbClr val="FF0000"/>
              </a:solidFill>
            </a:endParaRPr>
          </a:p>
        </p:txBody>
      </p:sp>
      <p:pic>
        <p:nvPicPr>
          <p:cNvPr id="16" name="図 15"/>
          <p:cNvPicPr>
            <a:picLocks noChangeAspect="1"/>
          </p:cNvPicPr>
          <p:nvPr/>
        </p:nvPicPr>
        <p:blipFill>
          <a:blip r:embed="rId2"/>
          <a:stretch>
            <a:fillRect/>
          </a:stretch>
        </p:blipFill>
        <p:spPr>
          <a:xfrm>
            <a:off x="3678237" y="5338603"/>
            <a:ext cx="298730" cy="268247"/>
          </a:xfrm>
          <a:prstGeom prst="rect">
            <a:avLst/>
          </a:prstGeom>
        </p:spPr>
      </p:pic>
      <p:cxnSp>
        <p:nvCxnSpPr>
          <p:cNvPr id="31" name="直線矢印コネクタ 30"/>
          <p:cNvCxnSpPr/>
          <p:nvPr/>
        </p:nvCxnSpPr>
        <p:spPr>
          <a:xfrm flipV="1">
            <a:off x="4572328" y="5616997"/>
            <a:ext cx="293849" cy="341800"/>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H="1" flipV="1">
            <a:off x="3918839" y="5661114"/>
            <a:ext cx="314585" cy="297685"/>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3528428" y="8546981"/>
            <a:ext cx="2381648" cy="246221"/>
          </a:xfrm>
          <a:prstGeom prst="rect">
            <a:avLst/>
          </a:prstGeom>
          <a:noFill/>
        </p:spPr>
        <p:txBody>
          <a:bodyPr wrap="square" rtlCol="0">
            <a:spAutoFit/>
          </a:bodyPr>
          <a:lstStyle/>
          <a:p>
            <a:r>
              <a:rPr kumimoji="1" lang="en-US" altLang="ja-JP" sz="1000" b="1" dirty="0" smtClean="0">
                <a:solidFill>
                  <a:srgbClr val="FF0000"/>
                </a:solidFill>
              </a:rPr>
              <a:t>1</a:t>
            </a:r>
            <a:r>
              <a:rPr kumimoji="1" lang="ja-JP" altLang="en-US" sz="1000" b="1" dirty="0" smtClean="0">
                <a:solidFill>
                  <a:srgbClr val="FF0000"/>
                </a:solidFill>
              </a:rPr>
              <a:t>　　</a:t>
            </a:r>
            <a:r>
              <a:rPr kumimoji="1" lang="en-US" altLang="ja-JP" sz="1000" b="1" dirty="0" smtClean="0">
                <a:solidFill>
                  <a:srgbClr val="FF0000"/>
                </a:solidFill>
              </a:rPr>
              <a:t>1</a:t>
            </a:r>
            <a:r>
              <a:rPr kumimoji="1" lang="ja-JP" altLang="en-US" sz="1000" b="1" dirty="0" smtClean="0">
                <a:solidFill>
                  <a:srgbClr val="FF0000"/>
                </a:solidFill>
              </a:rPr>
              <a:t>　　</a:t>
            </a:r>
            <a:r>
              <a:rPr kumimoji="1" lang="en-US" altLang="ja-JP" sz="1000" b="1" dirty="0" smtClean="0">
                <a:solidFill>
                  <a:srgbClr val="FF0000"/>
                </a:solidFill>
              </a:rPr>
              <a:t>1</a:t>
            </a:r>
            <a:r>
              <a:rPr kumimoji="1" lang="ja-JP" altLang="en-US" sz="1000" b="1" dirty="0" smtClean="0">
                <a:solidFill>
                  <a:srgbClr val="FF0000"/>
                </a:solidFill>
              </a:rPr>
              <a:t>　　 </a:t>
            </a:r>
            <a:r>
              <a:rPr kumimoji="1" lang="en-US" altLang="ja-JP" sz="1000" b="1" dirty="0" smtClean="0">
                <a:solidFill>
                  <a:srgbClr val="FF0000"/>
                </a:solidFill>
              </a:rPr>
              <a:t>1</a:t>
            </a:r>
            <a:r>
              <a:rPr kumimoji="1" lang="ja-JP" altLang="en-US" sz="1000" b="1" dirty="0" smtClean="0">
                <a:solidFill>
                  <a:srgbClr val="FF0000"/>
                </a:solidFill>
              </a:rPr>
              <a:t>　　 </a:t>
            </a:r>
            <a:r>
              <a:rPr kumimoji="1" lang="en-US" altLang="ja-JP" sz="1000" b="1" dirty="0" smtClean="0">
                <a:solidFill>
                  <a:srgbClr val="FF0000"/>
                </a:solidFill>
              </a:rPr>
              <a:t>1</a:t>
            </a:r>
            <a:r>
              <a:rPr kumimoji="1" lang="ja-JP" altLang="en-US" sz="1000" b="1" dirty="0" smtClean="0">
                <a:solidFill>
                  <a:srgbClr val="FF0000"/>
                </a:solidFill>
              </a:rPr>
              <a:t>　      </a:t>
            </a:r>
            <a:r>
              <a:rPr kumimoji="1" lang="en-US" altLang="ja-JP" sz="1000" b="1" dirty="0" smtClean="0">
                <a:solidFill>
                  <a:srgbClr val="FF0000"/>
                </a:solidFill>
              </a:rPr>
              <a:t>1</a:t>
            </a:r>
            <a:r>
              <a:rPr kumimoji="1" lang="ja-JP" altLang="en-US" sz="1000" b="1" dirty="0" smtClean="0">
                <a:solidFill>
                  <a:srgbClr val="FF0000"/>
                </a:solidFill>
              </a:rPr>
              <a:t>　　</a:t>
            </a:r>
            <a:r>
              <a:rPr kumimoji="1" lang="en-US" altLang="ja-JP" sz="1000" b="1" dirty="0" smtClean="0">
                <a:solidFill>
                  <a:srgbClr val="FF0000"/>
                </a:solidFill>
              </a:rPr>
              <a:t>1</a:t>
            </a:r>
          </a:p>
        </p:txBody>
      </p:sp>
      <p:cxnSp>
        <p:nvCxnSpPr>
          <p:cNvPr id="39" name="直線矢印コネクタ 38"/>
          <p:cNvCxnSpPr/>
          <p:nvPr/>
        </p:nvCxnSpPr>
        <p:spPr>
          <a:xfrm flipH="1">
            <a:off x="3193673" y="8154282"/>
            <a:ext cx="316810" cy="249031"/>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7" name="図 6"/>
          <p:cNvPicPr>
            <a:picLocks noChangeAspect="1"/>
          </p:cNvPicPr>
          <p:nvPr/>
        </p:nvPicPr>
        <p:blipFill>
          <a:blip r:embed="rId3"/>
          <a:stretch>
            <a:fillRect/>
          </a:stretch>
        </p:blipFill>
        <p:spPr>
          <a:xfrm>
            <a:off x="1689906" y="4765567"/>
            <a:ext cx="298730" cy="274344"/>
          </a:xfrm>
          <a:prstGeom prst="rect">
            <a:avLst/>
          </a:prstGeom>
        </p:spPr>
      </p:pic>
      <p:pic>
        <p:nvPicPr>
          <p:cNvPr id="30" name="図 29"/>
          <p:cNvPicPr>
            <a:picLocks noChangeAspect="1"/>
          </p:cNvPicPr>
          <p:nvPr/>
        </p:nvPicPr>
        <p:blipFill>
          <a:blip r:embed="rId3"/>
          <a:stretch>
            <a:fillRect/>
          </a:stretch>
        </p:blipFill>
        <p:spPr>
          <a:xfrm>
            <a:off x="1707591" y="5431524"/>
            <a:ext cx="298730" cy="274344"/>
          </a:xfrm>
          <a:prstGeom prst="rect">
            <a:avLst/>
          </a:prstGeom>
        </p:spPr>
      </p:pic>
      <p:pic>
        <p:nvPicPr>
          <p:cNvPr id="8" name="図 7"/>
          <p:cNvPicPr>
            <a:picLocks noChangeAspect="1"/>
          </p:cNvPicPr>
          <p:nvPr/>
        </p:nvPicPr>
        <p:blipFill>
          <a:blip r:embed="rId3"/>
          <a:stretch>
            <a:fillRect/>
          </a:stretch>
        </p:blipFill>
        <p:spPr>
          <a:xfrm>
            <a:off x="6027699" y="4628395"/>
            <a:ext cx="298730" cy="274344"/>
          </a:xfrm>
          <a:prstGeom prst="rect">
            <a:avLst/>
          </a:prstGeom>
        </p:spPr>
      </p:pic>
      <p:pic>
        <p:nvPicPr>
          <p:cNvPr id="11" name="図 10"/>
          <p:cNvPicPr>
            <a:picLocks noChangeAspect="1"/>
          </p:cNvPicPr>
          <p:nvPr/>
        </p:nvPicPr>
        <p:blipFill>
          <a:blip r:embed="rId3"/>
          <a:stretch>
            <a:fillRect/>
          </a:stretch>
        </p:blipFill>
        <p:spPr>
          <a:xfrm>
            <a:off x="5657518" y="5322223"/>
            <a:ext cx="298730" cy="274344"/>
          </a:xfrm>
          <a:prstGeom prst="rect">
            <a:avLst/>
          </a:prstGeom>
        </p:spPr>
      </p:pic>
      <p:sp>
        <p:nvSpPr>
          <p:cNvPr id="3" name="テキスト ボックス 2"/>
          <p:cNvSpPr txBox="1"/>
          <p:nvPr/>
        </p:nvSpPr>
        <p:spPr>
          <a:xfrm>
            <a:off x="362413" y="145624"/>
            <a:ext cx="6133175" cy="276999"/>
          </a:xfrm>
          <a:prstGeom prst="rect">
            <a:avLst/>
          </a:prstGeom>
          <a:noFill/>
        </p:spPr>
        <p:txBody>
          <a:bodyPr wrap="square" rtlCol="0">
            <a:spAutoFit/>
          </a:bodyPr>
          <a:lstStyle/>
          <a:p>
            <a:pPr algn="ctr"/>
            <a:r>
              <a:rPr kumimoji="1" lang="ja-JP" altLang="en-US" sz="1200" dirty="0" smtClean="0">
                <a:latin typeface="メイリオ" panose="020B0604030504040204" pitchFamily="50" charset="-128"/>
                <a:ea typeface="メイリオ" panose="020B0604030504040204" pitchFamily="50" charset="-128"/>
              </a:rPr>
              <a:t>特定世帯等重点支援給付金申請書</a:t>
            </a:r>
            <a:r>
              <a:rPr kumimoji="1" lang="ja-JP" altLang="en-US" sz="1200" dirty="0" smtClean="0">
                <a:latin typeface="メイリオ" panose="020B0604030504040204" pitchFamily="50" charset="-128"/>
                <a:ea typeface="メイリオ" panose="020B0604030504040204" pitchFamily="50" charset="-128"/>
              </a:rPr>
              <a:t>記入例</a:t>
            </a:r>
            <a:endParaRPr kumimoji="1" lang="ja-JP" altLang="en-US" sz="1200" dirty="0">
              <a:latin typeface="メイリオ" panose="020B0604030504040204" pitchFamily="50" charset="-128"/>
              <a:ea typeface="メイリオ" panose="020B0604030504040204" pitchFamily="50" charset="-128"/>
            </a:endParaRPr>
          </a:p>
        </p:txBody>
      </p:sp>
      <p:sp>
        <p:nvSpPr>
          <p:cNvPr id="28" name="楕円 27"/>
          <p:cNvSpPr/>
          <p:nvPr/>
        </p:nvSpPr>
        <p:spPr>
          <a:xfrm>
            <a:off x="2202913" y="2930715"/>
            <a:ext cx="198797" cy="1653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p:cNvSpPr/>
          <p:nvPr/>
        </p:nvSpPr>
        <p:spPr>
          <a:xfrm>
            <a:off x="2666385" y="8538103"/>
            <a:ext cx="377397" cy="2077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p:cNvSpPr/>
          <p:nvPr/>
        </p:nvSpPr>
        <p:spPr>
          <a:xfrm>
            <a:off x="941441" y="9213985"/>
            <a:ext cx="208813" cy="10509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楕円 36"/>
          <p:cNvSpPr/>
          <p:nvPr/>
        </p:nvSpPr>
        <p:spPr>
          <a:xfrm>
            <a:off x="2259089" y="9188361"/>
            <a:ext cx="208813" cy="10509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Group 4"/>
          <p:cNvGrpSpPr>
            <a:grpSpLocks noChangeAspect="1"/>
          </p:cNvGrpSpPr>
          <p:nvPr/>
        </p:nvGrpSpPr>
        <p:grpSpPr bwMode="auto">
          <a:xfrm>
            <a:off x="-34925" y="2274888"/>
            <a:ext cx="6961187" cy="7788276"/>
            <a:chOff x="-22" y="1433"/>
            <a:chExt cx="4385" cy="4906"/>
          </a:xfrm>
        </p:grpSpPr>
        <p:sp>
          <p:nvSpPr>
            <p:cNvPr id="9" name="AutoShape 3"/>
            <p:cNvSpPr>
              <a:spLocks noChangeAspect="1" noChangeArrowheads="1" noTextEdit="1"/>
            </p:cNvSpPr>
            <p:nvPr/>
          </p:nvSpPr>
          <p:spPr bwMode="auto">
            <a:xfrm>
              <a:off x="45" y="1478"/>
              <a:ext cx="4259" cy="4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nvGrpSpPr>
            <p:cNvPr id="12" name="Group 205"/>
            <p:cNvGrpSpPr>
              <a:grpSpLocks/>
            </p:cNvGrpSpPr>
            <p:nvPr/>
          </p:nvGrpSpPr>
          <p:grpSpPr bwMode="auto">
            <a:xfrm>
              <a:off x="95" y="1496"/>
              <a:ext cx="4109" cy="4639"/>
              <a:chOff x="95" y="1496"/>
              <a:chExt cx="4109" cy="4639"/>
            </a:xfrm>
          </p:grpSpPr>
          <p:sp>
            <p:nvSpPr>
              <p:cNvPr id="1633" name="Rectangle 5"/>
              <p:cNvSpPr>
                <a:spLocks noChangeArrowheads="1"/>
              </p:cNvSpPr>
              <p:nvPr/>
            </p:nvSpPr>
            <p:spPr bwMode="auto">
              <a:xfrm>
                <a:off x="172" y="2614"/>
                <a:ext cx="4032" cy="254"/>
              </a:xfrm>
              <a:prstGeom prst="rect">
                <a:avLst/>
              </a:pr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34" name="Rectangle 6"/>
              <p:cNvSpPr>
                <a:spLocks noChangeArrowheads="1"/>
              </p:cNvSpPr>
              <p:nvPr/>
            </p:nvSpPr>
            <p:spPr bwMode="auto">
              <a:xfrm>
                <a:off x="172" y="5162"/>
                <a:ext cx="3534" cy="1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35" name="Rectangle 7"/>
              <p:cNvSpPr>
                <a:spLocks noChangeArrowheads="1"/>
              </p:cNvSpPr>
              <p:nvPr/>
            </p:nvSpPr>
            <p:spPr bwMode="auto">
              <a:xfrm>
                <a:off x="3702" y="5262"/>
                <a:ext cx="99" cy="8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36" name="Rectangle 8"/>
              <p:cNvSpPr>
                <a:spLocks noChangeArrowheads="1"/>
              </p:cNvSpPr>
              <p:nvPr/>
            </p:nvSpPr>
            <p:spPr bwMode="auto">
              <a:xfrm>
                <a:off x="1720" y="1967"/>
                <a:ext cx="50"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1" i="0" u="none" strike="noStrike" cap="none" normalizeH="0" baseline="0" smtClean="0">
                    <a:ln>
                      <a:noFill/>
                    </a:ln>
                    <a:solidFill>
                      <a:srgbClr val="FF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37" name="Rectangle 9"/>
              <p:cNvSpPr>
                <a:spLocks noChangeArrowheads="1"/>
              </p:cNvSpPr>
              <p:nvPr/>
            </p:nvSpPr>
            <p:spPr bwMode="auto">
              <a:xfrm>
                <a:off x="1815" y="1967"/>
                <a:ext cx="50"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38" name="Rectangle 10"/>
              <p:cNvSpPr>
                <a:spLocks noChangeArrowheads="1"/>
              </p:cNvSpPr>
              <p:nvPr/>
            </p:nvSpPr>
            <p:spPr bwMode="auto">
              <a:xfrm>
                <a:off x="1910" y="1967"/>
                <a:ext cx="50"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1" i="0" u="none" strike="noStrike" cap="none" normalizeH="0" baseline="0" smtClean="0">
                    <a:ln>
                      <a:noFill/>
                    </a:ln>
                    <a:solidFill>
                      <a:srgbClr val="FF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39" name="Rectangle 11"/>
              <p:cNvSpPr>
                <a:spLocks noChangeArrowheads="1"/>
              </p:cNvSpPr>
              <p:nvPr/>
            </p:nvSpPr>
            <p:spPr bwMode="auto">
              <a:xfrm>
                <a:off x="2005" y="1967"/>
                <a:ext cx="50"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月</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40" name="Rectangle 12"/>
              <p:cNvSpPr>
                <a:spLocks noChangeArrowheads="1"/>
              </p:cNvSpPr>
              <p:nvPr/>
            </p:nvSpPr>
            <p:spPr bwMode="auto">
              <a:xfrm>
                <a:off x="2100" y="1967"/>
                <a:ext cx="50"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1" i="0" u="none" strike="noStrike" cap="none" normalizeH="0" baseline="0" smtClean="0">
                    <a:ln>
                      <a:noFill/>
                    </a:ln>
                    <a:solidFill>
                      <a:srgbClr val="FF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41" name="Rectangle 13"/>
              <p:cNvSpPr>
                <a:spLocks noChangeArrowheads="1"/>
              </p:cNvSpPr>
              <p:nvPr/>
            </p:nvSpPr>
            <p:spPr bwMode="auto">
              <a:xfrm>
                <a:off x="2204" y="1967"/>
                <a:ext cx="50"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42" name="Rectangle 14"/>
              <p:cNvSpPr>
                <a:spLocks noChangeArrowheads="1"/>
              </p:cNvSpPr>
              <p:nvPr/>
            </p:nvSpPr>
            <p:spPr bwMode="auto">
              <a:xfrm>
                <a:off x="3050" y="1967"/>
                <a:ext cx="12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電話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43" name="Rectangle 15"/>
              <p:cNvSpPr>
                <a:spLocks noChangeArrowheads="1"/>
              </p:cNvSpPr>
              <p:nvPr/>
            </p:nvSpPr>
            <p:spPr bwMode="auto">
              <a:xfrm>
                <a:off x="3231" y="1967"/>
                <a:ext cx="109"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1" i="0" u="none" strike="noStrike" cap="none" normalizeH="0" baseline="0" smtClean="0">
                    <a:ln>
                      <a:noFill/>
                    </a:ln>
                    <a:solidFill>
                      <a:srgbClr val="FF0000"/>
                    </a:solidFill>
                    <a:effectLst/>
                    <a:latin typeface="ＭＳ Ｐゴシック" panose="020B0600070205080204" pitchFamily="50" charset="-128"/>
                    <a:ea typeface="ＭＳ Ｐゴシック" panose="020B0600070205080204" pitchFamily="50" charset="-128"/>
                  </a:rPr>
                  <a:t>055</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44" name="Rectangle 16"/>
              <p:cNvSpPr>
                <a:spLocks noChangeArrowheads="1"/>
              </p:cNvSpPr>
              <p:nvPr/>
            </p:nvSpPr>
            <p:spPr bwMode="auto">
              <a:xfrm>
                <a:off x="3326" y="1967"/>
                <a:ext cx="50"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45" name="Rectangle 17"/>
              <p:cNvSpPr>
                <a:spLocks noChangeArrowheads="1"/>
              </p:cNvSpPr>
              <p:nvPr/>
            </p:nvSpPr>
            <p:spPr bwMode="auto">
              <a:xfrm>
                <a:off x="3390" y="1967"/>
                <a:ext cx="104"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1" i="0" u="none" strike="noStrike" cap="none" normalizeH="0" baseline="0" smtClean="0">
                    <a:ln>
                      <a:noFill/>
                    </a:ln>
                    <a:solidFill>
                      <a:srgbClr val="FF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46" name="Rectangle 18"/>
              <p:cNvSpPr>
                <a:spLocks noChangeArrowheads="1"/>
              </p:cNvSpPr>
              <p:nvPr/>
            </p:nvSpPr>
            <p:spPr bwMode="auto">
              <a:xfrm>
                <a:off x="3566" y="1967"/>
                <a:ext cx="59"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47" name="Rectangle 19"/>
              <p:cNvSpPr>
                <a:spLocks noChangeArrowheads="1"/>
              </p:cNvSpPr>
              <p:nvPr/>
            </p:nvSpPr>
            <p:spPr bwMode="auto">
              <a:xfrm>
                <a:off x="3629" y="1967"/>
                <a:ext cx="131"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1" i="0" u="none" strike="noStrike" cap="none" normalizeH="0" baseline="0" smtClean="0">
                    <a:ln>
                      <a:noFill/>
                    </a:ln>
                    <a:solidFill>
                      <a:srgbClr val="FF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48" name="Rectangle 20"/>
              <p:cNvSpPr>
                <a:spLocks noChangeArrowheads="1"/>
              </p:cNvSpPr>
              <p:nvPr/>
            </p:nvSpPr>
            <p:spPr bwMode="auto">
              <a:xfrm>
                <a:off x="2385" y="2990"/>
                <a:ext cx="199"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A6A6A6"/>
                    </a:solidFill>
                    <a:effectLst/>
                    <a:latin typeface="ＭＳ Ｐゴシック" panose="020B0600070205080204" pitchFamily="50" charset="-128"/>
                    <a:ea typeface="ＭＳ Ｐゴシック" panose="020B0600070205080204" pitchFamily="50" charset="-128"/>
                  </a:rPr>
                  <a:t>□現住所と同一</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649" name="Rectangle 21"/>
              <p:cNvSpPr>
                <a:spLocks noChangeArrowheads="1"/>
              </p:cNvSpPr>
              <p:nvPr/>
            </p:nvSpPr>
            <p:spPr bwMode="auto">
              <a:xfrm>
                <a:off x="3620" y="2990"/>
                <a:ext cx="22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□非課税　□課税</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50" name="Rectangle 22"/>
              <p:cNvSpPr>
                <a:spLocks noChangeArrowheads="1"/>
              </p:cNvSpPr>
              <p:nvPr/>
            </p:nvSpPr>
            <p:spPr bwMode="auto">
              <a:xfrm>
                <a:off x="2385" y="3071"/>
                <a:ext cx="12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□異なる</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51" name="Rectangle 23"/>
              <p:cNvSpPr>
                <a:spLocks noChangeArrowheads="1"/>
              </p:cNvSpPr>
              <p:nvPr/>
            </p:nvSpPr>
            <p:spPr bwMode="auto">
              <a:xfrm>
                <a:off x="3620" y="3071"/>
                <a:ext cx="12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□未申告</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52" name="Rectangle 24"/>
              <p:cNvSpPr>
                <a:spLocks noChangeArrowheads="1"/>
              </p:cNvSpPr>
              <p:nvPr/>
            </p:nvSpPr>
            <p:spPr bwMode="auto">
              <a:xfrm>
                <a:off x="1417" y="3334"/>
                <a:ext cx="204"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明・大・昭・平・令</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53" name="Rectangle 25"/>
              <p:cNvSpPr>
                <a:spLocks noChangeArrowheads="1"/>
              </p:cNvSpPr>
              <p:nvPr/>
            </p:nvSpPr>
            <p:spPr bwMode="auto">
              <a:xfrm>
                <a:off x="2385" y="3338"/>
                <a:ext cx="199"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□現住所と同一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54" name="Rectangle 26"/>
              <p:cNvSpPr>
                <a:spLocks noChangeArrowheads="1"/>
              </p:cNvSpPr>
              <p:nvPr/>
            </p:nvSpPr>
            <p:spPr bwMode="auto">
              <a:xfrm>
                <a:off x="3620" y="3338"/>
                <a:ext cx="22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□非課税　□課税</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55" name="Rectangle 27"/>
              <p:cNvSpPr>
                <a:spLocks noChangeArrowheads="1"/>
              </p:cNvSpPr>
              <p:nvPr/>
            </p:nvSpPr>
            <p:spPr bwMode="auto">
              <a:xfrm>
                <a:off x="2385" y="3420"/>
                <a:ext cx="12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□異なる</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56" name="Rectangle 28"/>
              <p:cNvSpPr>
                <a:spLocks noChangeArrowheads="1"/>
              </p:cNvSpPr>
              <p:nvPr/>
            </p:nvSpPr>
            <p:spPr bwMode="auto">
              <a:xfrm>
                <a:off x="3620" y="3420"/>
                <a:ext cx="12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□未申告</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57" name="Rectangle 29"/>
              <p:cNvSpPr>
                <a:spLocks noChangeArrowheads="1"/>
              </p:cNvSpPr>
              <p:nvPr/>
            </p:nvSpPr>
            <p:spPr bwMode="auto">
              <a:xfrm>
                <a:off x="1521" y="3497"/>
                <a:ext cx="59"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1" i="0" u="none" strike="noStrike" cap="none" normalizeH="0" baseline="0" smtClean="0">
                    <a:ln>
                      <a:noFill/>
                    </a:ln>
                    <a:solidFill>
                      <a:srgbClr val="FF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58" name="Rectangle 30"/>
              <p:cNvSpPr>
                <a:spLocks noChangeArrowheads="1"/>
              </p:cNvSpPr>
              <p:nvPr/>
            </p:nvSpPr>
            <p:spPr bwMode="auto">
              <a:xfrm>
                <a:off x="1625" y="3492"/>
                <a:ext cx="63"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59" name="Rectangle 31"/>
              <p:cNvSpPr>
                <a:spLocks noChangeArrowheads="1"/>
              </p:cNvSpPr>
              <p:nvPr/>
            </p:nvSpPr>
            <p:spPr bwMode="auto">
              <a:xfrm>
                <a:off x="1815" y="3497"/>
                <a:ext cx="59"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1" i="0" u="none" strike="noStrike" cap="none" normalizeH="0" baseline="0" smtClean="0">
                    <a:ln>
                      <a:noFill/>
                    </a:ln>
                    <a:solidFill>
                      <a:srgbClr val="FF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60" name="Rectangle 32"/>
              <p:cNvSpPr>
                <a:spLocks noChangeArrowheads="1"/>
              </p:cNvSpPr>
              <p:nvPr/>
            </p:nvSpPr>
            <p:spPr bwMode="auto">
              <a:xfrm>
                <a:off x="1910" y="3492"/>
                <a:ext cx="63"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月</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61" name="Rectangle 33"/>
              <p:cNvSpPr>
                <a:spLocks noChangeArrowheads="1"/>
              </p:cNvSpPr>
              <p:nvPr/>
            </p:nvSpPr>
            <p:spPr bwMode="auto">
              <a:xfrm>
                <a:off x="2104" y="3492"/>
                <a:ext cx="68"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1" i="0" u="none" strike="noStrike" cap="none" normalizeH="0" baseline="0" smtClean="0">
                    <a:ln>
                      <a:noFill/>
                    </a:ln>
                    <a:solidFill>
                      <a:srgbClr val="FF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62" name="Rectangle 34"/>
              <p:cNvSpPr>
                <a:spLocks noChangeArrowheads="1"/>
              </p:cNvSpPr>
              <p:nvPr/>
            </p:nvSpPr>
            <p:spPr bwMode="auto">
              <a:xfrm>
                <a:off x="2195" y="3492"/>
                <a:ext cx="63"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63" name="Rectangle 35"/>
              <p:cNvSpPr>
                <a:spLocks noChangeArrowheads="1"/>
              </p:cNvSpPr>
              <p:nvPr/>
            </p:nvSpPr>
            <p:spPr bwMode="auto">
              <a:xfrm>
                <a:off x="1417" y="3682"/>
                <a:ext cx="204"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明・大・昭・平・令</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64" name="Rectangle 36"/>
              <p:cNvSpPr>
                <a:spLocks noChangeArrowheads="1"/>
              </p:cNvSpPr>
              <p:nvPr/>
            </p:nvSpPr>
            <p:spPr bwMode="auto">
              <a:xfrm>
                <a:off x="2385" y="3687"/>
                <a:ext cx="199"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□現住所と同一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65" name="Rectangle 37"/>
              <p:cNvSpPr>
                <a:spLocks noChangeArrowheads="1"/>
              </p:cNvSpPr>
              <p:nvPr/>
            </p:nvSpPr>
            <p:spPr bwMode="auto">
              <a:xfrm>
                <a:off x="3620" y="3687"/>
                <a:ext cx="22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□非課税　□課税</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66" name="Rectangle 38"/>
              <p:cNvSpPr>
                <a:spLocks noChangeArrowheads="1"/>
              </p:cNvSpPr>
              <p:nvPr/>
            </p:nvSpPr>
            <p:spPr bwMode="auto">
              <a:xfrm>
                <a:off x="2385" y="3768"/>
                <a:ext cx="12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□異なる</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67" name="Rectangle 39"/>
              <p:cNvSpPr>
                <a:spLocks noChangeArrowheads="1"/>
              </p:cNvSpPr>
              <p:nvPr/>
            </p:nvSpPr>
            <p:spPr bwMode="auto">
              <a:xfrm>
                <a:off x="3620" y="3768"/>
                <a:ext cx="12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□未申告</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68" name="Rectangle 40"/>
              <p:cNvSpPr>
                <a:spLocks noChangeArrowheads="1"/>
              </p:cNvSpPr>
              <p:nvPr/>
            </p:nvSpPr>
            <p:spPr bwMode="auto">
              <a:xfrm>
                <a:off x="1625" y="3841"/>
                <a:ext cx="63"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69" name="Rectangle 41"/>
              <p:cNvSpPr>
                <a:spLocks noChangeArrowheads="1"/>
              </p:cNvSpPr>
              <p:nvPr/>
            </p:nvSpPr>
            <p:spPr bwMode="auto">
              <a:xfrm>
                <a:off x="1910" y="3841"/>
                <a:ext cx="63"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月</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70" name="Rectangle 42"/>
              <p:cNvSpPr>
                <a:spLocks noChangeArrowheads="1"/>
              </p:cNvSpPr>
              <p:nvPr/>
            </p:nvSpPr>
            <p:spPr bwMode="auto">
              <a:xfrm>
                <a:off x="2195" y="3841"/>
                <a:ext cx="63"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71" name="Rectangle 43"/>
              <p:cNvSpPr>
                <a:spLocks noChangeArrowheads="1"/>
              </p:cNvSpPr>
              <p:nvPr/>
            </p:nvSpPr>
            <p:spPr bwMode="auto">
              <a:xfrm>
                <a:off x="1417" y="4031"/>
                <a:ext cx="204"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明・大・昭・平・令</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72" name="Rectangle 44"/>
              <p:cNvSpPr>
                <a:spLocks noChangeArrowheads="1"/>
              </p:cNvSpPr>
              <p:nvPr/>
            </p:nvSpPr>
            <p:spPr bwMode="auto">
              <a:xfrm>
                <a:off x="2385" y="4035"/>
                <a:ext cx="199"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□現住所と同一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73" name="Rectangle 45"/>
              <p:cNvSpPr>
                <a:spLocks noChangeArrowheads="1"/>
              </p:cNvSpPr>
              <p:nvPr/>
            </p:nvSpPr>
            <p:spPr bwMode="auto">
              <a:xfrm>
                <a:off x="3620" y="4035"/>
                <a:ext cx="22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□非課税　□課税</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74" name="Rectangle 46"/>
              <p:cNvSpPr>
                <a:spLocks noChangeArrowheads="1"/>
              </p:cNvSpPr>
              <p:nvPr/>
            </p:nvSpPr>
            <p:spPr bwMode="auto">
              <a:xfrm>
                <a:off x="2385" y="4117"/>
                <a:ext cx="12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□異なる</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75" name="Rectangle 47"/>
              <p:cNvSpPr>
                <a:spLocks noChangeArrowheads="1"/>
              </p:cNvSpPr>
              <p:nvPr/>
            </p:nvSpPr>
            <p:spPr bwMode="auto">
              <a:xfrm>
                <a:off x="3620" y="4117"/>
                <a:ext cx="12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□未申告</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76" name="Rectangle 48"/>
              <p:cNvSpPr>
                <a:spLocks noChangeArrowheads="1"/>
              </p:cNvSpPr>
              <p:nvPr/>
            </p:nvSpPr>
            <p:spPr bwMode="auto">
              <a:xfrm>
                <a:off x="1625" y="4189"/>
                <a:ext cx="63"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77" name="Rectangle 49"/>
              <p:cNvSpPr>
                <a:spLocks noChangeArrowheads="1"/>
              </p:cNvSpPr>
              <p:nvPr/>
            </p:nvSpPr>
            <p:spPr bwMode="auto">
              <a:xfrm>
                <a:off x="1910" y="4189"/>
                <a:ext cx="63"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月</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78" name="Rectangle 50"/>
              <p:cNvSpPr>
                <a:spLocks noChangeArrowheads="1"/>
              </p:cNvSpPr>
              <p:nvPr/>
            </p:nvSpPr>
            <p:spPr bwMode="auto">
              <a:xfrm>
                <a:off x="2195" y="4189"/>
                <a:ext cx="63"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79" name="Rectangle 51"/>
              <p:cNvSpPr>
                <a:spLocks noChangeArrowheads="1"/>
              </p:cNvSpPr>
              <p:nvPr/>
            </p:nvSpPr>
            <p:spPr bwMode="auto">
              <a:xfrm>
                <a:off x="1417" y="4379"/>
                <a:ext cx="204"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明・大・昭・平・令</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80" name="Rectangle 52"/>
              <p:cNvSpPr>
                <a:spLocks noChangeArrowheads="1"/>
              </p:cNvSpPr>
              <p:nvPr/>
            </p:nvSpPr>
            <p:spPr bwMode="auto">
              <a:xfrm>
                <a:off x="2385" y="4384"/>
                <a:ext cx="199"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□現住所と同一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81" name="Rectangle 53"/>
              <p:cNvSpPr>
                <a:spLocks noChangeArrowheads="1"/>
              </p:cNvSpPr>
              <p:nvPr/>
            </p:nvSpPr>
            <p:spPr bwMode="auto">
              <a:xfrm>
                <a:off x="3620" y="4384"/>
                <a:ext cx="22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□非課税　□課税</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82" name="Rectangle 54"/>
              <p:cNvSpPr>
                <a:spLocks noChangeArrowheads="1"/>
              </p:cNvSpPr>
              <p:nvPr/>
            </p:nvSpPr>
            <p:spPr bwMode="auto">
              <a:xfrm>
                <a:off x="2385" y="4465"/>
                <a:ext cx="12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□異なる</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83" name="Rectangle 55"/>
              <p:cNvSpPr>
                <a:spLocks noChangeArrowheads="1"/>
              </p:cNvSpPr>
              <p:nvPr/>
            </p:nvSpPr>
            <p:spPr bwMode="auto">
              <a:xfrm>
                <a:off x="3620" y="4465"/>
                <a:ext cx="12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□未申告</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84" name="Rectangle 56"/>
              <p:cNvSpPr>
                <a:spLocks noChangeArrowheads="1"/>
              </p:cNvSpPr>
              <p:nvPr/>
            </p:nvSpPr>
            <p:spPr bwMode="auto">
              <a:xfrm>
                <a:off x="1625" y="4538"/>
                <a:ext cx="63"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85" name="Rectangle 57"/>
              <p:cNvSpPr>
                <a:spLocks noChangeArrowheads="1"/>
              </p:cNvSpPr>
              <p:nvPr/>
            </p:nvSpPr>
            <p:spPr bwMode="auto">
              <a:xfrm>
                <a:off x="1910" y="4538"/>
                <a:ext cx="63"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月</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86" name="Rectangle 58"/>
              <p:cNvSpPr>
                <a:spLocks noChangeArrowheads="1"/>
              </p:cNvSpPr>
              <p:nvPr/>
            </p:nvSpPr>
            <p:spPr bwMode="auto">
              <a:xfrm>
                <a:off x="2195" y="4538"/>
                <a:ext cx="63"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87" name="Rectangle 59"/>
              <p:cNvSpPr>
                <a:spLocks noChangeArrowheads="1"/>
              </p:cNvSpPr>
              <p:nvPr/>
            </p:nvSpPr>
            <p:spPr bwMode="auto">
              <a:xfrm>
                <a:off x="95" y="4778"/>
                <a:ext cx="132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rgbClr val="A6A6A6"/>
                    </a:solidFill>
                    <a:effectLst/>
                    <a:latin typeface="ＭＳ Ｐゴシック" panose="020B0600070205080204" pitchFamily="50" charset="-128"/>
                    <a:ea typeface="ＭＳ Ｐゴシック" panose="020B0600070205080204" pitchFamily="50" charset="-128"/>
                  </a:rPr>
                  <a:t>３．振込口座（原則、１．の申請・請求者（世帯主）の口座とします。）</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688" name="Rectangle 60"/>
              <p:cNvSpPr>
                <a:spLocks noChangeArrowheads="1"/>
              </p:cNvSpPr>
              <p:nvPr/>
            </p:nvSpPr>
            <p:spPr bwMode="auto">
              <a:xfrm>
                <a:off x="186" y="4950"/>
                <a:ext cx="1050"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※下欄に記載し、振込先金融機関口座確認書類を添付してください。</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89" name="Rectangle 61"/>
              <p:cNvSpPr>
                <a:spLocks noChangeArrowheads="1"/>
              </p:cNvSpPr>
              <p:nvPr/>
            </p:nvSpPr>
            <p:spPr bwMode="auto">
              <a:xfrm>
                <a:off x="186" y="5049"/>
                <a:ext cx="1077"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【受取口座記入欄】※長期間入出金のない口座を記入しないでください。</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90" name="Rectangle 62"/>
              <p:cNvSpPr>
                <a:spLocks noChangeArrowheads="1"/>
              </p:cNvSpPr>
              <p:nvPr/>
            </p:nvSpPr>
            <p:spPr bwMode="auto">
              <a:xfrm>
                <a:off x="186" y="5176"/>
                <a:ext cx="160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1" i="0" u="none" strike="noStrike" cap="none" normalizeH="0" baseline="0" dirty="0" smtClean="0">
                    <a:ln>
                      <a:noFill/>
                    </a:ln>
                    <a:solidFill>
                      <a:srgbClr val="A6A6A6"/>
                    </a:solidFill>
                    <a:effectLst/>
                    <a:latin typeface="ＭＳ ゴシック" panose="020B0609070205080204" pitchFamily="49" charset="-128"/>
                    <a:ea typeface="ＭＳ ゴシック" panose="020B0609070205080204" pitchFamily="49" charset="-128"/>
                  </a:rPr>
                  <a:t>ゆう</a:t>
                </a:r>
                <a:r>
                  <a:rPr kumimoji="0" lang="ja-JP" altLang="ja-JP" sz="700" b="1" i="0" u="none" strike="noStrike" cap="none" normalizeH="0" baseline="0" dirty="0" err="1" smtClean="0">
                    <a:ln>
                      <a:noFill/>
                    </a:ln>
                    <a:solidFill>
                      <a:srgbClr val="A6A6A6"/>
                    </a:solidFill>
                    <a:effectLst/>
                    <a:latin typeface="ＭＳ ゴシック" panose="020B0609070205080204" pitchFamily="49" charset="-128"/>
                    <a:ea typeface="ＭＳ ゴシック" panose="020B0609070205080204" pitchFamily="49" charset="-128"/>
                  </a:rPr>
                  <a:t>ちょ</a:t>
                </a:r>
                <a:r>
                  <a:rPr kumimoji="0" lang="ja-JP" altLang="ja-JP" sz="700" b="1" i="0" u="none" strike="noStrike" cap="none" normalizeH="0" baseline="0" dirty="0" smtClean="0">
                    <a:ln>
                      <a:noFill/>
                    </a:ln>
                    <a:solidFill>
                      <a:srgbClr val="A6A6A6"/>
                    </a:solidFill>
                    <a:effectLst/>
                    <a:latin typeface="ＭＳ ゴシック" panose="020B0609070205080204" pitchFamily="49" charset="-128"/>
                    <a:ea typeface="ＭＳ ゴシック" panose="020B0609070205080204" pitchFamily="49" charset="-128"/>
                  </a:rPr>
                  <a:t>銀行を選択される場合は「振込用の店名・預金種目・口座番号（7桁）」（通帳見開き下部に記載）をご記入ください。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691" name="Rectangle 63"/>
              <p:cNvSpPr>
                <a:spLocks noChangeArrowheads="1"/>
              </p:cNvSpPr>
              <p:nvPr/>
            </p:nvSpPr>
            <p:spPr bwMode="auto">
              <a:xfrm>
                <a:off x="294" y="5918"/>
                <a:ext cx="163"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smtClean="0">
                    <a:ln>
                      <a:noFill/>
                    </a:ln>
                    <a:solidFill>
                      <a:srgbClr val="FF0000"/>
                    </a:solidFill>
                    <a:effectLst/>
                    <a:latin typeface="メイリオ" panose="020B0604030504040204" pitchFamily="50" charset="-128"/>
                    <a:ea typeface="メイリオ" panose="020B0604030504040204" pitchFamily="50" charset="-128"/>
                  </a:rPr>
                  <a:t>甲府</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92" name="Rectangle 64"/>
              <p:cNvSpPr>
                <a:spLocks noChangeArrowheads="1"/>
              </p:cNvSpPr>
              <p:nvPr/>
            </p:nvSpPr>
            <p:spPr bwMode="auto">
              <a:xfrm>
                <a:off x="1113" y="5918"/>
                <a:ext cx="163"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smtClean="0">
                    <a:ln>
                      <a:noFill/>
                    </a:ln>
                    <a:solidFill>
                      <a:srgbClr val="FF0000"/>
                    </a:solidFill>
                    <a:effectLst/>
                    <a:latin typeface="メイリオ" panose="020B0604030504040204" pitchFamily="50" charset="-128"/>
                    <a:ea typeface="メイリオ" panose="020B0604030504040204" pitchFamily="50" charset="-128"/>
                  </a:rPr>
                  <a:t>甲府</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93" name="Rectangle 65"/>
              <p:cNvSpPr>
                <a:spLocks noChangeArrowheads="1"/>
              </p:cNvSpPr>
              <p:nvPr/>
            </p:nvSpPr>
            <p:spPr bwMode="auto">
              <a:xfrm>
                <a:off x="186" y="2293"/>
                <a:ext cx="63"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A6A6A6"/>
                    </a:solidFill>
                    <a:effectLst/>
                    <a:latin typeface="ＭＳ Ｐ明朝" panose="02020600040205080304" pitchFamily="18" charset="-128"/>
                    <a:ea typeface="ＭＳ Ｐ明朝" panose="02020600040205080304" pitchFamily="18" charset="-128"/>
                  </a:rPr>
                  <a:t>〇</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94" name="Rectangle 66"/>
              <p:cNvSpPr>
                <a:spLocks noChangeArrowheads="1"/>
              </p:cNvSpPr>
              <p:nvPr/>
            </p:nvSpPr>
            <p:spPr bwMode="auto">
              <a:xfrm>
                <a:off x="204" y="2999"/>
                <a:ext cx="81"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95" name="Rectangle 67"/>
              <p:cNvSpPr>
                <a:spLocks noChangeArrowheads="1"/>
              </p:cNvSpPr>
              <p:nvPr/>
            </p:nvSpPr>
            <p:spPr bwMode="auto">
              <a:xfrm>
                <a:off x="204" y="3347"/>
                <a:ext cx="81"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2</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96" name="Rectangle 68"/>
              <p:cNvSpPr>
                <a:spLocks noChangeArrowheads="1"/>
              </p:cNvSpPr>
              <p:nvPr/>
            </p:nvSpPr>
            <p:spPr bwMode="auto">
              <a:xfrm>
                <a:off x="204" y="3696"/>
                <a:ext cx="81"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97" name="Rectangle 69"/>
              <p:cNvSpPr>
                <a:spLocks noChangeArrowheads="1"/>
              </p:cNvSpPr>
              <p:nvPr/>
            </p:nvSpPr>
            <p:spPr bwMode="auto">
              <a:xfrm>
                <a:off x="204" y="4044"/>
                <a:ext cx="81"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4</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98" name="Rectangle 70"/>
              <p:cNvSpPr>
                <a:spLocks noChangeArrowheads="1"/>
              </p:cNvSpPr>
              <p:nvPr/>
            </p:nvSpPr>
            <p:spPr bwMode="auto">
              <a:xfrm>
                <a:off x="204" y="4393"/>
                <a:ext cx="81"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5</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99" name="Rectangle 71"/>
              <p:cNvSpPr>
                <a:spLocks noChangeArrowheads="1"/>
              </p:cNvSpPr>
              <p:nvPr/>
            </p:nvSpPr>
            <p:spPr bwMode="auto">
              <a:xfrm>
                <a:off x="95" y="2161"/>
                <a:ext cx="679"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rgbClr val="A6A6A6"/>
                    </a:solidFill>
                    <a:effectLst/>
                    <a:latin typeface="ＭＳ Ｐゴシック" panose="020B0600070205080204" pitchFamily="50" charset="-128"/>
                    <a:ea typeface="ＭＳ Ｐゴシック" panose="020B0600070205080204" pitchFamily="50" charset="-128"/>
                  </a:rPr>
                  <a:t>２．申請者が属する世帯の状況　</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700" name="Rectangle 72"/>
              <p:cNvSpPr>
                <a:spLocks noChangeArrowheads="1"/>
              </p:cNvSpPr>
              <p:nvPr/>
            </p:nvSpPr>
            <p:spPr bwMode="auto">
              <a:xfrm>
                <a:off x="1407" y="2180"/>
                <a:ext cx="191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smtClean="0">
                    <a:ln>
                      <a:noFill/>
                    </a:ln>
                    <a:solidFill>
                      <a:srgbClr val="A6A6A6"/>
                    </a:solidFill>
                    <a:effectLst/>
                    <a:latin typeface="ＭＳ Ｐゴシック" panose="020B0600070205080204" pitchFamily="50" charset="-128"/>
                    <a:ea typeface="ＭＳ Ｐゴシック" panose="020B0600070205080204" pitchFamily="50" charset="-128"/>
                  </a:rPr>
                  <a:t>※令和５年</a:t>
                </a:r>
                <a:r>
                  <a:rPr kumimoji="0" lang="ja-JP" altLang="en-US" sz="900" b="0" i="0" u="none" strike="noStrike" cap="none" normalizeH="0" baseline="0" dirty="0" smtClean="0">
                    <a:ln>
                      <a:noFill/>
                    </a:ln>
                    <a:solidFill>
                      <a:srgbClr val="A6A6A6"/>
                    </a:solidFill>
                    <a:effectLst/>
                    <a:latin typeface="ＭＳ Ｐゴシック" panose="020B0600070205080204" pitchFamily="50" charset="-128"/>
                    <a:ea typeface="ＭＳ Ｐゴシック" panose="020B0600070205080204" pitchFamily="50" charset="-128"/>
                  </a:rPr>
                  <a:t>１２</a:t>
                </a:r>
                <a:r>
                  <a:rPr kumimoji="0" lang="ja-JP" altLang="ja-JP" sz="900" b="0" i="0" u="none" strike="noStrike" cap="none" normalizeH="0" baseline="0" dirty="0" smtClean="0">
                    <a:ln>
                      <a:noFill/>
                    </a:ln>
                    <a:solidFill>
                      <a:srgbClr val="A6A6A6"/>
                    </a:solidFill>
                    <a:effectLst/>
                    <a:latin typeface="ＭＳ Ｐゴシック" panose="020B0600070205080204" pitchFamily="50" charset="-128"/>
                    <a:ea typeface="ＭＳ Ｐゴシック" panose="020B0600070205080204" pitchFamily="50" charset="-128"/>
                  </a:rPr>
                  <a:t>月１日時点の世帯の全ての構成員について記載</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701" name="Rectangle 73"/>
              <p:cNvSpPr>
                <a:spLocks noChangeArrowheads="1"/>
              </p:cNvSpPr>
              <p:nvPr/>
            </p:nvSpPr>
            <p:spPr bwMode="auto">
              <a:xfrm>
                <a:off x="1412" y="5805"/>
                <a:ext cx="10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本店 支店</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02" name="Rectangle 74"/>
              <p:cNvSpPr>
                <a:spLocks noChangeArrowheads="1"/>
              </p:cNvSpPr>
              <p:nvPr/>
            </p:nvSpPr>
            <p:spPr bwMode="auto">
              <a:xfrm>
                <a:off x="1412" y="5859"/>
                <a:ext cx="18" cy="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03" name="Rectangle 75"/>
              <p:cNvSpPr>
                <a:spLocks noChangeArrowheads="1"/>
              </p:cNvSpPr>
              <p:nvPr/>
            </p:nvSpPr>
            <p:spPr bwMode="auto">
              <a:xfrm>
                <a:off x="1412" y="5914"/>
                <a:ext cx="10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本所 支所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04" name="Rectangle 76"/>
              <p:cNvSpPr>
                <a:spLocks noChangeArrowheads="1"/>
              </p:cNvSpPr>
              <p:nvPr/>
            </p:nvSpPr>
            <p:spPr bwMode="auto">
              <a:xfrm>
                <a:off x="1412" y="5968"/>
                <a:ext cx="18" cy="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05" name="Rectangle 77"/>
              <p:cNvSpPr>
                <a:spLocks noChangeArrowheads="1"/>
              </p:cNvSpPr>
              <p:nvPr/>
            </p:nvSpPr>
            <p:spPr bwMode="auto">
              <a:xfrm>
                <a:off x="1412" y="6022"/>
                <a:ext cx="77"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出張所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06" name="Rectangle 78"/>
              <p:cNvSpPr>
                <a:spLocks noChangeArrowheads="1"/>
              </p:cNvSpPr>
              <p:nvPr/>
            </p:nvSpPr>
            <p:spPr bwMode="auto">
              <a:xfrm>
                <a:off x="3521" y="5891"/>
                <a:ext cx="18" cy="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07" name="Rectangle 79"/>
              <p:cNvSpPr>
                <a:spLocks noChangeArrowheads="1"/>
              </p:cNvSpPr>
              <p:nvPr/>
            </p:nvSpPr>
            <p:spPr bwMode="auto">
              <a:xfrm>
                <a:off x="3616" y="5891"/>
                <a:ext cx="18" cy="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08" name="Rectangle 80"/>
              <p:cNvSpPr>
                <a:spLocks noChangeArrowheads="1"/>
              </p:cNvSpPr>
              <p:nvPr/>
            </p:nvSpPr>
            <p:spPr bwMode="auto">
              <a:xfrm>
                <a:off x="2421" y="5995"/>
                <a:ext cx="303"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smtClean="0">
                    <a:ln>
                      <a:noFill/>
                    </a:ln>
                    <a:solidFill>
                      <a:srgbClr val="FF0000"/>
                    </a:solidFill>
                    <a:effectLst/>
                    <a:latin typeface="ＭＳ ゴシック" panose="020B0609070205080204" pitchFamily="49" charset="-128"/>
                    <a:ea typeface="ＭＳ ゴシック" panose="020B0609070205080204" pitchFamily="49" charset="-128"/>
                  </a:rPr>
                  <a:t>甲府　太郎</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09" name="Rectangle 81"/>
              <p:cNvSpPr>
                <a:spLocks noChangeArrowheads="1"/>
              </p:cNvSpPr>
              <p:nvPr/>
            </p:nvSpPr>
            <p:spPr bwMode="auto">
              <a:xfrm>
                <a:off x="3055" y="5850"/>
                <a:ext cx="45"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10" name="Rectangle 82"/>
              <p:cNvSpPr>
                <a:spLocks noChangeArrowheads="1"/>
              </p:cNvSpPr>
              <p:nvPr/>
            </p:nvSpPr>
            <p:spPr bwMode="auto">
              <a:xfrm>
                <a:off x="3150" y="5850"/>
                <a:ext cx="45"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11" name="Rectangle 83"/>
              <p:cNvSpPr>
                <a:spLocks noChangeArrowheads="1"/>
              </p:cNvSpPr>
              <p:nvPr/>
            </p:nvSpPr>
            <p:spPr bwMode="auto">
              <a:xfrm>
                <a:off x="3245" y="5850"/>
                <a:ext cx="45"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12" name="Rectangle 84"/>
              <p:cNvSpPr>
                <a:spLocks noChangeArrowheads="1"/>
              </p:cNvSpPr>
              <p:nvPr/>
            </p:nvSpPr>
            <p:spPr bwMode="auto">
              <a:xfrm>
                <a:off x="3340" y="5850"/>
                <a:ext cx="45"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13" name="Rectangle 85"/>
              <p:cNvSpPr>
                <a:spLocks noChangeArrowheads="1"/>
              </p:cNvSpPr>
              <p:nvPr/>
            </p:nvSpPr>
            <p:spPr bwMode="auto">
              <a:xfrm>
                <a:off x="3435" y="5850"/>
                <a:ext cx="45"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14" name="Rectangle 86"/>
              <p:cNvSpPr>
                <a:spLocks noChangeArrowheads="1"/>
              </p:cNvSpPr>
              <p:nvPr/>
            </p:nvSpPr>
            <p:spPr bwMode="auto">
              <a:xfrm>
                <a:off x="2580" y="5850"/>
                <a:ext cx="45"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15" name="Rectangle 87"/>
              <p:cNvSpPr>
                <a:spLocks noChangeArrowheads="1"/>
              </p:cNvSpPr>
              <p:nvPr/>
            </p:nvSpPr>
            <p:spPr bwMode="auto">
              <a:xfrm>
                <a:off x="2675" y="5850"/>
                <a:ext cx="45"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16" name="Rectangle 88"/>
              <p:cNvSpPr>
                <a:spLocks noChangeArrowheads="1"/>
              </p:cNvSpPr>
              <p:nvPr/>
            </p:nvSpPr>
            <p:spPr bwMode="auto">
              <a:xfrm>
                <a:off x="2770" y="5850"/>
                <a:ext cx="45"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17" name="Rectangle 89"/>
              <p:cNvSpPr>
                <a:spLocks noChangeArrowheads="1"/>
              </p:cNvSpPr>
              <p:nvPr/>
            </p:nvSpPr>
            <p:spPr bwMode="auto">
              <a:xfrm>
                <a:off x="1421" y="3130"/>
                <a:ext cx="45"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18" name="Rectangle 90"/>
              <p:cNvSpPr>
                <a:spLocks noChangeArrowheads="1"/>
              </p:cNvSpPr>
              <p:nvPr/>
            </p:nvSpPr>
            <p:spPr bwMode="auto">
              <a:xfrm>
                <a:off x="1711" y="5610"/>
                <a:ext cx="285"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ゴシック" panose="020B0609070205080204" pitchFamily="49" charset="-128"/>
                    <a:ea typeface="ＭＳ ゴシック" panose="020B0609070205080204" pitchFamily="49" charset="-128"/>
                  </a:rPr>
                  <a:t>口 座 名 義 人</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19" name="Rectangle 91"/>
              <p:cNvSpPr>
                <a:spLocks noChangeArrowheads="1"/>
              </p:cNvSpPr>
              <p:nvPr/>
            </p:nvSpPr>
            <p:spPr bwMode="auto">
              <a:xfrm>
                <a:off x="2281" y="5561"/>
                <a:ext cx="51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ゴシック" panose="020B0609070205080204" pitchFamily="49" charset="-128"/>
                    <a:ea typeface="ＭＳ ゴシック" panose="020B0609070205080204" pitchFamily="49" charset="-128"/>
                  </a:rPr>
                  <a:t>上 段 （ フ リ ガ ナ ）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20" name="Rectangle 92"/>
              <p:cNvSpPr>
                <a:spLocks noChangeArrowheads="1"/>
              </p:cNvSpPr>
              <p:nvPr/>
            </p:nvSpPr>
            <p:spPr bwMode="auto">
              <a:xfrm>
                <a:off x="2960" y="5561"/>
                <a:ext cx="353"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1" i="0" u="none" strike="noStrike" cap="none" normalizeH="0" baseline="0" smtClean="0">
                    <a:ln>
                      <a:noFill/>
                    </a:ln>
                    <a:solidFill>
                      <a:srgbClr val="A6A6A6"/>
                    </a:solidFill>
                    <a:effectLst/>
                    <a:latin typeface="ＭＳ ゴシック" panose="020B0609070205080204" pitchFamily="49" charset="-128"/>
                    <a:ea typeface="ＭＳ ゴシック" panose="020B0609070205080204" pitchFamily="49" charset="-128"/>
                  </a:rPr>
                  <a:t>※必ずご記入ください。</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21" name="Rectangle 93"/>
              <p:cNvSpPr>
                <a:spLocks noChangeArrowheads="1"/>
              </p:cNvSpPr>
              <p:nvPr/>
            </p:nvSpPr>
            <p:spPr bwMode="auto">
              <a:xfrm>
                <a:off x="2525" y="5660"/>
                <a:ext cx="584"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ゴシック" panose="020B0609070205080204" pitchFamily="49" charset="-128"/>
                    <a:ea typeface="ＭＳ ゴシック" panose="020B0609070205080204" pitchFamily="49" charset="-128"/>
                  </a:rPr>
                  <a:t>下 段　　　　　　名 義 人 漢 字</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22" name="Rectangle 94"/>
              <p:cNvSpPr>
                <a:spLocks noChangeArrowheads="1"/>
              </p:cNvSpPr>
              <p:nvPr/>
            </p:nvSpPr>
            <p:spPr bwMode="auto">
              <a:xfrm>
                <a:off x="584" y="5823"/>
                <a:ext cx="195"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 1.銀行 5.農協</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23" name="Rectangle 95"/>
              <p:cNvSpPr>
                <a:spLocks noChangeArrowheads="1"/>
              </p:cNvSpPr>
              <p:nvPr/>
            </p:nvSpPr>
            <p:spPr bwMode="auto">
              <a:xfrm>
                <a:off x="584" y="5882"/>
                <a:ext cx="195"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 2.金庫 6.漁協</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24" name="Rectangle 96"/>
              <p:cNvSpPr>
                <a:spLocks noChangeArrowheads="1"/>
              </p:cNvSpPr>
              <p:nvPr/>
            </p:nvSpPr>
            <p:spPr bwMode="auto">
              <a:xfrm>
                <a:off x="584" y="5941"/>
                <a:ext cx="213"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 3.信組 7.信漁連</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25" name="Rectangle 97"/>
              <p:cNvSpPr>
                <a:spLocks noChangeArrowheads="1"/>
              </p:cNvSpPr>
              <p:nvPr/>
            </p:nvSpPr>
            <p:spPr bwMode="auto">
              <a:xfrm>
                <a:off x="584" y="6000"/>
                <a:ext cx="109"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 4.信連</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26" name="Rectangle 98"/>
              <p:cNvSpPr>
                <a:spLocks noChangeArrowheads="1"/>
              </p:cNvSpPr>
              <p:nvPr/>
            </p:nvSpPr>
            <p:spPr bwMode="auto">
              <a:xfrm>
                <a:off x="1113" y="5289"/>
                <a:ext cx="285"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ゴシック" panose="020B0609070205080204" pitchFamily="49" charset="-128"/>
                    <a:ea typeface="ＭＳ ゴシック" panose="020B0609070205080204" pitchFamily="49" charset="-128"/>
                  </a:rPr>
                  <a:t>支 店 コ ー 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27" name="Rectangle 99"/>
              <p:cNvSpPr>
                <a:spLocks noChangeArrowheads="1"/>
              </p:cNvSpPr>
              <p:nvPr/>
            </p:nvSpPr>
            <p:spPr bwMode="auto">
              <a:xfrm>
                <a:off x="1833" y="5289"/>
                <a:ext cx="113"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ゴシック" panose="020B0609070205080204" pitchFamily="49" charset="-128"/>
                    <a:ea typeface="ＭＳ ゴシック" panose="020B0609070205080204" pitchFamily="49" charset="-128"/>
                  </a:rPr>
                  <a:t>分 類</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28" name="Rectangle 100"/>
              <p:cNvSpPr>
                <a:spLocks noChangeArrowheads="1"/>
              </p:cNvSpPr>
              <p:nvPr/>
            </p:nvSpPr>
            <p:spPr bwMode="auto">
              <a:xfrm>
                <a:off x="2417" y="5289"/>
                <a:ext cx="258"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ゴシック" panose="020B0609070205080204" pitchFamily="49" charset="-128"/>
                    <a:ea typeface="ＭＳ ゴシック" panose="020B0609070205080204" pitchFamily="49" charset="-128"/>
                  </a:rPr>
                  <a:t>口 座 番 号（</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29" name="Rectangle 101"/>
              <p:cNvSpPr>
                <a:spLocks noChangeArrowheads="1"/>
              </p:cNvSpPr>
              <p:nvPr/>
            </p:nvSpPr>
            <p:spPr bwMode="auto">
              <a:xfrm>
                <a:off x="2770" y="5289"/>
                <a:ext cx="145"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ゴシック" panose="020B0609070205080204" pitchFamily="49" charset="-128"/>
                    <a:ea typeface="ＭＳ ゴシック" panose="020B0609070205080204" pitchFamily="49" charset="-128"/>
                  </a:rPr>
                  <a:t>右詰め</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30" name="Rectangle 102"/>
              <p:cNvSpPr>
                <a:spLocks noChangeArrowheads="1"/>
              </p:cNvSpPr>
              <p:nvPr/>
            </p:nvSpPr>
            <p:spPr bwMode="auto">
              <a:xfrm>
                <a:off x="2770" y="5339"/>
                <a:ext cx="163" cy="4"/>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31" name="Rectangle 103"/>
              <p:cNvSpPr>
                <a:spLocks noChangeArrowheads="1"/>
              </p:cNvSpPr>
              <p:nvPr/>
            </p:nvSpPr>
            <p:spPr bwMode="auto">
              <a:xfrm>
                <a:off x="2933" y="5289"/>
                <a:ext cx="321"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ゴシック" panose="020B0609070205080204" pitchFamily="49" charset="-128"/>
                    <a:ea typeface="ＭＳ ゴシック" panose="020B0609070205080204" pitchFamily="49" charset="-128"/>
                  </a:rPr>
                  <a:t>でご記入ください。）</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32" name="Rectangle 104"/>
              <p:cNvSpPr>
                <a:spLocks noChangeArrowheads="1"/>
              </p:cNvSpPr>
              <p:nvPr/>
            </p:nvSpPr>
            <p:spPr bwMode="auto">
              <a:xfrm>
                <a:off x="254" y="5416"/>
                <a:ext cx="72"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FF0000"/>
                    </a:solidFill>
                    <a:effectLst/>
                    <a:latin typeface="ＭＳ ゴシック" panose="020B0609070205080204" pitchFamily="49" charset="-128"/>
                    <a:ea typeface="ＭＳ ゴシック" panose="020B0609070205080204" pitchFamily="49" charset="-128"/>
                  </a:rPr>
                  <a:t>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33" name="Rectangle 105"/>
              <p:cNvSpPr>
                <a:spLocks noChangeArrowheads="1"/>
              </p:cNvSpPr>
              <p:nvPr/>
            </p:nvSpPr>
            <p:spPr bwMode="auto">
              <a:xfrm>
                <a:off x="457" y="5425"/>
                <a:ext cx="54"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FF0000"/>
                    </a:solidFill>
                    <a:effectLst/>
                    <a:latin typeface="ＭＳ ゴシック" panose="020B0609070205080204" pitchFamily="49" charset="-128"/>
                    <a:ea typeface="ＭＳ ゴシック" panose="020B0609070205080204" pitchFamily="49" charset="-128"/>
                  </a:rPr>
                  <a:t>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34" name="Rectangle 106"/>
              <p:cNvSpPr>
                <a:spLocks noChangeArrowheads="1"/>
              </p:cNvSpPr>
              <p:nvPr/>
            </p:nvSpPr>
            <p:spPr bwMode="auto">
              <a:xfrm>
                <a:off x="665" y="5425"/>
                <a:ext cx="54"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FF0000"/>
                    </a:solidFill>
                    <a:effectLst/>
                    <a:latin typeface="ＭＳ ゴシック" panose="020B0609070205080204" pitchFamily="49" charset="-128"/>
                    <a:ea typeface="ＭＳ ゴシック" panose="020B0609070205080204" pitchFamily="49" charset="-128"/>
                  </a:rPr>
                  <a:t>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35" name="Rectangle 107"/>
              <p:cNvSpPr>
                <a:spLocks noChangeArrowheads="1"/>
              </p:cNvSpPr>
              <p:nvPr/>
            </p:nvSpPr>
            <p:spPr bwMode="auto">
              <a:xfrm>
                <a:off x="873" y="5425"/>
                <a:ext cx="54"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FF0000"/>
                    </a:solidFill>
                    <a:effectLst/>
                    <a:latin typeface="ＭＳ ゴシック" panose="020B0609070205080204" pitchFamily="49" charset="-128"/>
                    <a:ea typeface="ＭＳ ゴシック" panose="020B0609070205080204" pitchFamily="49" charset="-128"/>
                  </a:rPr>
                  <a:t>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36" name="Rectangle 108"/>
              <p:cNvSpPr>
                <a:spLocks noChangeArrowheads="1"/>
              </p:cNvSpPr>
              <p:nvPr/>
            </p:nvSpPr>
            <p:spPr bwMode="auto">
              <a:xfrm>
                <a:off x="1082" y="5425"/>
                <a:ext cx="54"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FF0000"/>
                    </a:solidFill>
                    <a:effectLst/>
                    <a:latin typeface="ＭＳ ゴシック" panose="020B0609070205080204" pitchFamily="49" charset="-128"/>
                    <a:ea typeface="ＭＳ ゴシック" panose="020B0609070205080204" pitchFamily="49" charset="-128"/>
                  </a:rPr>
                  <a:t>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37" name="Rectangle 109"/>
              <p:cNvSpPr>
                <a:spLocks noChangeArrowheads="1"/>
              </p:cNvSpPr>
              <p:nvPr/>
            </p:nvSpPr>
            <p:spPr bwMode="auto">
              <a:xfrm>
                <a:off x="1290" y="5425"/>
                <a:ext cx="54"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FF0000"/>
                    </a:solidFill>
                    <a:effectLst/>
                    <a:latin typeface="ＭＳ ゴシック" panose="020B0609070205080204" pitchFamily="49" charset="-128"/>
                    <a:ea typeface="ＭＳ ゴシック" panose="020B0609070205080204" pitchFamily="49" charset="-128"/>
                  </a:rPr>
                  <a:t>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38" name="Rectangle 110"/>
              <p:cNvSpPr>
                <a:spLocks noChangeArrowheads="1"/>
              </p:cNvSpPr>
              <p:nvPr/>
            </p:nvSpPr>
            <p:spPr bwMode="auto">
              <a:xfrm>
                <a:off x="1498" y="5425"/>
                <a:ext cx="54"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FF0000"/>
                    </a:solidFill>
                    <a:effectLst/>
                    <a:latin typeface="ＭＳ ゴシック" panose="020B0609070205080204" pitchFamily="49" charset="-128"/>
                    <a:ea typeface="ＭＳ ゴシック" panose="020B0609070205080204" pitchFamily="49" charset="-128"/>
                  </a:rPr>
                  <a:t>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39" name="Rectangle 111"/>
              <p:cNvSpPr>
                <a:spLocks noChangeArrowheads="1"/>
              </p:cNvSpPr>
              <p:nvPr/>
            </p:nvSpPr>
            <p:spPr bwMode="auto">
              <a:xfrm>
                <a:off x="1711" y="5425"/>
                <a:ext cx="285"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ゴシック" panose="020B0609070205080204" pitchFamily="49" charset="-128"/>
                    <a:ea typeface="ＭＳ ゴシック" panose="020B0609070205080204" pitchFamily="49" charset="-128"/>
                  </a:rPr>
                  <a:t>1.普通　2.当座</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40" name="Rectangle 112"/>
              <p:cNvSpPr>
                <a:spLocks noChangeArrowheads="1"/>
              </p:cNvSpPr>
              <p:nvPr/>
            </p:nvSpPr>
            <p:spPr bwMode="auto">
              <a:xfrm>
                <a:off x="3525" y="5479"/>
                <a:ext cx="2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41" name="Rectangle 113"/>
              <p:cNvSpPr>
                <a:spLocks noChangeArrowheads="1"/>
              </p:cNvSpPr>
              <p:nvPr/>
            </p:nvSpPr>
            <p:spPr bwMode="auto">
              <a:xfrm>
                <a:off x="3335" y="5479"/>
                <a:ext cx="2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42" name="Rectangle 114"/>
              <p:cNvSpPr>
                <a:spLocks noChangeArrowheads="1"/>
              </p:cNvSpPr>
              <p:nvPr/>
            </p:nvSpPr>
            <p:spPr bwMode="auto">
              <a:xfrm>
                <a:off x="3145" y="5479"/>
                <a:ext cx="2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43" name="Rectangle 115"/>
              <p:cNvSpPr>
                <a:spLocks noChangeArrowheads="1"/>
              </p:cNvSpPr>
              <p:nvPr/>
            </p:nvSpPr>
            <p:spPr bwMode="auto">
              <a:xfrm>
                <a:off x="2955" y="5479"/>
                <a:ext cx="2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44" name="Rectangle 116"/>
              <p:cNvSpPr>
                <a:spLocks noChangeArrowheads="1"/>
              </p:cNvSpPr>
              <p:nvPr/>
            </p:nvSpPr>
            <p:spPr bwMode="auto">
              <a:xfrm>
                <a:off x="2765" y="5479"/>
                <a:ext cx="2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45" name="Rectangle 117"/>
              <p:cNvSpPr>
                <a:spLocks noChangeArrowheads="1"/>
              </p:cNvSpPr>
              <p:nvPr/>
            </p:nvSpPr>
            <p:spPr bwMode="auto">
              <a:xfrm>
                <a:off x="2575" y="5479"/>
                <a:ext cx="2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46" name="Rectangle 118"/>
              <p:cNvSpPr>
                <a:spLocks noChangeArrowheads="1"/>
              </p:cNvSpPr>
              <p:nvPr/>
            </p:nvSpPr>
            <p:spPr bwMode="auto">
              <a:xfrm>
                <a:off x="376" y="2293"/>
                <a:ext cx="1941"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令和５年1月1日時点の住所が、現住所と異なる方は、令和５年1月1日時点でお住まいの市区町村が発行する住民税非課税証明書又</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47" name="Rectangle 119"/>
              <p:cNvSpPr>
                <a:spLocks noChangeArrowheads="1"/>
              </p:cNvSpPr>
              <p:nvPr/>
            </p:nvSpPr>
            <p:spPr bwMode="auto">
              <a:xfrm>
                <a:off x="376" y="2374"/>
                <a:ext cx="1914"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は課税証明書を添付してください。（該当する方全員）　※住民税非課税証明書（課税証明書）の添付がない場合は、この給付金を支給</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48" name="Rectangle 120"/>
              <p:cNvSpPr>
                <a:spLocks noChangeArrowheads="1"/>
              </p:cNvSpPr>
              <p:nvPr/>
            </p:nvSpPr>
            <p:spPr bwMode="auto">
              <a:xfrm>
                <a:off x="376" y="2456"/>
                <a:ext cx="376"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することができません。</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49" name="Rectangle 121"/>
              <p:cNvSpPr>
                <a:spLocks noChangeArrowheads="1"/>
              </p:cNvSpPr>
              <p:nvPr/>
            </p:nvSpPr>
            <p:spPr bwMode="auto">
              <a:xfrm>
                <a:off x="1783" y="1673"/>
                <a:ext cx="18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生　年　月　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50" name="Rectangle 122"/>
              <p:cNvSpPr>
                <a:spLocks noChangeArrowheads="1"/>
              </p:cNvSpPr>
              <p:nvPr/>
            </p:nvSpPr>
            <p:spPr bwMode="auto">
              <a:xfrm>
                <a:off x="1634" y="5814"/>
                <a:ext cx="77"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1" i="0" u="none" strike="noStrike" cap="none" normalizeH="0" baseline="0" smtClean="0">
                    <a:ln>
                      <a:noFill/>
                    </a:ln>
                    <a:solidFill>
                      <a:srgbClr val="FF0000"/>
                    </a:solidFill>
                    <a:effectLst/>
                    <a:latin typeface="ＭＳ ゴシック" panose="020B0609070205080204" pitchFamily="49" charset="-128"/>
                    <a:ea typeface="ＭＳ ゴシック" panose="020B0609070205080204" pitchFamily="49" charset="-128"/>
                  </a:rPr>
                  <a:t>コ</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51" name="Rectangle 123"/>
              <p:cNvSpPr>
                <a:spLocks noChangeArrowheads="1"/>
              </p:cNvSpPr>
              <p:nvPr/>
            </p:nvSpPr>
            <p:spPr bwMode="auto">
              <a:xfrm>
                <a:off x="1729" y="5814"/>
                <a:ext cx="77"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1" i="0" u="none" strike="noStrike" cap="none" normalizeH="0" baseline="0" smtClean="0">
                    <a:ln>
                      <a:noFill/>
                    </a:ln>
                    <a:solidFill>
                      <a:srgbClr val="FF0000"/>
                    </a:solidFill>
                    <a:effectLst/>
                    <a:latin typeface="ＭＳ ゴシック" panose="020B0609070205080204" pitchFamily="49" charset="-128"/>
                    <a:ea typeface="ＭＳ ゴシック" panose="020B0609070205080204" pitchFamily="49" charset="-128"/>
                  </a:rPr>
                  <a:t>ウ</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52" name="Rectangle 124"/>
              <p:cNvSpPr>
                <a:spLocks noChangeArrowheads="1"/>
              </p:cNvSpPr>
              <p:nvPr/>
            </p:nvSpPr>
            <p:spPr bwMode="auto">
              <a:xfrm>
                <a:off x="1824" y="5814"/>
                <a:ext cx="77"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1" i="0" u="none" strike="noStrike" cap="none" normalizeH="0" baseline="0" smtClean="0">
                    <a:ln>
                      <a:noFill/>
                    </a:ln>
                    <a:solidFill>
                      <a:srgbClr val="FF0000"/>
                    </a:solidFill>
                    <a:effectLst/>
                    <a:latin typeface="ＭＳ ゴシック" panose="020B0609070205080204" pitchFamily="49" charset="-128"/>
                    <a:ea typeface="ＭＳ ゴシック" panose="020B0609070205080204" pitchFamily="49" charset="-128"/>
                  </a:rPr>
                  <a:t>フ</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53" name="Rectangle 125"/>
              <p:cNvSpPr>
                <a:spLocks noChangeArrowheads="1"/>
              </p:cNvSpPr>
              <p:nvPr/>
            </p:nvSpPr>
            <p:spPr bwMode="auto">
              <a:xfrm>
                <a:off x="1910" y="5886"/>
                <a:ext cx="27" cy="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54" name="Rectangle 126"/>
              <p:cNvSpPr>
                <a:spLocks noChangeArrowheads="1"/>
              </p:cNvSpPr>
              <p:nvPr/>
            </p:nvSpPr>
            <p:spPr bwMode="auto">
              <a:xfrm>
                <a:off x="2014" y="5814"/>
                <a:ext cx="77"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1" i="0" u="none" strike="noStrike" cap="none" normalizeH="0" baseline="0" smtClean="0">
                    <a:ln>
                      <a:noFill/>
                    </a:ln>
                    <a:solidFill>
                      <a:srgbClr val="FF0000"/>
                    </a:solidFill>
                    <a:effectLst/>
                    <a:latin typeface="ＭＳ ゴシック" panose="020B0609070205080204" pitchFamily="49" charset="-128"/>
                    <a:ea typeface="ＭＳ ゴシック" panose="020B0609070205080204" pitchFamily="49" charset="-128"/>
                  </a:rPr>
                  <a:t>タ</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55" name="Rectangle 127"/>
              <p:cNvSpPr>
                <a:spLocks noChangeArrowheads="1"/>
              </p:cNvSpPr>
              <p:nvPr/>
            </p:nvSpPr>
            <p:spPr bwMode="auto">
              <a:xfrm>
                <a:off x="2109" y="5814"/>
                <a:ext cx="77"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1" i="0" u="none" strike="noStrike" cap="none" normalizeH="0" baseline="0" smtClean="0">
                    <a:ln>
                      <a:noFill/>
                    </a:ln>
                    <a:solidFill>
                      <a:srgbClr val="FF0000"/>
                    </a:solidFill>
                    <a:effectLst/>
                    <a:latin typeface="ＭＳ ゴシック" panose="020B0609070205080204" pitchFamily="49" charset="-128"/>
                    <a:ea typeface="ＭＳ ゴシック" panose="020B0609070205080204" pitchFamily="49" charset="-128"/>
                  </a:rPr>
                  <a:t>ロ</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56" name="Rectangle 128"/>
              <p:cNvSpPr>
                <a:spLocks noChangeArrowheads="1"/>
              </p:cNvSpPr>
              <p:nvPr/>
            </p:nvSpPr>
            <p:spPr bwMode="auto">
              <a:xfrm>
                <a:off x="2204" y="5814"/>
                <a:ext cx="77"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1" i="0" u="none" strike="noStrike" cap="none" normalizeH="0" baseline="0" smtClean="0">
                    <a:ln>
                      <a:noFill/>
                    </a:ln>
                    <a:solidFill>
                      <a:srgbClr val="FF0000"/>
                    </a:solidFill>
                    <a:effectLst/>
                    <a:latin typeface="ＭＳ ゴシック" panose="020B0609070205080204" pitchFamily="49" charset="-128"/>
                    <a:ea typeface="ＭＳ ゴシック" panose="020B0609070205080204" pitchFamily="49" charset="-128"/>
                  </a:rPr>
                  <a:t>ウ</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57" name="Rectangle 129"/>
              <p:cNvSpPr>
                <a:spLocks noChangeArrowheads="1"/>
              </p:cNvSpPr>
              <p:nvPr/>
            </p:nvSpPr>
            <p:spPr bwMode="auto">
              <a:xfrm>
                <a:off x="2290" y="5886"/>
                <a:ext cx="27" cy="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58" name="Rectangle 130"/>
              <p:cNvSpPr>
                <a:spLocks noChangeArrowheads="1"/>
              </p:cNvSpPr>
              <p:nvPr/>
            </p:nvSpPr>
            <p:spPr bwMode="auto">
              <a:xfrm>
                <a:off x="2385" y="5886"/>
                <a:ext cx="27" cy="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59" name="Rectangle 131"/>
              <p:cNvSpPr>
                <a:spLocks noChangeArrowheads="1"/>
              </p:cNvSpPr>
              <p:nvPr/>
            </p:nvSpPr>
            <p:spPr bwMode="auto">
              <a:xfrm>
                <a:off x="2860" y="5886"/>
                <a:ext cx="27" cy="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60" name="Rectangle 132"/>
              <p:cNvSpPr>
                <a:spLocks noChangeArrowheads="1"/>
              </p:cNvSpPr>
              <p:nvPr/>
            </p:nvSpPr>
            <p:spPr bwMode="auto">
              <a:xfrm>
                <a:off x="2955" y="5886"/>
                <a:ext cx="27" cy="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61" name="Rectangle 133"/>
              <p:cNvSpPr>
                <a:spLocks noChangeArrowheads="1"/>
              </p:cNvSpPr>
              <p:nvPr/>
            </p:nvSpPr>
            <p:spPr bwMode="auto">
              <a:xfrm>
                <a:off x="389" y="5610"/>
                <a:ext cx="285"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ゴシック" panose="020B0609070205080204" pitchFamily="49" charset="-128"/>
                    <a:ea typeface="ＭＳ ゴシック" panose="020B0609070205080204" pitchFamily="49" charset="-128"/>
                  </a:rPr>
                  <a:t>金 融 機 関 名</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62" name="Rectangle 134"/>
              <p:cNvSpPr>
                <a:spLocks noChangeArrowheads="1"/>
              </p:cNvSpPr>
              <p:nvPr/>
            </p:nvSpPr>
            <p:spPr bwMode="auto">
              <a:xfrm>
                <a:off x="1195" y="5610"/>
                <a:ext cx="17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ゴシック" panose="020B0609070205080204" pitchFamily="49" charset="-128"/>
                    <a:ea typeface="ＭＳ ゴシック" panose="020B0609070205080204" pitchFamily="49" charset="-128"/>
                  </a:rPr>
                  <a:t>支 店 名</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63" name="Rectangle 135"/>
              <p:cNvSpPr>
                <a:spLocks noChangeArrowheads="1"/>
              </p:cNvSpPr>
              <p:nvPr/>
            </p:nvSpPr>
            <p:spPr bwMode="auto">
              <a:xfrm>
                <a:off x="3792" y="2686"/>
                <a:ext cx="149"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808080"/>
                    </a:solidFill>
                    <a:effectLst/>
                    <a:latin typeface="ＭＳ Ｐゴシック" panose="020B0600070205080204" pitchFamily="50" charset="-128"/>
                    <a:ea typeface="ＭＳ Ｐゴシック" panose="020B0600070205080204" pitchFamily="50" charset="-128"/>
                  </a:rPr>
                  <a:t>令和5年度</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64" name="Rectangle 136"/>
              <p:cNvSpPr>
                <a:spLocks noChangeArrowheads="1"/>
              </p:cNvSpPr>
              <p:nvPr/>
            </p:nvSpPr>
            <p:spPr bwMode="auto">
              <a:xfrm>
                <a:off x="3657" y="2750"/>
                <a:ext cx="485"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808080"/>
                    </a:solidFill>
                    <a:effectLst/>
                    <a:latin typeface="ＭＳ Ｐゴシック" panose="020B0600070205080204" pitchFamily="50" charset="-128"/>
                    <a:ea typeface="ＭＳ Ｐゴシック" panose="020B0600070205080204" pitchFamily="50" charset="-128"/>
                  </a:rPr>
                  <a:t>住民税</a:t>
                </a:r>
                <a:r>
                  <a:rPr lang="ja-JP" altLang="en-US" sz="600" dirty="0">
                    <a:solidFill>
                      <a:srgbClr val="808080"/>
                    </a:solidFill>
                    <a:latin typeface="ＭＳ Ｐゴシック" panose="020B0600070205080204" pitchFamily="50" charset="-128"/>
                    <a:ea typeface="ＭＳ Ｐゴシック" panose="020B0600070205080204" pitchFamily="50" charset="-128"/>
                  </a:rPr>
                  <a:t>所得</a:t>
                </a:r>
                <a:r>
                  <a:rPr kumimoji="0" lang="ja-JP" altLang="ja-JP" sz="600" b="0" i="0" u="none" strike="noStrike" cap="none" normalizeH="0" baseline="0" dirty="0" smtClean="0">
                    <a:ln>
                      <a:noFill/>
                    </a:ln>
                    <a:solidFill>
                      <a:srgbClr val="808080"/>
                    </a:solidFill>
                    <a:effectLst/>
                    <a:latin typeface="ＭＳ Ｐゴシック" panose="020B0600070205080204" pitchFamily="50" charset="-128"/>
                    <a:ea typeface="ＭＳ Ｐゴシック" panose="020B0600070205080204" pitchFamily="50" charset="-128"/>
                  </a:rPr>
                  <a:t>割</a:t>
                </a:r>
                <a:r>
                  <a:rPr kumimoji="0" lang="ja-JP" altLang="ja-JP" sz="600" b="0" i="0" u="none" strike="noStrike" cap="none" normalizeH="0" baseline="0" dirty="0" smtClean="0">
                    <a:ln>
                      <a:noFill/>
                    </a:ln>
                    <a:solidFill>
                      <a:srgbClr val="808080"/>
                    </a:solidFill>
                    <a:effectLst/>
                    <a:latin typeface="ＭＳ Ｐゴシック" panose="020B0600070205080204" pitchFamily="50" charset="-128"/>
                    <a:ea typeface="ＭＳ Ｐゴシック" panose="020B0600070205080204" pitchFamily="50" charset="-128"/>
                  </a:rPr>
                  <a:t>課税状況</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765" name="Rectangle 137"/>
              <p:cNvSpPr>
                <a:spLocks noChangeArrowheads="1"/>
              </p:cNvSpPr>
              <p:nvPr/>
            </p:nvSpPr>
            <p:spPr bwMode="auto">
              <a:xfrm>
                <a:off x="349" y="2632"/>
                <a:ext cx="290"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808080"/>
                    </a:solidFill>
                    <a:effectLst/>
                    <a:latin typeface="ＭＳ Ｐゴシック" panose="020B0600070205080204" pitchFamily="50" charset="-128"/>
                    <a:ea typeface="ＭＳ Ｐゴシック" panose="020B0600070205080204" pitchFamily="50" charset="-128"/>
                  </a:rPr>
                  <a:t>（　フ　リ　ガ　ナ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66" name="Rectangle 138"/>
              <p:cNvSpPr>
                <a:spLocks noChangeArrowheads="1"/>
              </p:cNvSpPr>
              <p:nvPr/>
            </p:nvSpPr>
            <p:spPr bwMode="auto">
              <a:xfrm>
                <a:off x="435" y="2759"/>
                <a:ext cx="222"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808080"/>
                    </a:solidFill>
                    <a:effectLst/>
                    <a:latin typeface="ＭＳ Ｐゴシック" panose="020B0600070205080204" pitchFamily="50" charset="-128"/>
                    <a:ea typeface="ＭＳ Ｐゴシック" panose="020B0600070205080204" pitchFamily="50" charset="-128"/>
                  </a:rPr>
                  <a:t>氏　　　　　名</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67" name="Rectangle 139"/>
              <p:cNvSpPr>
                <a:spLocks noChangeArrowheads="1"/>
              </p:cNvSpPr>
              <p:nvPr/>
            </p:nvSpPr>
            <p:spPr bwMode="auto">
              <a:xfrm>
                <a:off x="475" y="3053"/>
                <a:ext cx="222"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(申請者)</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68" name="Rectangle 140"/>
              <p:cNvSpPr>
                <a:spLocks noChangeArrowheads="1"/>
              </p:cNvSpPr>
              <p:nvPr/>
            </p:nvSpPr>
            <p:spPr bwMode="auto">
              <a:xfrm>
                <a:off x="290" y="2886"/>
                <a:ext cx="36"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69" name="Rectangle 141"/>
              <p:cNvSpPr>
                <a:spLocks noChangeArrowheads="1"/>
              </p:cNvSpPr>
              <p:nvPr/>
            </p:nvSpPr>
            <p:spPr bwMode="auto">
              <a:xfrm>
                <a:off x="2485" y="5850"/>
                <a:ext cx="36"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70" name="Rectangle 142"/>
              <p:cNvSpPr>
                <a:spLocks noChangeArrowheads="1"/>
              </p:cNvSpPr>
              <p:nvPr/>
            </p:nvSpPr>
            <p:spPr bwMode="auto">
              <a:xfrm>
                <a:off x="312" y="5289"/>
                <a:ext cx="430"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ゴシック" panose="020B0609070205080204" pitchFamily="49" charset="-128"/>
                    <a:ea typeface="ＭＳ ゴシック" panose="020B0609070205080204" pitchFamily="49" charset="-128"/>
                  </a:rPr>
                  <a:t>金 融 機 関 コ ー 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71" name="Rectangle 143"/>
              <p:cNvSpPr>
                <a:spLocks noChangeArrowheads="1"/>
              </p:cNvSpPr>
              <p:nvPr/>
            </p:nvSpPr>
            <p:spPr bwMode="auto">
              <a:xfrm>
                <a:off x="1747" y="2632"/>
                <a:ext cx="167"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808080"/>
                    </a:solidFill>
                    <a:effectLst/>
                    <a:latin typeface="ＭＳ Ｐゴシック" panose="020B0600070205080204" pitchFamily="50" charset="-128"/>
                    <a:ea typeface="ＭＳ Ｐゴシック" panose="020B0600070205080204" pitchFamily="50" charset="-128"/>
                  </a:rPr>
                  <a:t>個人番号</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72" name="Rectangle 144"/>
              <p:cNvSpPr>
                <a:spLocks noChangeArrowheads="1"/>
              </p:cNvSpPr>
              <p:nvPr/>
            </p:nvSpPr>
            <p:spPr bwMode="auto">
              <a:xfrm>
                <a:off x="1747" y="2759"/>
                <a:ext cx="167"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808080"/>
                    </a:solidFill>
                    <a:effectLst/>
                    <a:latin typeface="ＭＳ Ｐゴシック" panose="020B0600070205080204" pitchFamily="50" charset="-128"/>
                    <a:ea typeface="ＭＳ Ｐゴシック" panose="020B0600070205080204" pitchFamily="50" charset="-128"/>
                  </a:rPr>
                  <a:t>生年月日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73" name="Rectangle 145"/>
              <p:cNvSpPr>
                <a:spLocks noChangeArrowheads="1"/>
              </p:cNvSpPr>
              <p:nvPr/>
            </p:nvSpPr>
            <p:spPr bwMode="auto">
              <a:xfrm>
                <a:off x="602" y="1636"/>
                <a:ext cx="231"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　フ　リ　ガ　ナ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74" name="Rectangle 146"/>
              <p:cNvSpPr>
                <a:spLocks noChangeArrowheads="1"/>
              </p:cNvSpPr>
              <p:nvPr/>
            </p:nvSpPr>
            <p:spPr bwMode="auto">
              <a:xfrm>
                <a:off x="647" y="1704"/>
                <a:ext cx="17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氏　　　　　名</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75" name="Rectangle 147"/>
              <p:cNvSpPr>
                <a:spLocks noChangeArrowheads="1"/>
              </p:cNvSpPr>
              <p:nvPr/>
            </p:nvSpPr>
            <p:spPr bwMode="auto">
              <a:xfrm>
                <a:off x="1439" y="1673"/>
                <a:ext cx="100"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性　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76" name="Rectangle 148"/>
              <p:cNvSpPr>
                <a:spLocks noChangeArrowheads="1"/>
              </p:cNvSpPr>
              <p:nvPr/>
            </p:nvSpPr>
            <p:spPr bwMode="auto">
              <a:xfrm>
                <a:off x="1426" y="1876"/>
                <a:ext cx="8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ゴシック" panose="020B0609070205080204" pitchFamily="49" charset="-128"/>
                    <a:ea typeface="ＭＳ ゴシック" panose="020B0609070205080204" pitchFamily="49" charset="-128"/>
                  </a:rPr>
                  <a:t>男</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77" name="Rectangle 149"/>
              <p:cNvSpPr>
                <a:spLocks noChangeArrowheads="1"/>
              </p:cNvSpPr>
              <p:nvPr/>
            </p:nvSpPr>
            <p:spPr bwMode="auto">
              <a:xfrm>
                <a:off x="1480" y="1881"/>
                <a:ext cx="8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ゴシック" panose="020B0609070205080204" pitchFamily="49" charset="-128"/>
                    <a:ea typeface="ＭＳ ゴシック" panose="020B0609070205080204" pitchFamily="49"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78" name="Rectangle 150"/>
              <p:cNvSpPr>
                <a:spLocks noChangeArrowheads="1"/>
              </p:cNvSpPr>
              <p:nvPr/>
            </p:nvSpPr>
            <p:spPr bwMode="auto">
              <a:xfrm>
                <a:off x="1534" y="1876"/>
                <a:ext cx="8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ゴシック" panose="020B0609070205080204" pitchFamily="49" charset="-128"/>
                    <a:ea typeface="ＭＳ ゴシック" panose="020B0609070205080204" pitchFamily="49" charset="-128"/>
                  </a:rPr>
                  <a:t>女</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79" name="Rectangle 151"/>
              <p:cNvSpPr>
                <a:spLocks noChangeArrowheads="1"/>
              </p:cNvSpPr>
              <p:nvPr/>
            </p:nvSpPr>
            <p:spPr bwMode="auto">
              <a:xfrm>
                <a:off x="95" y="1496"/>
                <a:ext cx="534"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１．申請・請求者（世帯主）</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80" name="Rectangle 152"/>
              <p:cNvSpPr>
                <a:spLocks noChangeArrowheads="1"/>
              </p:cNvSpPr>
              <p:nvPr/>
            </p:nvSpPr>
            <p:spPr bwMode="auto">
              <a:xfrm>
                <a:off x="2905" y="1673"/>
                <a:ext cx="353"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現　　　　　　　住　　　　　　　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81" name="Rectangle 153"/>
              <p:cNvSpPr>
                <a:spLocks noChangeArrowheads="1"/>
              </p:cNvSpPr>
              <p:nvPr/>
            </p:nvSpPr>
            <p:spPr bwMode="auto">
              <a:xfrm>
                <a:off x="1638" y="1795"/>
                <a:ext cx="339"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 明治・大正・昭和・平成・令和</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82" name="Rectangle 154"/>
              <p:cNvSpPr>
                <a:spLocks noChangeArrowheads="1"/>
              </p:cNvSpPr>
              <p:nvPr/>
            </p:nvSpPr>
            <p:spPr bwMode="auto">
              <a:xfrm>
                <a:off x="1525" y="1505"/>
                <a:ext cx="120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rgbClr val="A6A6A6"/>
                    </a:solidFill>
                    <a:effectLst/>
                    <a:latin typeface="ＭＳ Ｐゴシック" panose="020B0600070205080204" pitchFamily="50" charset="-128"/>
                    <a:ea typeface="ＭＳ Ｐゴシック" panose="020B0600070205080204" pitchFamily="50" charset="-128"/>
                  </a:rPr>
                  <a:t>申請期限：令和</a:t>
                </a:r>
                <a:r>
                  <a:rPr kumimoji="0" lang="en-US" altLang="ja-JP" sz="1100" b="1" i="0" u="none" strike="noStrike" cap="none" normalizeH="0" baseline="0" dirty="0" smtClean="0">
                    <a:ln>
                      <a:noFill/>
                    </a:ln>
                    <a:solidFill>
                      <a:srgbClr val="A6A6A6"/>
                    </a:solidFill>
                    <a:effectLst/>
                    <a:latin typeface="ＭＳ Ｐゴシック" panose="020B0600070205080204" pitchFamily="50" charset="-128"/>
                    <a:ea typeface="ＭＳ Ｐゴシック" panose="020B0600070205080204" pitchFamily="50" charset="-128"/>
                  </a:rPr>
                  <a:t>6</a:t>
                </a:r>
                <a:r>
                  <a:rPr kumimoji="0" lang="ja-JP" altLang="ja-JP" sz="1100" b="1" i="0" u="none" strike="noStrike" cap="none" normalizeH="0" baseline="0" dirty="0" smtClean="0">
                    <a:ln>
                      <a:noFill/>
                    </a:ln>
                    <a:solidFill>
                      <a:srgbClr val="A6A6A6"/>
                    </a:solidFill>
                    <a:effectLst/>
                    <a:latin typeface="ＭＳ Ｐゴシック" panose="020B0600070205080204" pitchFamily="50" charset="-128"/>
                    <a:ea typeface="ＭＳ Ｐゴシック" panose="020B0600070205080204" pitchFamily="50" charset="-128"/>
                  </a:rPr>
                  <a:t>年</a:t>
                </a:r>
                <a:r>
                  <a:rPr kumimoji="0" lang="en-US" altLang="ja-JP" sz="1100" b="1" i="0" u="none" strike="noStrike" cap="none" normalizeH="0" baseline="0" dirty="0" smtClean="0">
                    <a:ln>
                      <a:noFill/>
                    </a:ln>
                    <a:solidFill>
                      <a:srgbClr val="A6A6A6"/>
                    </a:solidFill>
                    <a:effectLst/>
                    <a:latin typeface="ＭＳ Ｐゴシック" panose="020B0600070205080204" pitchFamily="50" charset="-128"/>
                    <a:ea typeface="ＭＳ Ｐゴシック" panose="020B0600070205080204" pitchFamily="50" charset="-128"/>
                  </a:rPr>
                  <a:t>5</a:t>
                </a:r>
                <a:r>
                  <a:rPr kumimoji="0" lang="ja-JP" altLang="ja-JP" sz="1100" b="1" i="0" u="none" strike="noStrike" cap="none" normalizeH="0" baseline="0" dirty="0" smtClean="0">
                    <a:ln>
                      <a:noFill/>
                    </a:ln>
                    <a:solidFill>
                      <a:srgbClr val="A6A6A6"/>
                    </a:solidFill>
                    <a:effectLst/>
                    <a:latin typeface="ＭＳ Ｐゴシック" panose="020B0600070205080204" pitchFamily="50" charset="-128"/>
                    <a:ea typeface="ＭＳ Ｐゴシック" panose="020B0600070205080204" pitchFamily="50" charset="-128"/>
                  </a:rPr>
                  <a:t>月</a:t>
                </a:r>
                <a:r>
                  <a:rPr kumimoji="0" lang="en-US" altLang="ja-JP" sz="1100" b="1" i="0" u="none" strike="noStrike" cap="none" normalizeH="0" baseline="0" dirty="0" smtClean="0">
                    <a:ln>
                      <a:noFill/>
                    </a:ln>
                    <a:solidFill>
                      <a:srgbClr val="A6A6A6"/>
                    </a:solidFill>
                    <a:effectLst/>
                    <a:latin typeface="ＭＳ Ｐゴシック" panose="020B0600070205080204" pitchFamily="50" charset="-128"/>
                    <a:ea typeface="ＭＳ Ｐゴシック" panose="020B0600070205080204" pitchFamily="50" charset="-128"/>
                  </a:rPr>
                  <a:t>10</a:t>
                </a:r>
                <a:r>
                  <a:rPr kumimoji="0" lang="ja-JP" altLang="ja-JP" sz="1100" b="1" i="0" u="none" strike="noStrike" cap="none" normalizeH="0" baseline="0" dirty="0" smtClean="0">
                    <a:ln>
                      <a:noFill/>
                    </a:ln>
                    <a:solidFill>
                      <a:srgbClr val="A6A6A6"/>
                    </a:solidFill>
                    <a:effectLst/>
                    <a:latin typeface="ＭＳ Ｐゴシック" panose="020B0600070205080204" pitchFamily="50" charset="-128"/>
                    <a:ea typeface="ＭＳ Ｐゴシック" panose="020B0600070205080204" pitchFamily="50" charset="-128"/>
                  </a:rPr>
                  <a:t>日（</a:t>
                </a:r>
                <a:r>
                  <a:rPr kumimoji="0" lang="ja-JP" altLang="en-US" sz="1100" b="1" i="0" u="none" strike="noStrike" cap="none" normalizeH="0" baseline="0" dirty="0" smtClean="0">
                    <a:ln>
                      <a:noFill/>
                    </a:ln>
                    <a:solidFill>
                      <a:srgbClr val="A6A6A6"/>
                    </a:solidFill>
                    <a:effectLst/>
                    <a:latin typeface="ＭＳ Ｐゴシック" panose="020B0600070205080204" pitchFamily="50" charset="-128"/>
                    <a:ea typeface="ＭＳ Ｐゴシック" panose="020B0600070205080204" pitchFamily="50" charset="-128"/>
                  </a:rPr>
                  <a:t>金</a:t>
                </a:r>
                <a:r>
                  <a:rPr kumimoji="0" lang="ja-JP" altLang="ja-JP" sz="1100" b="1" i="0" u="none" strike="noStrike" cap="none" normalizeH="0" baseline="0" dirty="0" smtClean="0">
                    <a:ln>
                      <a:noFill/>
                    </a:ln>
                    <a:solidFill>
                      <a:srgbClr val="A6A6A6"/>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783" name="Rectangle 155"/>
              <p:cNvSpPr>
                <a:spLocks noChangeArrowheads="1"/>
              </p:cNvSpPr>
              <p:nvPr/>
            </p:nvSpPr>
            <p:spPr bwMode="auto">
              <a:xfrm>
                <a:off x="421" y="1898"/>
                <a:ext cx="326"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rgbClr val="FF0000"/>
                    </a:solidFill>
                    <a:effectLst/>
                    <a:latin typeface="メイリオ" panose="020B0604030504040204" pitchFamily="50" charset="-128"/>
                    <a:ea typeface="メイリオ" panose="020B0604030504040204" pitchFamily="50" charset="-128"/>
                  </a:rPr>
                  <a:t>甲府　太郎</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784" name="Rectangle 156"/>
              <p:cNvSpPr>
                <a:spLocks noChangeArrowheads="1"/>
              </p:cNvSpPr>
              <p:nvPr/>
            </p:nvSpPr>
            <p:spPr bwMode="auto">
              <a:xfrm>
                <a:off x="443" y="1781"/>
                <a:ext cx="249"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dirty="0" smtClean="0">
                    <a:ln>
                      <a:noFill/>
                    </a:ln>
                    <a:solidFill>
                      <a:srgbClr val="FF0000"/>
                    </a:solidFill>
                    <a:effectLst/>
                    <a:latin typeface="メイリオ" panose="020B0604030504040204" pitchFamily="50" charset="-128"/>
                    <a:ea typeface="メイリオ" panose="020B0604030504040204" pitchFamily="50" charset="-128"/>
                  </a:rPr>
                  <a:t>コウフ　タロウ</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785" name="Rectangle 157"/>
              <p:cNvSpPr>
                <a:spLocks noChangeArrowheads="1"/>
              </p:cNvSpPr>
              <p:nvPr/>
            </p:nvSpPr>
            <p:spPr bwMode="auto">
              <a:xfrm>
                <a:off x="2978" y="1804"/>
                <a:ext cx="3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FF0000"/>
                    </a:solidFill>
                    <a:effectLst/>
                    <a:latin typeface="メイリオ" panose="020B0604030504040204" pitchFamily="50" charset="-128"/>
                    <a:ea typeface="メイリオ" panose="020B0604030504040204" pitchFamily="50" charset="-128"/>
                  </a:rPr>
                  <a:t>甲府市丸の内○○○</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86" name="Rectangle 158"/>
              <p:cNvSpPr>
                <a:spLocks noChangeArrowheads="1"/>
              </p:cNvSpPr>
              <p:nvPr/>
            </p:nvSpPr>
            <p:spPr bwMode="auto">
              <a:xfrm>
                <a:off x="2394" y="2686"/>
                <a:ext cx="31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808080"/>
                    </a:solidFill>
                    <a:effectLst/>
                    <a:latin typeface="ＭＳ Ｐゴシック" panose="020B0600070205080204" pitchFamily="50" charset="-128"/>
                    <a:ea typeface="ＭＳ Ｐゴシック" panose="020B0600070205080204" pitchFamily="50" charset="-128"/>
                  </a:rPr>
                  <a:t>現住所と令和５年1月1日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87" name="Rectangle 159"/>
              <p:cNvSpPr>
                <a:spLocks noChangeArrowheads="1"/>
              </p:cNvSpPr>
              <p:nvPr/>
            </p:nvSpPr>
            <p:spPr bwMode="auto">
              <a:xfrm>
                <a:off x="2439" y="2750"/>
                <a:ext cx="249"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808080"/>
                    </a:solidFill>
                    <a:effectLst/>
                    <a:latin typeface="ＭＳ Ｐゴシック" panose="020B0600070205080204" pitchFamily="50" charset="-128"/>
                    <a:ea typeface="ＭＳ Ｐゴシック" panose="020B0600070205080204" pitchFamily="50" charset="-128"/>
                  </a:rPr>
                  <a:t>時点の住所が異なる</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88" name="Rectangle 160"/>
              <p:cNvSpPr>
                <a:spLocks noChangeArrowheads="1"/>
              </p:cNvSpPr>
              <p:nvPr/>
            </p:nvSpPr>
            <p:spPr bwMode="auto">
              <a:xfrm>
                <a:off x="3005" y="2741"/>
                <a:ext cx="362"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808080"/>
                    </a:solidFill>
                    <a:effectLst/>
                    <a:latin typeface="ＭＳ Ｐゴシック" panose="020B0600070205080204" pitchFamily="50" charset="-128"/>
                    <a:ea typeface="ＭＳ Ｐゴシック" panose="020B0600070205080204" pitchFamily="50" charset="-128"/>
                  </a:rPr>
                  <a:t>異なる場合には令和5年1月1日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89" name="Rectangle 161"/>
              <p:cNvSpPr>
                <a:spLocks noChangeArrowheads="1"/>
              </p:cNvSpPr>
              <p:nvPr/>
            </p:nvSpPr>
            <p:spPr bwMode="auto">
              <a:xfrm>
                <a:off x="3118" y="2800"/>
                <a:ext cx="222"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808080"/>
                    </a:solidFill>
                    <a:effectLst/>
                    <a:latin typeface="ＭＳ Ｐゴシック" panose="020B0600070205080204" pitchFamily="50" charset="-128"/>
                    <a:ea typeface="ＭＳ Ｐゴシック" panose="020B0600070205080204" pitchFamily="50" charset="-128"/>
                  </a:rPr>
                  <a:t>時点の住所を記載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90" name="Rectangle 162"/>
              <p:cNvSpPr>
                <a:spLocks noChangeArrowheads="1"/>
              </p:cNvSpPr>
              <p:nvPr/>
            </p:nvSpPr>
            <p:spPr bwMode="auto">
              <a:xfrm>
                <a:off x="2955" y="3003"/>
                <a:ext cx="23" cy="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91" name="Rectangle 163"/>
              <p:cNvSpPr>
                <a:spLocks noChangeArrowheads="1"/>
              </p:cNvSpPr>
              <p:nvPr/>
            </p:nvSpPr>
            <p:spPr bwMode="auto">
              <a:xfrm>
                <a:off x="2955" y="3166"/>
                <a:ext cx="23" cy="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92" name="Rectangle 164"/>
              <p:cNvSpPr>
                <a:spLocks noChangeArrowheads="1"/>
              </p:cNvSpPr>
              <p:nvPr/>
            </p:nvSpPr>
            <p:spPr bwMode="auto">
              <a:xfrm>
                <a:off x="2385" y="2922"/>
                <a:ext cx="23" cy="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93" name="Rectangle 165"/>
              <p:cNvSpPr>
                <a:spLocks noChangeArrowheads="1"/>
              </p:cNvSpPr>
              <p:nvPr/>
            </p:nvSpPr>
            <p:spPr bwMode="auto">
              <a:xfrm>
                <a:off x="1027" y="2646"/>
                <a:ext cx="199"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808080"/>
                    </a:solidFill>
                    <a:effectLst/>
                    <a:latin typeface="ＭＳ Ｐゴシック" panose="020B0600070205080204" pitchFamily="50" charset="-128"/>
                    <a:ea typeface="ＭＳ Ｐゴシック" panose="020B0600070205080204" pitchFamily="50" charset="-128"/>
                  </a:rPr>
                  <a:t>申請者との続柄</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94" name="Rectangle 166"/>
              <p:cNvSpPr>
                <a:spLocks noChangeArrowheads="1"/>
              </p:cNvSpPr>
              <p:nvPr/>
            </p:nvSpPr>
            <p:spPr bwMode="auto">
              <a:xfrm>
                <a:off x="1100" y="2736"/>
                <a:ext cx="12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808080"/>
                    </a:solidFill>
                    <a:effectLst/>
                    <a:latin typeface="ＭＳ Ｐゴシック" panose="020B0600070205080204" pitchFamily="50" charset="-128"/>
                    <a:ea typeface="ＭＳ Ｐゴシック" panose="020B0600070205080204" pitchFamily="50" charset="-128"/>
                  </a:rPr>
                  <a:t>被扶養の</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95" name="Rectangle 167"/>
              <p:cNvSpPr>
                <a:spLocks noChangeArrowheads="1"/>
              </p:cNvSpPr>
              <p:nvPr/>
            </p:nvSpPr>
            <p:spPr bwMode="auto">
              <a:xfrm>
                <a:off x="1082" y="2800"/>
                <a:ext cx="149"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808080"/>
                    </a:solidFill>
                    <a:effectLst/>
                    <a:latin typeface="ＭＳ Ｐゴシック" panose="020B0600070205080204" pitchFamily="50" charset="-128"/>
                    <a:ea typeface="ＭＳ Ｐゴシック" panose="020B0600070205080204" pitchFamily="50" charset="-128"/>
                  </a:rPr>
                  <a:t>有無（※1）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96" name="Rectangle 168"/>
              <p:cNvSpPr>
                <a:spLocks noChangeArrowheads="1"/>
              </p:cNvSpPr>
              <p:nvPr/>
            </p:nvSpPr>
            <p:spPr bwMode="auto">
              <a:xfrm>
                <a:off x="1140" y="2931"/>
                <a:ext cx="86"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本人</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97" name="Rectangle 169"/>
              <p:cNvSpPr>
                <a:spLocks noChangeArrowheads="1"/>
              </p:cNvSpPr>
              <p:nvPr/>
            </p:nvSpPr>
            <p:spPr bwMode="auto">
              <a:xfrm>
                <a:off x="1131" y="3071"/>
                <a:ext cx="8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 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98" name="Rectangle 170"/>
              <p:cNvSpPr>
                <a:spLocks noChangeArrowheads="1"/>
              </p:cNvSpPr>
              <p:nvPr/>
            </p:nvSpPr>
            <p:spPr bwMode="auto">
              <a:xfrm>
                <a:off x="1131" y="3139"/>
                <a:ext cx="8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 無</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99" name="Rectangle 171"/>
              <p:cNvSpPr>
                <a:spLocks noChangeArrowheads="1"/>
              </p:cNvSpPr>
              <p:nvPr/>
            </p:nvSpPr>
            <p:spPr bwMode="auto">
              <a:xfrm>
                <a:off x="310" y="3266"/>
                <a:ext cx="407"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rgbClr val="FF0000"/>
                    </a:solidFill>
                    <a:effectLst/>
                    <a:latin typeface="メイリオ" panose="020B0604030504040204" pitchFamily="50" charset="-128"/>
                    <a:ea typeface="メイリオ" panose="020B0604030504040204" pitchFamily="50" charset="-128"/>
                  </a:rPr>
                  <a:t>コウフ　ハナコ</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00" name="Rectangle 172"/>
              <p:cNvSpPr>
                <a:spLocks noChangeArrowheads="1"/>
              </p:cNvSpPr>
              <p:nvPr/>
            </p:nvSpPr>
            <p:spPr bwMode="auto">
              <a:xfrm>
                <a:off x="354" y="3408"/>
                <a:ext cx="434" cy="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FF0000"/>
                    </a:solidFill>
                    <a:effectLst/>
                    <a:latin typeface="メイリオ" panose="020B0604030504040204" pitchFamily="50" charset="-128"/>
                    <a:ea typeface="メイリオ" panose="020B0604030504040204" pitchFamily="50" charset="-128"/>
                  </a:rPr>
                  <a:t>甲府　花子</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01" name="Rectangle 173"/>
              <p:cNvSpPr>
                <a:spLocks noChangeArrowheads="1"/>
              </p:cNvSpPr>
              <p:nvPr/>
            </p:nvSpPr>
            <p:spPr bwMode="auto">
              <a:xfrm>
                <a:off x="2204" y="3275"/>
                <a:ext cx="109" cy="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02" name="Rectangle 174"/>
              <p:cNvSpPr>
                <a:spLocks noChangeArrowheads="1"/>
              </p:cNvSpPr>
              <p:nvPr/>
            </p:nvSpPr>
            <p:spPr bwMode="auto">
              <a:xfrm>
                <a:off x="2394" y="3193"/>
                <a:ext cx="109" cy="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03" name="Rectangle 175"/>
              <p:cNvSpPr>
                <a:spLocks noChangeArrowheads="1"/>
              </p:cNvSpPr>
              <p:nvPr/>
            </p:nvSpPr>
            <p:spPr bwMode="auto">
              <a:xfrm>
                <a:off x="1168" y="3279"/>
                <a:ext cx="118"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dirty="0" smtClean="0">
                    <a:ln>
                      <a:noFill/>
                    </a:ln>
                    <a:solidFill>
                      <a:srgbClr val="FF0000"/>
                    </a:solidFill>
                    <a:effectLst/>
                    <a:latin typeface="メイリオ" panose="020B0604030504040204" pitchFamily="50" charset="-128"/>
                    <a:ea typeface="メイリオ" panose="020B0604030504040204" pitchFamily="50" charset="-128"/>
                  </a:rPr>
                  <a:t>妻</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04" name="Rectangle 176"/>
              <p:cNvSpPr>
                <a:spLocks noChangeArrowheads="1"/>
              </p:cNvSpPr>
              <p:nvPr/>
            </p:nvSpPr>
            <p:spPr bwMode="auto">
              <a:xfrm>
                <a:off x="1131" y="3420"/>
                <a:ext cx="8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 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05" name="Rectangle 177"/>
              <p:cNvSpPr>
                <a:spLocks noChangeArrowheads="1"/>
              </p:cNvSpPr>
              <p:nvPr/>
            </p:nvSpPr>
            <p:spPr bwMode="auto">
              <a:xfrm>
                <a:off x="1131" y="3488"/>
                <a:ext cx="8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 無</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06" name="Rectangle 178"/>
              <p:cNvSpPr>
                <a:spLocks noChangeArrowheads="1"/>
              </p:cNvSpPr>
              <p:nvPr/>
            </p:nvSpPr>
            <p:spPr bwMode="auto">
              <a:xfrm>
                <a:off x="285" y="3610"/>
                <a:ext cx="23"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07" name="Rectangle 179"/>
              <p:cNvSpPr>
                <a:spLocks noChangeArrowheads="1"/>
              </p:cNvSpPr>
              <p:nvPr/>
            </p:nvSpPr>
            <p:spPr bwMode="auto">
              <a:xfrm>
                <a:off x="2955" y="3691"/>
                <a:ext cx="23"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08" name="Rectangle 180"/>
              <p:cNvSpPr>
                <a:spLocks noChangeArrowheads="1"/>
              </p:cNvSpPr>
              <p:nvPr/>
            </p:nvSpPr>
            <p:spPr bwMode="auto">
              <a:xfrm>
                <a:off x="285" y="3854"/>
                <a:ext cx="23"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09" name="Rectangle 181"/>
              <p:cNvSpPr>
                <a:spLocks noChangeArrowheads="1"/>
              </p:cNvSpPr>
              <p:nvPr/>
            </p:nvSpPr>
            <p:spPr bwMode="auto">
              <a:xfrm>
                <a:off x="2195" y="3691"/>
                <a:ext cx="23"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10" name="Rectangle 182"/>
              <p:cNvSpPr>
                <a:spLocks noChangeArrowheads="1"/>
              </p:cNvSpPr>
              <p:nvPr/>
            </p:nvSpPr>
            <p:spPr bwMode="auto">
              <a:xfrm>
                <a:off x="2955" y="3854"/>
                <a:ext cx="23"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11" name="Rectangle 183"/>
              <p:cNvSpPr>
                <a:spLocks noChangeArrowheads="1"/>
              </p:cNvSpPr>
              <p:nvPr/>
            </p:nvSpPr>
            <p:spPr bwMode="auto">
              <a:xfrm>
                <a:off x="2385" y="3610"/>
                <a:ext cx="23"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12" name="Rectangle 184"/>
              <p:cNvSpPr>
                <a:spLocks noChangeArrowheads="1"/>
              </p:cNvSpPr>
              <p:nvPr/>
            </p:nvSpPr>
            <p:spPr bwMode="auto">
              <a:xfrm>
                <a:off x="1000" y="3691"/>
                <a:ext cx="23"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13" name="Rectangle 185"/>
              <p:cNvSpPr>
                <a:spLocks noChangeArrowheads="1"/>
              </p:cNvSpPr>
              <p:nvPr/>
            </p:nvSpPr>
            <p:spPr bwMode="auto">
              <a:xfrm>
                <a:off x="1131" y="3768"/>
                <a:ext cx="8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 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14" name="Rectangle 186"/>
              <p:cNvSpPr>
                <a:spLocks noChangeArrowheads="1"/>
              </p:cNvSpPr>
              <p:nvPr/>
            </p:nvSpPr>
            <p:spPr bwMode="auto">
              <a:xfrm>
                <a:off x="1131" y="3836"/>
                <a:ext cx="8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 無</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15" name="Rectangle 187"/>
              <p:cNvSpPr>
                <a:spLocks noChangeArrowheads="1"/>
              </p:cNvSpPr>
              <p:nvPr/>
            </p:nvSpPr>
            <p:spPr bwMode="auto">
              <a:xfrm>
                <a:off x="3100" y="3338"/>
                <a:ext cx="235"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FF0000"/>
                    </a:solidFill>
                    <a:effectLst/>
                    <a:latin typeface="メイリオ" panose="020B0604030504040204" pitchFamily="50" charset="-128"/>
                    <a:ea typeface="メイリオ" panose="020B0604030504040204" pitchFamily="50" charset="-128"/>
                  </a:rPr>
                  <a:t>甲府市○○○</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16" name="Rectangle 188"/>
              <p:cNvSpPr>
                <a:spLocks noChangeArrowheads="1"/>
              </p:cNvSpPr>
              <p:nvPr/>
            </p:nvSpPr>
            <p:spPr bwMode="auto">
              <a:xfrm>
                <a:off x="285" y="4633"/>
                <a:ext cx="1435"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1"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※1　令和５年度住民税が課されている他の親族等の扶養を受けている場合は「有」に?してください。</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17" name="Rectangle 189"/>
              <p:cNvSpPr>
                <a:spLocks noChangeArrowheads="1"/>
              </p:cNvSpPr>
              <p:nvPr/>
            </p:nvSpPr>
            <p:spPr bwMode="auto">
              <a:xfrm>
                <a:off x="285" y="3954"/>
                <a:ext cx="2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18" name="Rectangle 190"/>
              <p:cNvSpPr>
                <a:spLocks noChangeArrowheads="1"/>
              </p:cNvSpPr>
              <p:nvPr/>
            </p:nvSpPr>
            <p:spPr bwMode="auto">
              <a:xfrm>
                <a:off x="2955" y="4035"/>
                <a:ext cx="2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19" name="Rectangle 191"/>
              <p:cNvSpPr>
                <a:spLocks noChangeArrowheads="1"/>
              </p:cNvSpPr>
              <p:nvPr/>
            </p:nvSpPr>
            <p:spPr bwMode="auto">
              <a:xfrm>
                <a:off x="285" y="4198"/>
                <a:ext cx="2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20" name="Rectangle 192"/>
              <p:cNvSpPr>
                <a:spLocks noChangeArrowheads="1"/>
              </p:cNvSpPr>
              <p:nvPr/>
            </p:nvSpPr>
            <p:spPr bwMode="auto">
              <a:xfrm>
                <a:off x="2195" y="4035"/>
                <a:ext cx="2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21" name="Rectangle 193"/>
              <p:cNvSpPr>
                <a:spLocks noChangeArrowheads="1"/>
              </p:cNvSpPr>
              <p:nvPr/>
            </p:nvSpPr>
            <p:spPr bwMode="auto">
              <a:xfrm>
                <a:off x="2955" y="4198"/>
                <a:ext cx="2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22" name="Rectangle 194"/>
              <p:cNvSpPr>
                <a:spLocks noChangeArrowheads="1"/>
              </p:cNvSpPr>
              <p:nvPr/>
            </p:nvSpPr>
            <p:spPr bwMode="auto">
              <a:xfrm>
                <a:off x="2385" y="3954"/>
                <a:ext cx="2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23" name="Rectangle 195"/>
              <p:cNvSpPr>
                <a:spLocks noChangeArrowheads="1"/>
              </p:cNvSpPr>
              <p:nvPr/>
            </p:nvSpPr>
            <p:spPr bwMode="auto">
              <a:xfrm>
                <a:off x="1000" y="4035"/>
                <a:ext cx="2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24" name="Rectangle 196"/>
              <p:cNvSpPr>
                <a:spLocks noChangeArrowheads="1"/>
              </p:cNvSpPr>
              <p:nvPr/>
            </p:nvSpPr>
            <p:spPr bwMode="auto">
              <a:xfrm>
                <a:off x="1131" y="4117"/>
                <a:ext cx="8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 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25" name="Rectangle 197"/>
              <p:cNvSpPr>
                <a:spLocks noChangeArrowheads="1"/>
              </p:cNvSpPr>
              <p:nvPr/>
            </p:nvSpPr>
            <p:spPr bwMode="auto">
              <a:xfrm>
                <a:off x="1131" y="4185"/>
                <a:ext cx="8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 無</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26" name="Rectangle 198"/>
              <p:cNvSpPr>
                <a:spLocks noChangeArrowheads="1"/>
              </p:cNvSpPr>
              <p:nvPr/>
            </p:nvSpPr>
            <p:spPr bwMode="auto">
              <a:xfrm>
                <a:off x="285" y="4307"/>
                <a:ext cx="23"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27" name="Rectangle 199"/>
              <p:cNvSpPr>
                <a:spLocks noChangeArrowheads="1"/>
              </p:cNvSpPr>
              <p:nvPr/>
            </p:nvSpPr>
            <p:spPr bwMode="auto">
              <a:xfrm>
                <a:off x="2955" y="4388"/>
                <a:ext cx="23"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28" name="Rectangle 200"/>
              <p:cNvSpPr>
                <a:spLocks noChangeArrowheads="1"/>
              </p:cNvSpPr>
              <p:nvPr/>
            </p:nvSpPr>
            <p:spPr bwMode="auto">
              <a:xfrm>
                <a:off x="285" y="4551"/>
                <a:ext cx="23"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29" name="Rectangle 201"/>
              <p:cNvSpPr>
                <a:spLocks noChangeArrowheads="1"/>
              </p:cNvSpPr>
              <p:nvPr/>
            </p:nvSpPr>
            <p:spPr bwMode="auto">
              <a:xfrm>
                <a:off x="2195" y="4388"/>
                <a:ext cx="23"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30" name="Rectangle 202"/>
              <p:cNvSpPr>
                <a:spLocks noChangeArrowheads="1"/>
              </p:cNvSpPr>
              <p:nvPr/>
            </p:nvSpPr>
            <p:spPr bwMode="auto">
              <a:xfrm>
                <a:off x="2955" y="4551"/>
                <a:ext cx="23"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31" name="Rectangle 203"/>
              <p:cNvSpPr>
                <a:spLocks noChangeArrowheads="1"/>
              </p:cNvSpPr>
              <p:nvPr/>
            </p:nvSpPr>
            <p:spPr bwMode="auto">
              <a:xfrm>
                <a:off x="2385" y="4307"/>
                <a:ext cx="23"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32" name="Rectangle 204"/>
              <p:cNvSpPr>
                <a:spLocks noChangeArrowheads="1"/>
              </p:cNvSpPr>
              <p:nvPr/>
            </p:nvSpPr>
            <p:spPr bwMode="auto">
              <a:xfrm>
                <a:off x="1000" y="4388"/>
                <a:ext cx="23"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grpSp>
        <p:grpSp>
          <p:nvGrpSpPr>
            <p:cNvPr id="13" name="Group 406"/>
            <p:cNvGrpSpPr>
              <a:grpSpLocks/>
            </p:cNvGrpSpPr>
            <p:nvPr/>
          </p:nvGrpSpPr>
          <p:grpSpPr bwMode="auto">
            <a:xfrm>
              <a:off x="168" y="1627"/>
              <a:ext cx="4036" cy="4508"/>
              <a:chOff x="168" y="1627"/>
              <a:chExt cx="4036" cy="4508"/>
            </a:xfrm>
          </p:grpSpPr>
          <p:sp>
            <p:nvSpPr>
              <p:cNvPr id="56" name="Rectangle 206"/>
              <p:cNvSpPr>
                <a:spLocks noChangeArrowheads="1"/>
              </p:cNvSpPr>
              <p:nvPr/>
            </p:nvSpPr>
            <p:spPr bwMode="auto">
              <a:xfrm>
                <a:off x="1131" y="4465"/>
                <a:ext cx="8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 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57" name="Rectangle 207"/>
              <p:cNvSpPr>
                <a:spLocks noChangeArrowheads="1"/>
              </p:cNvSpPr>
              <p:nvPr/>
            </p:nvSpPr>
            <p:spPr bwMode="auto">
              <a:xfrm>
                <a:off x="1131" y="4533"/>
                <a:ext cx="8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A6A6A6"/>
                    </a:solidFill>
                    <a:effectLst/>
                    <a:latin typeface="ＭＳ Ｐゴシック" panose="020B0600070205080204" pitchFamily="50" charset="-128"/>
                    <a:ea typeface="ＭＳ Ｐゴシック" panose="020B0600070205080204" pitchFamily="50" charset="-128"/>
                  </a:rPr>
                  <a:t>□ 無</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58" name="Line 208"/>
              <p:cNvSpPr>
                <a:spLocks noChangeShapeType="1"/>
              </p:cNvSpPr>
              <p:nvPr/>
            </p:nvSpPr>
            <p:spPr bwMode="auto">
              <a:xfrm>
                <a:off x="172" y="1627"/>
                <a:ext cx="0" cy="4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Rectangle 209"/>
              <p:cNvSpPr>
                <a:spLocks noChangeArrowheads="1"/>
              </p:cNvSpPr>
              <p:nvPr/>
            </p:nvSpPr>
            <p:spPr bwMode="auto">
              <a:xfrm>
                <a:off x="172" y="1627"/>
                <a:ext cx="5" cy="4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Line 210"/>
              <p:cNvSpPr>
                <a:spLocks noChangeShapeType="1"/>
              </p:cNvSpPr>
              <p:nvPr/>
            </p:nvSpPr>
            <p:spPr bwMode="auto">
              <a:xfrm>
                <a:off x="1403" y="1632"/>
                <a:ext cx="0" cy="40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Rectangle 211"/>
              <p:cNvSpPr>
                <a:spLocks noChangeArrowheads="1"/>
              </p:cNvSpPr>
              <p:nvPr/>
            </p:nvSpPr>
            <p:spPr bwMode="auto">
              <a:xfrm>
                <a:off x="1403" y="1632"/>
                <a:ext cx="4" cy="40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Line 212"/>
              <p:cNvSpPr>
                <a:spLocks noChangeShapeType="1"/>
              </p:cNvSpPr>
              <p:nvPr/>
            </p:nvSpPr>
            <p:spPr bwMode="auto">
              <a:xfrm>
                <a:off x="4200" y="1632"/>
                <a:ext cx="0" cy="40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Rectangle 213"/>
              <p:cNvSpPr>
                <a:spLocks noChangeArrowheads="1"/>
              </p:cNvSpPr>
              <p:nvPr/>
            </p:nvSpPr>
            <p:spPr bwMode="auto">
              <a:xfrm>
                <a:off x="4200" y="1632"/>
                <a:ext cx="4" cy="40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40" name="Rectangle 214"/>
              <p:cNvSpPr>
                <a:spLocks noChangeArrowheads="1"/>
              </p:cNvSpPr>
              <p:nvPr/>
            </p:nvSpPr>
            <p:spPr bwMode="auto">
              <a:xfrm>
                <a:off x="276" y="2718"/>
                <a:ext cx="711"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41" name="Rectangle 215"/>
              <p:cNvSpPr>
                <a:spLocks noChangeArrowheads="1"/>
              </p:cNvSpPr>
              <p:nvPr/>
            </p:nvSpPr>
            <p:spPr bwMode="auto">
              <a:xfrm>
                <a:off x="991" y="2718"/>
                <a:ext cx="412"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42" name="Line 216"/>
              <p:cNvSpPr>
                <a:spLocks noChangeShapeType="1"/>
              </p:cNvSpPr>
              <p:nvPr/>
            </p:nvSpPr>
            <p:spPr bwMode="auto">
              <a:xfrm>
                <a:off x="1407" y="2718"/>
                <a:ext cx="9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43" name="Rectangle 217"/>
              <p:cNvSpPr>
                <a:spLocks noChangeArrowheads="1"/>
              </p:cNvSpPr>
              <p:nvPr/>
            </p:nvSpPr>
            <p:spPr bwMode="auto">
              <a:xfrm>
                <a:off x="1407" y="2718"/>
                <a:ext cx="969"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44" name="Line 218"/>
              <p:cNvSpPr>
                <a:spLocks noChangeShapeType="1"/>
              </p:cNvSpPr>
              <p:nvPr/>
            </p:nvSpPr>
            <p:spPr bwMode="auto">
              <a:xfrm>
                <a:off x="1611" y="1632"/>
                <a:ext cx="0" cy="40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45" name="Rectangle 219"/>
              <p:cNvSpPr>
                <a:spLocks noChangeArrowheads="1"/>
              </p:cNvSpPr>
              <p:nvPr/>
            </p:nvSpPr>
            <p:spPr bwMode="auto">
              <a:xfrm>
                <a:off x="1611" y="1632"/>
                <a:ext cx="5" cy="40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46" name="Line 220"/>
              <p:cNvSpPr>
                <a:spLocks noChangeShapeType="1"/>
              </p:cNvSpPr>
              <p:nvPr/>
            </p:nvSpPr>
            <p:spPr bwMode="auto">
              <a:xfrm>
                <a:off x="2276" y="1632"/>
                <a:ext cx="0" cy="40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47" name="Rectangle 221"/>
              <p:cNvSpPr>
                <a:spLocks noChangeArrowheads="1"/>
              </p:cNvSpPr>
              <p:nvPr/>
            </p:nvSpPr>
            <p:spPr bwMode="auto">
              <a:xfrm>
                <a:off x="2276" y="1632"/>
                <a:ext cx="5" cy="40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48" name="Rectangle 222"/>
              <p:cNvSpPr>
                <a:spLocks noChangeArrowheads="1"/>
              </p:cNvSpPr>
              <p:nvPr/>
            </p:nvSpPr>
            <p:spPr bwMode="auto">
              <a:xfrm>
                <a:off x="276" y="2967"/>
                <a:ext cx="711"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49" name="Line 223"/>
              <p:cNvSpPr>
                <a:spLocks noChangeShapeType="1"/>
              </p:cNvSpPr>
              <p:nvPr/>
            </p:nvSpPr>
            <p:spPr bwMode="auto">
              <a:xfrm>
                <a:off x="1507" y="2868"/>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50" name="Rectangle 224"/>
              <p:cNvSpPr>
                <a:spLocks noChangeArrowheads="1"/>
              </p:cNvSpPr>
              <p:nvPr/>
            </p:nvSpPr>
            <p:spPr bwMode="auto">
              <a:xfrm>
                <a:off x="1507" y="2868"/>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52" name="Line 225"/>
              <p:cNvSpPr>
                <a:spLocks noChangeShapeType="1"/>
              </p:cNvSpPr>
              <p:nvPr/>
            </p:nvSpPr>
            <p:spPr bwMode="auto">
              <a:xfrm>
                <a:off x="1611" y="2868"/>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53" name="Rectangle 226"/>
              <p:cNvSpPr>
                <a:spLocks noChangeArrowheads="1"/>
              </p:cNvSpPr>
              <p:nvPr/>
            </p:nvSpPr>
            <p:spPr bwMode="auto">
              <a:xfrm>
                <a:off x="1611" y="2868"/>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54" name="Line 227"/>
              <p:cNvSpPr>
                <a:spLocks noChangeShapeType="1"/>
              </p:cNvSpPr>
              <p:nvPr/>
            </p:nvSpPr>
            <p:spPr bwMode="auto">
              <a:xfrm>
                <a:off x="1706" y="2868"/>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55" name="Rectangle 228"/>
              <p:cNvSpPr>
                <a:spLocks noChangeArrowheads="1"/>
              </p:cNvSpPr>
              <p:nvPr/>
            </p:nvSpPr>
            <p:spPr bwMode="auto">
              <a:xfrm>
                <a:off x="1706" y="2868"/>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56" name="Line 229"/>
              <p:cNvSpPr>
                <a:spLocks noChangeShapeType="1"/>
              </p:cNvSpPr>
              <p:nvPr/>
            </p:nvSpPr>
            <p:spPr bwMode="auto">
              <a:xfrm>
                <a:off x="1801" y="2868"/>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57" name="Rectangle 230"/>
              <p:cNvSpPr>
                <a:spLocks noChangeArrowheads="1"/>
              </p:cNvSpPr>
              <p:nvPr/>
            </p:nvSpPr>
            <p:spPr bwMode="auto">
              <a:xfrm>
                <a:off x="1801" y="2868"/>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58" name="Line 231"/>
              <p:cNvSpPr>
                <a:spLocks noChangeShapeType="1"/>
              </p:cNvSpPr>
              <p:nvPr/>
            </p:nvSpPr>
            <p:spPr bwMode="auto">
              <a:xfrm>
                <a:off x="1896" y="2868"/>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59" name="Rectangle 232"/>
              <p:cNvSpPr>
                <a:spLocks noChangeArrowheads="1"/>
              </p:cNvSpPr>
              <p:nvPr/>
            </p:nvSpPr>
            <p:spPr bwMode="auto">
              <a:xfrm>
                <a:off x="1896" y="2868"/>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60" name="Line 233"/>
              <p:cNvSpPr>
                <a:spLocks noChangeShapeType="1"/>
              </p:cNvSpPr>
              <p:nvPr/>
            </p:nvSpPr>
            <p:spPr bwMode="auto">
              <a:xfrm>
                <a:off x="1991" y="2868"/>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61" name="Rectangle 234"/>
              <p:cNvSpPr>
                <a:spLocks noChangeArrowheads="1"/>
              </p:cNvSpPr>
              <p:nvPr/>
            </p:nvSpPr>
            <p:spPr bwMode="auto">
              <a:xfrm>
                <a:off x="1991" y="2868"/>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62" name="Line 235"/>
              <p:cNvSpPr>
                <a:spLocks noChangeShapeType="1"/>
              </p:cNvSpPr>
              <p:nvPr/>
            </p:nvSpPr>
            <p:spPr bwMode="auto">
              <a:xfrm>
                <a:off x="2086" y="2868"/>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63" name="Rectangle 236"/>
              <p:cNvSpPr>
                <a:spLocks noChangeArrowheads="1"/>
              </p:cNvSpPr>
              <p:nvPr/>
            </p:nvSpPr>
            <p:spPr bwMode="auto">
              <a:xfrm>
                <a:off x="2086" y="2868"/>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64" name="Line 237"/>
              <p:cNvSpPr>
                <a:spLocks noChangeShapeType="1"/>
              </p:cNvSpPr>
              <p:nvPr/>
            </p:nvSpPr>
            <p:spPr bwMode="auto">
              <a:xfrm>
                <a:off x="2181" y="2868"/>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65" name="Rectangle 238"/>
              <p:cNvSpPr>
                <a:spLocks noChangeArrowheads="1"/>
              </p:cNvSpPr>
              <p:nvPr/>
            </p:nvSpPr>
            <p:spPr bwMode="auto">
              <a:xfrm>
                <a:off x="2181" y="2868"/>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66" name="Line 239"/>
              <p:cNvSpPr>
                <a:spLocks noChangeShapeType="1"/>
              </p:cNvSpPr>
              <p:nvPr/>
            </p:nvSpPr>
            <p:spPr bwMode="auto">
              <a:xfrm>
                <a:off x="2276" y="2868"/>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67" name="Rectangle 240"/>
              <p:cNvSpPr>
                <a:spLocks noChangeArrowheads="1"/>
              </p:cNvSpPr>
              <p:nvPr/>
            </p:nvSpPr>
            <p:spPr bwMode="auto">
              <a:xfrm>
                <a:off x="2276" y="2868"/>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68" name="Rectangle 241"/>
              <p:cNvSpPr>
                <a:spLocks noChangeArrowheads="1"/>
              </p:cNvSpPr>
              <p:nvPr/>
            </p:nvSpPr>
            <p:spPr bwMode="auto">
              <a:xfrm>
                <a:off x="276" y="3316"/>
                <a:ext cx="71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69" name="Line 242"/>
              <p:cNvSpPr>
                <a:spLocks noChangeShapeType="1"/>
              </p:cNvSpPr>
              <p:nvPr/>
            </p:nvSpPr>
            <p:spPr bwMode="auto">
              <a:xfrm>
                <a:off x="1507" y="3216"/>
                <a:ext cx="0" cy="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70" name="Rectangle 243"/>
              <p:cNvSpPr>
                <a:spLocks noChangeArrowheads="1"/>
              </p:cNvSpPr>
              <p:nvPr/>
            </p:nvSpPr>
            <p:spPr bwMode="auto">
              <a:xfrm>
                <a:off x="1507" y="3216"/>
                <a:ext cx="5" cy="1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71" name="Line 244"/>
              <p:cNvSpPr>
                <a:spLocks noChangeShapeType="1"/>
              </p:cNvSpPr>
              <p:nvPr/>
            </p:nvSpPr>
            <p:spPr bwMode="auto">
              <a:xfrm>
                <a:off x="1611" y="3216"/>
                <a:ext cx="0" cy="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72" name="Rectangle 245"/>
              <p:cNvSpPr>
                <a:spLocks noChangeArrowheads="1"/>
              </p:cNvSpPr>
              <p:nvPr/>
            </p:nvSpPr>
            <p:spPr bwMode="auto">
              <a:xfrm>
                <a:off x="1611" y="3216"/>
                <a:ext cx="5" cy="1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73" name="Line 246"/>
              <p:cNvSpPr>
                <a:spLocks noChangeShapeType="1"/>
              </p:cNvSpPr>
              <p:nvPr/>
            </p:nvSpPr>
            <p:spPr bwMode="auto">
              <a:xfrm>
                <a:off x="1706" y="3216"/>
                <a:ext cx="0" cy="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74" name="Rectangle 247"/>
              <p:cNvSpPr>
                <a:spLocks noChangeArrowheads="1"/>
              </p:cNvSpPr>
              <p:nvPr/>
            </p:nvSpPr>
            <p:spPr bwMode="auto">
              <a:xfrm>
                <a:off x="1706" y="3216"/>
                <a:ext cx="5" cy="1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75" name="Line 248"/>
              <p:cNvSpPr>
                <a:spLocks noChangeShapeType="1"/>
              </p:cNvSpPr>
              <p:nvPr/>
            </p:nvSpPr>
            <p:spPr bwMode="auto">
              <a:xfrm>
                <a:off x="1801" y="3216"/>
                <a:ext cx="0" cy="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76" name="Rectangle 249"/>
              <p:cNvSpPr>
                <a:spLocks noChangeArrowheads="1"/>
              </p:cNvSpPr>
              <p:nvPr/>
            </p:nvSpPr>
            <p:spPr bwMode="auto">
              <a:xfrm>
                <a:off x="1801" y="3216"/>
                <a:ext cx="5" cy="1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77" name="Line 250"/>
              <p:cNvSpPr>
                <a:spLocks noChangeShapeType="1"/>
              </p:cNvSpPr>
              <p:nvPr/>
            </p:nvSpPr>
            <p:spPr bwMode="auto">
              <a:xfrm>
                <a:off x="1896" y="3216"/>
                <a:ext cx="0" cy="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78" name="Rectangle 251"/>
              <p:cNvSpPr>
                <a:spLocks noChangeArrowheads="1"/>
              </p:cNvSpPr>
              <p:nvPr/>
            </p:nvSpPr>
            <p:spPr bwMode="auto">
              <a:xfrm>
                <a:off x="1896" y="3216"/>
                <a:ext cx="5" cy="1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79" name="Line 252"/>
              <p:cNvSpPr>
                <a:spLocks noChangeShapeType="1"/>
              </p:cNvSpPr>
              <p:nvPr/>
            </p:nvSpPr>
            <p:spPr bwMode="auto">
              <a:xfrm>
                <a:off x="1991" y="3216"/>
                <a:ext cx="0" cy="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80" name="Rectangle 253"/>
              <p:cNvSpPr>
                <a:spLocks noChangeArrowheads="1"/>
              </p:cNvSpPr>
              <p:nvPr/>
            </p:nvSpPr>
            <p:spPr bwMode="auto">
              <a:xfrm>
                <a:off x="1991" y="3216"/>
                <a:ext cx="5" cy="1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81" name="Line 254"/>
              <p:cNvSpPr>
                <a:spLocks noChangeShapeType="1"/>
              </p:cNvSpPr>
              <p:nvPr/>
            </p:nvSpPr>
            <p:spPr bwMode="auto">
              <a:xfrm>
                <a:off x="2086" y="3216"/>
                <a:ext cx="0" cy="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82" name="Rectangle 255"/>
              <p:cNvSpPr>
                <a:spLocks noChangeArrowheads="1"/>
              </p:cNvSpPr>
              <p:nvPr/>
            </p:nvSpPr>
            <p:spPr bwMode="auto">
              <a:xfrm>
                <a:off x="2086" y="3216"/>
                <a:ext cx="5" cy="1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83" name="Line 256"/>
              <p:cNvSpPr>
                <a:spLocks noChangeShapeType="1"/>
              </p:cNvSpPr>
              <p:nvPr/>
            </p:nvSpPr>
            <p:spPr bwMode="auto">
              <a:xfrm>
                <a:off x="2181" y="3216"/>
                <a:ext cx="0" cy="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84" name="Rectangle 257"/>
              <p:cNvSpPr>
                <a:spLocks noChangeArrowheads="1"/>
              </p:cNvSpPr>
              <p:nvPr/>
            </p:nvSpPr>
            <p:spPr bwMode="auto">
              <a:xfrm>
                <a:off x="2181" y="3216"/>
                <a:ext cx="5" cy="1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85" name="Line 258"/>
              <p:cNvSpPr>
                <a:spLocks noChangeShapeType="1"/>
              </p:cNvSpPr>
              <p:nvPr/>
            </p:nvSpPr>
            <p:spPr bwMode="auto">
              <a:xfrm>
                <a:off x="2276" y="3216"/>
                <a:ext cx="0" cy="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86" name="Rectangle 259"/>
              <p:cNvSpPr>
                <a:spLocks noChangeArrowheads="1"/>
              </p:cNvSpPr>
              <p:nvPr/>
            </p:nvSpPr>
            <p:spPr bwMode="auto">
              <a:xfrm>
                <a:off x="2276" y="3216"/>
                <a:ext cx="5" cy="1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87" name="Rectangle 260"/>
              <p:cNvSpPr>
                <a:spLocks noChangeArrowheads="1"/>
              </p:cNvSpPr>
              <p:nvPr/>
            </p:nvSpPr>
            <p:spPr bwMode="auto">
              <a:xfrm>
                <a:off x="276" y="3664"/>
                <a:ext cx="711"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88" name="Line 261"/>
              <p:cNvSpPr>
                <a:spLocks noChangeShapeType="1"/>
              </p:cNvSpPr>
              <p:nvPr/>
            </p:nvSpPr>
            <p:spPr bwMode="auto">
              <a:xfrm>
                <a:off x="1507" y="3565"/>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89" name="Rectangle 262"/>
              <p:cNvSpPr>
                <a:spLocks noChangeArrowheads="1"/>
              </p:cNvSpPr>
              <p:nvPr/>
            </p:nvSpPr>
            <p:spPr bwMode="auto">
              <a:xfrm>
                <a:off x="1507" y="3565"/>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90" name="Line 263"/>
              <p:cNvSpPr>
                <a:spLocks noChangeShapeType="1"/>
              </p:cNvSpPr>
              <p:nvPr/>
            </p:nvSpPr>
            <p:spPr bwMode="auto">
              <a:xfrm>
                <a:off x="1611" y="3565"/>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91" name="Rectangle 264"/>
              <p:cNvSpPr>
                <a:spLocks noChangeArrowheads="1"/>
              </p:cNvSpPr>
              <p:nvPr/>
            </p:nvSpPr>
            <p:spPr bwMode="auto">
              <a:xfrm>
                <a:off x="1611" y="3565"/>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92" name="Line 265"/>
              <p:cNvSpPr>
                <a:spLocks noChangeShapeType="1"/>
              </p:cNvSpPr>
              <p:nvPr/>
            </p:nvSpPr>
            <p:spPr bwMode="auto">
              <a:xfrm>
                <a:off x="1706" y="3565"/>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93" name="Rectangle 266"/>
              <p:cNvSpPr>
                <a:spLocks noChangeArrowheads="1"/>
              </p:cNvSpPr>
              <p:nvPr/>
            </p:nvSpPr>
            <p:spPr bwMode="auto">
              <a:xfrm>
                <a:off x="1706" y="3565"/>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94" name="Line 267"/>
              <p:cNvSpPr>
                <a:spLocks noChangeShapeType="1"/>
              </p:cNvSpPr>
              <p:nvPr/>
            </p:nvSpPr>
            <p:spPr bwMode="auto">
              <a:xfrm>
                <a:off x="1801" y="3565"/>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95" name="Rectangle 268"/>
              <p:cNvSpPr>
                <a:spLocks noChangeArrowheads="1"/>
              </p:cNvSpPr>
              <p:nvPr/>
            </p:nvSpPr>
            <p:spPr bwMode="auto">
              <a:xfrm>
                <a:off x="1801" y="3565"/>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96" name="Line 269"/>
              <p:cNvSpPr>
                <a:spLocks noChangeShapeType="1"/>
              </p:cNvSpPr>
              <p:nvPr/>
            </p:nvSpPr>
            <p:spPr bwMode="auto">
              <a:xfrm>
                <a:off x="1896" y="3565"/>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97" name="Rectangle 270"/>
              <p:cNvSpPr>
                <a:spLocks noChangeArrowheads="1"/>
              </p:cNvSpPr>
              <p:nvPr/>
            </p:nvSpPr>
            <p:spPr bwMode="auto">
              <a:xfrm>
                <a:off x="1896" y="3565"/>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98" name="Line 271"/>
              <p:cNvSpPr>
                <a:spLocks noChangeShapeType="1"/>
              </p:cNvSpPr>
              <p:nvPr/>
            </p:nvSpPr>
            <p:spPr bwMode="auto">
              <a:xfrm>
                <a:off x="1991" y="3565"/>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99" name="Rectangle 272"/>
              <p:cNvSpPr>
                <a:spLocks noChangeArrowheads="1"/>
              </p:cNvSpPr>
              <p:nvPr/>
            </p:nvSpPr>
            <p:spPr bwMode="auto">
              <a:xfrm>
                <a:off x="1991" y="3565"/>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00" name="Line 273"/>
              <p:cNvSpPr>
                <a:spLocks noChangeShapeType="1"/>
              </p:cNvSpPr>
              <p:nvPr/>
            </p:nvSpPr>
            <p:spPr bwMode="auto">
              <a:xfrm>
                <a:off x="2086" y="3565"/>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01" name="Rectangle 274"/>
              <p:cNvSpPr>
                <a:spLocks noChangeArrowheads="1"/>
              </p:cNvSpPr>
              <p:nvPr/>
            </p:nvSpPr>
            <p:spPr bwMode="auto">
              <a:xfrm>
                <a:off x="2086" y="3565"/>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02" name="Line 275"/>
              <p:cNvSpPr>
                <a:spLocks noChangeShapeType="1"/>
              </p:cNvSpPr>
              <p:nvPr/>
            </p:nvSpPr>
            <p:spPr bwMode="auto">
              <a:xfrm>
                <a:off x="2181" y="3565"/>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03" name="Rectangle 276"/>
              <p:cNvSpPr>
                <a:spLocks noChangeArrowheads="1"/>
              </p:cNvSpPr>
              <p:nvPr/>
            </p:nvSpPr>
            <p:spPr bwMode="auto">
              <a:xfrm>
                <a:off x="2181" y="3565"/>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04" name="Line 277"/>
              <p:cNvSpPr>
                <a:spLocks noChangeShapeType="1"/>
              </p:cNvSpPr>
              <p:nvPr/>
            </p:nvSpPr>
            <p:spPr bwMode="auto">
              <a:xfrm>
                <a:off x="2276" y="3565"/>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05" name="Rectangle 278"/>
              <p:cNvSpPr>
                <a:spLocks noChangeArrowheads="1"/>
              </p:cNvSpPr>
              <p:nvPr/>
            </p:nvSpPr>
            <p:spPr bwMode="auto">
              <a:xfrm>
                <a:off x="2276" y="3565"/>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06" name="Rectangle 279"/>
              <p:cNvSpPr>
                <a:spLocks noChangeArrowheads="1"/>
              </p:cNvSpPr>
              <p:nvPr/>
            </p:nvSpPr>
            <p:spPr bwMode="auto">
              <a:xfrm>
                <a:off x="276" y="4013"/>
                <a:ext cx="71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07" name="Line 280"/>
              <p:cNvSpPr>
                <a:spLocks noChangeShapeType="1"/>
              </p:cNvSpPr>
              <p:nvPr/>
            </p:nvSpPr>
            <p:spPr bwMode="auto">
              <a:xfrm>
                <a:off x="1507" y="3913"/>
                <a:ext cx="0" cy="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08" name="Rectangle 281"/>
              <p:cNvSpPr>
                <a:spLocks noChangeArrowheads="1"/>
              </p:cNvSpPr>
              <p:nvPr/>
            </p:nvSpPr>
            <p:spPr bwMode="auto">
              <a:xfrm>
                <a:off x="1507" y="3913"/>
                <a:ext cx="5" cy="1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09" name="Line 282"/>
              <p:cNvSpPr>
                <a:spLocks noChangeShapeType="1"/>
              </p:cNvSpPr>
              <p:nvPr/>
            </p:nvSpPr>
            <p:spPr bwMode="auto">
              <a:xfrm>
                <a:off x="1611" y="3913"/>
                <a:ext cx="0" cy="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10" name="Rectangle 283"/>
              <p:cNvSpPr>
                <a:spLocks noChangeArrowheads="1"/>
              </p:cNvSpPr>
              <p:nvPr/>
            </p:nvSpPr>
            <p:spPr bwMode="auto">
              <a:xfrm>
                <a:off x="1611" y="3913"/>
                <a:ext cx="5" cy="1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11" name="Line 284"/>
              <p:cNvSpPr>
                <a:spLocks noChangeShapeType="1"/>
              </p:cNvSpPr>
              <p:nvPr/>
            </p:nvSpPr>
            <p:spPr bwMode="auto">
              <a:xfrm>
                <a:off x="1706" y="3913"/>
                <a:ext cx="0" cy="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12" name="Rectangle 285"/>
              <p:cNvSpPr>
                <a:spLocks noChangeArrowheads="1"/>
              </p:cNvSpPr>
              <p:nvPr/>
            </p:nvSpPr>
            <p:spPr bwMode="auto">
              <a:xfrm>
                <a:off x="1706" y="3913"/>
                <a:ext cx="5" cy="1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13" name="Line 286"/>
              <p:cNvSpPr>
                <a:spLocks noChangeShapeType="1"/>
              </p:cNvSpPr>
              <p:nvPr/>
            </p:nvSpPr>
            <p:spPr bwMode="auto">
              <a:xfrm>
                <a:off x="1801" y="3913"/>
                <a:ext cx="0" cy="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14" name="Rectangle 287"/>
              <p:cNvSpPr>
                <a:spLocks noChangeArrowheads="1"/>
              </p:cNvSpPr>
              <p:nvPr/>
            </p:nvSpPr>
            <p:spPr bwMode="auto">
              <a:xfrm>
                <a:off x="1801" y="3913"/>
                <a:ext cx="5" cy="1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15" name="Line 288"/>
              <p:cNvSpPr>
                <a:spLocks noChangeShapeType="1"/>
              </p:cNvSpPr>
              <p:nvPr/>
            </p:nvSpPr>
            <p:spPr bwMode="auto">
              <a:xfrm>
                <a:off x="1896" y="3913"/>
                <a:ext cx="0" cy="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16" name="Rectangle 289"/>
              <p:cNvSpPr>
                <a:spLocks noChangeArrowheads="1"/>
              </p:cNvSpPr>
              <p:nvPr/>
            </p:nvSpPr>
            <p:spPr bwMode="auto">
              <a:xfrm>
                <a:off x="1896" y="3913"/>
                <a:ext cx="5" cy="1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17" name="Line 290"/>
              <p:cNvSpPr>
                <a:spLocks noChangeShapeType="1"/>
              </p:cNvSpPr>
              <p:nvPr/>
            </p:nvSpPr>
            <p:spPr bwMode="auto">
              <a:xfrm>
                <a:off x="1991" y="3913"/>
                <a:ext cx="0" cy="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18" name="Rectangle 291"/>
              <p:cNvSpPr>
                <a:spLocks noChangeArrowheads="1"/>
              </p:cNvSpPr>
              <p:nvPr/>
            </p:nvSpPr>
            <p:spPr bwMode="auto">
              <a:xfrm>
                <a:off x="1991" y="3913"/>
                <a:ext cx="5" cy="1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19" name="Line 292"/>
              <p:cNvSpPr>
                <a:spLocks noChangeShapeType="1"/>
              </p:cNvSpPr>
              <p:nvPr/>
            </p:nvSpPr>
            <p:spPr bwMode="auto">
              <a:xfrm>
                <a:off x="2086" y="3913"/>
                <a:ext cx="0" cy="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20" name="Rectangle 293"/>
              <p:cNvSpPr>
                <a:spLocks noChangeArrowheads="1"/>
              </p:cNvSpPr>
              <p:nvPr/>
            </p:nvSpPr>
            <p:spPr bwMode="auto">
              <a:xfrm>
                <a:off x="2086" y="3913"/>
                <a:ext cx="5" cy="1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21" name="Line 294"/>
              <p:cNvSpPr>
                <a:spLocks noChangeShapeType="1"/>
              </p:cNvSpPr>
              <p:nvPr/>
            </p:nvSpPr>
            <p:spPr bwMode="auto">
              <a:xfrm>
                <a:off x="2181" y="3913"/>
                <a:ext cx="0" cy="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22" name="Rectangle 295"/>
              <p:cNvSpPr>
                <a:spLocks noChangeArrowheads="1"/>
              </p:cNvSpPr>
              <p:nvPr/>
            </p:nvSpPr>
            <p:spPr bwMode="auto">
              <a:xfrm>
                <a:off x="2181" y="3913"/>
                <a:ext cx="5" cy="1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23" name="Line 296"/>
              <p:cNvSpPr>
                <a:spLocks noChangeShapeType="1"/>
              </p:cNvSpPr>
              <p:nvPr/>
            </p:nvSpPr>
            <p:spPr bwMode="auto">
              <a:xfrm>
                <a:off x="2276" y="3913"/>
                <a:ext cx="0" cy="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24" name="Rectangle 297"/>
              <p:cNvSpPr>
                <a:spLocks noChangeArrowheads="1"/>
              </p:cNvSpPr>
              <p:nvPr/>
            </p:nvSpPr>
            <p:spPr bwMode="auto">
              <a:xfrm>
                <a:off x="2276" y="3913"/>
                <a:ext cx="5" cy="1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25" name="Rectangle 298"/>
              <p:cNvSpPr>
                <a:spLocks noChangeArrowheads="1"/>
              </p:cNvSpPr>
              <p:nvPr/>
            </p:nvSpPr>
            <p:spPr bwMode="auto">
              <a:xfrm>
                <a:off x="276" y="4361"/>
                <a:ext cx="711"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26" name="Rectangle 299"/>
              <p:cNvSpPr>
                <a:spLocks noChangeArrowheads="1"/>
              </p:cNvSpPr>
              <p:nvPr/>
            </p:nvSpPr>
            <p:spPr bwMode="auto">
              <a:xfrm>
                <a:off x="168" y="2610"/>
                <a:ext cx="9" cy="20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27" name="Line 300"/>
              <p:cNvSpPr>
                <a:spLocks noChangeShapeType="1"/>
              </p:cNvSpPr>
              <p:nvPr/>
            </p:nvSpPr>
            <p:spPr bwMode="auto">
              <a:xfrm>
                <a:off x="987" y="2619"/>
                <a:ext cx="0" cy="198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28" name="Rectangle 301"/>
              <p:cNvSpPr>
                <a:spLocks noChangeArrowheads="1"/>
              </p:cNvSpPr>
              <p:nvPr/>
            </p:nvSpPr>
            <p:spPr bwMode="auto">
              <a:xfrm>
                <a:off x="987" y="2619"/>
                <a:ext cx="4" cy="19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29" name="Line 302"/>
              <p:cNvSpPr>
                <a:spLocks noChangeShapeType="1"/>
              </p:cNvSpPr>
              <p:nvPr/>
            </p:nvSpPr>
            <p:spPr bwMode="auto">
              <a:xfrm>
                <a:off x="1611" y="4262"/>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30" name="Rectangle 303"/>
              <p:cNvSpPr>
                <a:spLocks noChangeArrowheads="1"/>
              </p:cNvSpPr>
              <p:nvPr/>
            </p:nvSpPr>
            <p:spPr bwMode="auto">
              <a:xfrm>
                <a:off x="1611" y="4262"/>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31" name="Line 304"/>
              <p:cNvSpPr>
                <a:spLocks noChangeShapeType="1"/>
              </p:cNvSpPr>
              <p:nvPr/>
            </p:nvSpPr>
            <p:spPr bwMode="auto">
              <a:xfrm>
                <a:off x="2181" y="4262"/>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32" name="Rectangle 305"/>
              <p:cNvSpPr>
                <a:spLocks noChangeArrowheads="1"/>
              </p:cNvSpPr>
              <p:nvPr/>
            </p:nvSpPr>
            <p:spPr bwMode="auto">
              <a:xfrm>
                <a:off x="2181" y="4262"/>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33" name="Line 306"/>
              <p:cNvSpPr>
                <a:spLocks noChangeShapeType="1"/>
              </p:cNvSpPr>
              <p:nvPr/>
            </p:nvSpPr>
            <p:spPr bwMode="auto">
              <a:xfrm>
                <a:off x="1403" y="2619"/>
                <a:ext cx="0" cy="198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34" name="Rectangle 307"/>
              <p:cNvSpPr>
                <a:spLocks noChangeArrowheads="1"/>
              </p:cNvSpPr>
              <p:nvPr/>
            </p:nvSpPr>
            <p:spPr bwMode="auto">
              <a:xfrm>
                <a:off x="1403" y="2619"/>
                <a:ext cx="4" cy="19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35" name="Rectangle 308"/>
              <p:cNvSpPr>
                <a:spLocks noChangeArrowheads="1"/>
              </p:cNvSpPr>
              <p:nvPr/>
            </p:nvSpPr>
            <p:spPr bwMode="auto">
              <a:xfrm>
                <a:off x="570" y="5366"/>
                <a:ext cx="5" cy="1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36" name="Rectangle 309"/>
              <p:cNvSpPr>
                <a:spLocks noChangeArrowheads="1"/>
              </p:cNvSpPr>
              <p:nvPr/>
            </p:nvSpPr>
            <p:spPr bwMode="auto">
              <a:xfrm>
                <a:off x="1403" y="5366"/>
                <a:ext cx="4" cy="1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37" name="Line 310"/>
              <p:cNvSpPr>
                <a:spLocks noChangeShapeType="1"/>
              </p:cNvSpPr>
              <p:nvPr/>
            </p:nvSpPr>
            <p:spPr bwMode="auto">
              <a:xfrm>
                <a:off x="1706" y="4262"/>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38" name="Rectangle 311"/>
              <p:cNvSpPr>
                <a:spLocks noChangeArrowheads="1"/>
              </p:cNvSpPr>
              <p:nvPr/>
            </p:nvSpPr>
            <p:spPr bwMode="auto">
              <a:xfrm>
                <a:off x="1706" y="4262"/>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39" name="Line 312"/>
              <p:cNvSpPr>
                <a:spLocks noChangeShapeType="1"/>
              </p:cNvSpPr>
              <p:nvPr/>
            </p:nvSpPr>
            <p:spPr bwMode="auto">
              <a:xfrm>
                <a:off x="1801" y="4262"/>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40" name="Rectangle 313"/>
              <p:cNvSpPr>
                <a:spLocks noChangeArrowheads="1"/>
              </p:cNvSpPr>
              <p:nvPr/>
            </p:nvSpPr>
            <p:spPr bwMode="auto">
              <a:xfrm>
                <a:off x="1801" y="4262"/>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41" name="Line 314"/>
              <p:cNvSpPr>
                <a:spLocks noChangeShapeType="1"/>
              </p:cNvSpPr>
              <p:nvPr/>
            </p:nvSpPr>
            <p:spPr bwMode="auto">
              <a:xfrm>
                <a:off x="1896" y="4262"/>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42" name="Rectangle 315"/>
              <p:cNvSpPr>
                <a:spLocks noChangeArrowheads="1"/>
              </p:cNvSpPr>
              <p:nvPr/>
            </p:nvSpPr>
            <p:spPr bwMode="auto">
              <a:xfrm>
                <a:off x="1896" y="4262"/>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43" name="Line 316"/>
              <p:cNvSpPr>
                <a:spLocks noChangeShapeType="1"/>
              </p:cNvSpPr>
              <p:nvPr/>
            </p:nvSpPr>
            <p:spPr bwMode="auto">
              <a:xfrm>
                <a:off x="1991" y="4262"/>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44" name="Rectangle 317"/>
              <p:cNvSpPr>
                <a:spLocks noChangeArrowheads="1"/>
              </p:cNvSpPr>
              <p:nvPr/>
            </p:nvSpPr>
            <p:spPr bwMode="auto">
              <a:xfrm>
                <a:off x="1991" y="4262"/>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45" name="Line 318"/>
              <p:cNvSpPr>
                <a:spLocks noChangeShapeType="1"/>
              </p:cNvSpPr>
              <p:nvPr/>
            </p:nvSpPr>
            <p:spPr bwMode="auto">
              <a:xfrm>
                <a:off x="2086" y="4262"/>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46" name="Rectangle 319"/>
              <p:cNvSpPr>
                <a:spLocks noChangeArrowheads="1"/>
              </p:cNvSpPr>
              <p:nvPr/>
            </p:nvSpPr>
            <p:spPr bwMode="auto">
              <a:xfrm>
                <a:off x="2086" y="4262"/>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47" name="Line 320"/>
              <p:cNvSpPr>
                <a:spLocks noChangeShapeType="1"/>
              </p:cNvSpPr>
              <p:nvPr/>
            </p:nvSpPr>
            <p:spPr bwMode="auto">
              <a:xfrm>
                <a:off x="2181" y="5266"/>
                <a:ext cx="0" cy="4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48" name="Rectangle 321"/>
              <p:cNvSpPr>
                <a:spLocks noChangeArrowheads="1"/>
              </p:cNvSpPr>
              <p:nvPr/>
            </p:nvSpPr>
            <p:spPr bwMode="auto">
              <a:xfrm>
                <a:off x="2181" y="5266"/>
                <a:ext cx="5" cy="4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49" name="Line 322"/>
              <p:cNvSpPr>
                <a:spLocks noChangeShapeType="1"/>
              </p:cNvSpPr>
              <p:nvPr/>
            </p:nvSpPr>
            <p:spPr bwMode="auto">
              <a:xfrm>
                <a:off x="2276" y="4262"/>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50" name="Rectangle 323"/>
              <p:cNvSpPr>
                <a:spLocks noChangeArrowheads="1"/>
              </p:cNvSpPr>
              <p:nvPr/>
            </p:nvSpPr>
            <p:spPr bwMode="auto">
              <a:xfrm>
                <a:off x="2276" y="4262"/>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51" name="Line 324"/>
              <p:cNvSpPr>
                <a:spLocks noChangeShapeType="1"/>
              </p:cNvSpPr>
              <p:nvPr/>
            </p:nvSpPr>
            <p:spPr bwMode="auto">
              <a:xfrm>
                <a:off x="2371" y="2619"/>
                <a:ext cx="0" cy="198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52" name="Rectangle 325"/>
              <p:cNvSpPr>
                <a:spLocks noChangeArrowheads="1"/>
              </p:cNvSpPr>
              <p:nvPr/>
            </p:nvSpPr>
            <p:spPr bwMode="auto">
              <a:xfrm>
                <a:off x="2371" y="2619"/>
                <a:ext cx="5" cy="19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53" name="Line 326"/>
              <p:cNvSpPr>
                <a:spLocks noChangeShapeType="1"/>
              </p:cNvSpPr>
              <p:nvPr/>
            </p:nvSpPr>
            <p:spPr bwMode="auto">
              <a:xfrm>
                <a:off x="2942" y="2718"/>
                <a:ext cx="0" cy="188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54" name="Rectangle 327"/>
              <p:cNvSpPr>
                <a:spLocks noChangeArrowheads="1"/>
              </p:cNvSpPr>
              <p:nvPr/>
            </p:nvSpPr>
            <p:spPr bwMode="auto">
              <a:xfrm>
                <a:off x="2942" y="2718"/>
                <a:ext cx="4" cy="18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55" name="Line 328"/>
              <p:cNvSpPr>
                <a:spLocks noChangeShapeType="1"/>
              </p:cNvSpPr>
              <p:nvPr/>
            </p:nvSpPr>
            <p:spPr bwMode="auto">
              <a:xfrm>
                <a:off x="3607" y="2619"/>
                <a:ext cx="0" cy="198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56" name="Rectangle 329"/>
              <p:cNvSpPr>
                <a:spLocks noChangeArrowheads="1"/>
              </p:cNvSpPr>
              <p:nvPr/>
            </p:nvSpPr>
            <p:spPr bwMode="auto">
              <a:xfrm>
                <a:off x="3607" y="2619"/>
                <a:ext cx="4" cy="19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57" name="Rectangle 330"/>
              <p:cNvSpPr>
                <a:spLocks noChangeArrowheads="1"/>
              </p:cNvSpPr>
              <p:nvPr/>
            </p:nvSpPr>
            <p:spPr bwMode="auto">
              <a:xfrm>
                <a:off x="168" y="5257"/>
                <a:ext cx="9" cy="87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58" name="Rectangle 331"/>
              <p:cNvSpPr>
                <a:spLocks noChangeArrowheads="1"/>
              </p:cNvSpPr>
              <p:nvPr/>
            </p:nvSpPr>
            <p:spPr bwMode="auto">
              <a:xfrm>
                <a:off x="1403" y="5737"/>
                <a:ext cx="4" cy="38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59" name="Line 332"/>
              <p:cNvSpPr>
                <a:spLocks noChangeShapeType="1"/>
              </p:cNvSpPr>
              <p:nvPr/>
            </p:nvSpPr>
            <p:spPr bwMode="auto">
              <a:xfrm>
                <a:off x="1611" y="5266"/>
                <a:ext cx="0" cy="86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60" name="Rectangle 333"/>
              <p:cNvSpPr>
                <a:spLocks noChangeArrowheads="1"/>
              </p:cNvSpPr>
              <p:nvPr/>
            </p:nvSpPr>
            <p:spPr bwMode="auto">
              <a:xfrm>
                <a:off x="1611" y="5266"/>
                <a:ext cx="5" cy="86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61" name="Rectangle 334"/>
              <p:cNvSpPr>
                <a:spLocks noChangeArrowheads="1"/>
              </p:cNvSpPr>
              <p:nvPr/>
            </p:nvSpPr>
            <p:spPr bwMode="auto">
              <a:xfrm>
                <a:off x="2276" y="5737"/>
                <a:ext cx="5" cy="1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62" name="Rectangle 335"/>
              <p:cNvSpPr>
                <a:spLocks noChangeArrowheads="1"/>
              </p:cNvSpPr>
              <p:nvPr/>
            </p:nvSpPr>
            <p:spPr bwMode="auto">
              <a:xfrm>
                <a:off x="4195" y="2619"/>
                <a:ext cx="9" cy="19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63" name="Line 336"/>
              <p:cNvSpPr>
                <a:spLocks noChangeShapeType="1"/>
              </p:cNvSpPr>
              <p:nvPr/>
            </p:nvSpPr>
            <p:spPr bwMode="auto">
              <a:xfrm>
                <a:off x="272" y="2619"/>
                <a:ext cx="0" cy="198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64" name="Rectangle 337"/>
              <p:cNvSpPr>
                <a:spLocks noChangeArrowheads="1"/>
              </p:cNvSpPr>
              <p:nvPr/>
            </p:nvSpPr>
            <p:spPr bwMode="auto">
              <a:xfrm>
                <a:off x="272" y="2619"/>
                <a:ext cx="4" cy="19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65" name="Line 338"/>
              <p:cNvSpPr>
                <a:spLocks noChangeShapeType="1"/>
              </p:cNvSpPr>
              <p:nvPr/>
            </p:nvSpPr>
            <p:spPr bwMode="auto">
              <a:xfrm>
                <a:off x="987" y="5266"/>
                <a:ext cx="0" cy="86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66" name="Rectangle 339"/>
              <p:cNvSpPr>
                <a:spLocks noChangeArrowheads="1"/>
              </p:cNvSpPr>
              <p:nvPr/>
            </p:nvSpPr>
            <p:spPr bwMode="auto">
              <a:xfrm>
                <a:off x="987" y="5266"/>
                <a:ext cx="4" cy="86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67" name="Rectangle 340"/>
              <p:cNvSpPr>
                <a:spLocks noChangeArrowheads="1"/>
              </p:cNvSpPr>
              <p:nvPr/>
            </p:nvSpPr>
            <p:spPr bwMode="auto">
              <a:xfrm>
                <a:off x="2371" y="5737"/>
                <a:ext cx="5" cy="1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68" name="Rectangle 341"/>
              <p:cNvSpPr>
                <a:spLocks noChangeArrowheads="1"/>
              </p:cNvSpPr>
              <p:nvPr/>
            </p:nvSpPr>
            <p:spPr bwMode="auto">
              <a:xfrm>
                <a:off x="3607" y="5737"/>
                <a:ext cx="4" cy="1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69" name="Rectangle 342"/>
              <p:cNvSpPr>
                <a:spLocks noChangeArrowheads="1"/>
              </p:cNvSpPr>
              <p:nvPr/>
            </p:nvSpPr>
            <p:spPr bwMode="auto">
              <a:xfrm>
                <a:off x="2942" y="5737"/>
                <a:ext cx="4" cy="1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70" name="Line 343"/>
              <p:cNvSpPr>
                <a:spLocks noChangeShapeType="1"/>
              </p:cNvSpPr>
              <p:nvPr/>
            </p:nvSpPr>
            <p:spPr bwMode="auto">
              <a:xfrm>
                <a:off x="1507" y="4262"/>
                <a:ext cx="0" cy="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71" name="Rectangle 344"/>
              <p:cNvSpPr>
                <a:spLocks noChangeArrowheads="1"/>
              </p:cNvSpPr>
              <p:nvPr/>
            </p:nvSpPr>
            <p:spPr bwMode="auto">
              <a:xfrm>
                <a:off x="1507" y="4262"/>
                <a:ext cx="5"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72" name="Rectangle 345"/>
              <p:cNvSpPr>
                <a:spLocks noChangeArrowheads="1"/>
              </p:cNvSpPr>
              <p:nvPr/>
            </p:nvSpPr>
            <p:spPr bwMode="auto">
              <a:xfrm>
                <a:off x="1706" y="5737"/>
                <a:ext cx="5" cy="1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73" name="Rectangle 346"/>
              <p:cNvSpPr>
                <a:spLocks noChangeArrowheads="1"/>
              </p:cNvSpPr>
              <p:nvPr/>
            </p:nvSpPr>
            <p:spPr bwMode="auto">
              <a:xfrm>
                <a:off x="1801" y="5737"/>
                <a:ext cx="5" cy="1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74" name="Rectangle 347"/>
              <p:cNvSpPr>
                <a:spLocks noChangeArrowheads="1"/>
              </p:cNvSpPr>
              <p:nvPr/>
            </p:nvSpPr>
            <p:spPr bwMode="auto">
              <a:xfrm>
                <a:off x="1896" y="5737"/>
                <a:ext cx="5" cy="1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75" name="Rectangle 348"/>
              <p:cNvSpPr>
                <a:spLocks noChangeArrowheads="1"/>
              </p:cNvSpPr>
              <p:nvPr/>
            </p:nvSpPr>
            <p:spPr bwMode="auto">
              <a:xfrm>
                <a:off x="1991" y="5737"/>
                <a:ext cx="5" cy="1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76" name="Rectangle 349"/>
              <p:cNvSpPr>
                <a:spLocks noChangeArrowheads="1"/>
              </p:cNvSpPr>
              <p:nvPr/>
            </p:nvSpPr>
            <p:spPr bwMode="auto">
              <a:xfrm>
                <a:off x="2086" y="5737"/>
                <a:ext cx="5" cy="1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77" name="Rectangle 350"/>
              <p:cNvSpPr>
                <a:spLocks noChangeArrowheads="1"/>
              </p:cNvSpPr>
              <p:nvPr/>
            </p:nvSpPr>
            <p:spPr bwMode="auto">
              <a:xfrm>
                <a:off x="2181" y="5737"/>
                <a:ext cx="5" cy="1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78" name="Rectangle 351"/>
              <p:cNvSpPr>
                <a:spLocks noChangeArrowheads="1"/>
              </p:cNvSpPr>
              <p:nvPr/>
            </p:nvSpPr>
            <p:spPr bwMode="auto">
              <a:xfrm>
                <a:off x="3697" y="5266"/>
                <a:ext cx="9" cy="86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79" name="Rectangle 352"/>
              <p:cNvSpPr>
                <a:spLocks noChangeArrowheads="1"/>
              </p:cNvSpPr>
              <p:nvPr/>
            </p:nvSpPr>
            <p:spPr bwMode="auto">
              <a:xfrm>
                <a:off x="362" y="5366"/>
                <a:ext cx="5" cy="1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80" name="Rectangle 353"/>
              <p:cNvSpPr>
                <a:spLocks noChangeArrowheads="1"/>
              </p:cNvSpPr>
              <p:nvPr/>
            </p:nvSpPr>
            <p:spPr bwMode="auto">
              <a:xfrm>
                <a:off x="570" y="5737"/>
                <a:ext cx="5" cy="38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81" name="Rectangle 354"/>
              <p:cNvSpPr>
                <a:spLocks noChangeArrowheads="1"/>
              </p:cNvSpPr>
              <p:nvPr/>
            </p:nvSpPr>
            <p:spPr bwMode="auto">
              <a:xfrm>
                <a:off x="778" y="5366"/>
                <a:ext cx="5" cy="1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82" name="Rectangle 355"/>
              <p:cNvSpPr>
                <a:spLocks noChangeArrowheads="1"/>
              </p:cNvSpPr>
              <p:nvPr/>
            </p:nvSpPr>
            <p:spPr bwMode="auto">
              <a:xfrm>
                <a:off x="1195" y="5366"/>
                <a:ext cx="4" cy="1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83" name="Rectangle 356"/>
              <p:cNvSpPr>
                <a:spLocks noChangeArrowheads="1"/>
              </p:cNvSpPr>
              <p:nvPr/>
            </p:nvSpPr>
            <p:spPr bwMode="auto">
              <a:xfrm>
                <a:off x="2466" y="5737"/>
                <a:ext cx="5" cy="1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84" name="Rectangle 357"/>
              <p:cNvSpPr>
                <a:spLocks noChangeArrowheads="1"/>
              </p:cNvSpPr>
              <p:nvPr/>
            </p:nvSpPr>
            <p:spPr bwMode="auto">
              <a:xfrm>
                <a:off x="2561" y="5737"/>
                <a:ext cx="5" cy="1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85" name="Rectangle 358"/>
              <p:cNvSpPr>
                <a:spLocks noChangeArrowheads="1"/>
              </p:cNvSpPr>
              <p:nvPr/>
            </p:nvSpPr>
            <p:spPr bwMode="auto">
              <a:xfrm>
                <a:off x="2656" y="5737"/>
                <a:ext cx="5" cy="1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86" name="Rectangle 359"/>
              <p:cNvSpPr>
                <a:spLocks noChangeArrowheads="1"/>
              </p:cNvSpPr>
              <p:nvPr/>
            </p:nvSpPr>
            <p:spPr bwMode="auto">
              <a:xfrm>
                <a:off x="2752" y="5737"/>
                <a:ext cx="4" cy="1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87" name="Rectangle 360"/>
              <p:cNvSpPr>
                <a:spLocks noChangeArrowheads="1"/>
              </p:cNvSpPr>
              <p:nvPr/>
            </p:nvSpPr>
            <p:spPr bwMode="auto">
              <a:xfrm>
                <a:off x="2847" y="5737"/>
                <a:ext cx="4" cy="1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88" name="Rectangle 361"/>
              <p:cNvSpPr>
                <a:spLocks noChangeArrowheads="1"/>
              </p:cNvSpPr>
              <p:nvPr/>
            </p:nvSpPr>
            <p:spPr bwMode="auto">
              <a:xfrm>
                <a:off x="3037" y="5737"/>
                <a:ext cx="4" cy="1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89" name="Rectangle 362"/>
              <p:cNvSpPr>
                <a:spLocks noChangeArrowheads="1"/>
              </p:cNvSpPr>
              <p:nvPr/>
            </p:nvSpPr>
            <p:spPr bwMode="auto">
              <a:xfrm>
                <a:off x="3132" y="5737"/>
                <a:ext cx="4" cy="1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90" name="Rectangle 363"/>
              <p:cNvSpPr>
                <a:spLocks noChangeArrowheads="1"/>
              </p:cNvSpPr>
              <p:nvPr/>
            </p:nvSpPr>
            <p:spPr bwMode="auto">
              <a:xfrm>
                <a:off x="3227" y="5737"/>
                <a:ext cx="4" cy="1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91" name="Rectangle 364"/>
              <p:cNvSpPr>
                <a:spLocks noChangeArrowheads="1"/>
              </p:cNvSpPr>
              <p:nvPr/>
            </p:nvSpPr>
            <p:spPr bwMode="auto">
              <a:xfrm>
                <a:off x="3322" y="5737"/>
                <a:ext cx="4" cy="1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92" name="Rectangle 365"/>
              <p:cNvSpPr>
                <a:spLocks noChangeArrowheads="1"/>
              </p:cNvSpPr>
              <p:nvPr/>
            </p:nvSpPr>
            <p:spPr bwMode="auto">
              <a:xfrm>
                <a:off x="3417" y="5737"/>
                <a:ext cx="4" cy="1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93" name="Rectangle 366"/>
              <p:cNvSpPr>
                <a:spLocks noChangeArrowheads="1"/>
              </p:cNvSpPr>
              <p:nvPr/>
            </p:nvSpPr>
            <p:spPr bwMode="auto">
              <a:xfrm>
                <a:off x="3512" y="5737"/>
                <a:ext cx="4" cy="1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94" name="Line 367"/>
              <p:cNvSpPr>
                <a:spLocks noChangeShapeType="1"/>
              </p:cNvSpPr>
              <p:nvPr/>
            </p:nvSpPr>
            <p:spPr bwMode="auto">
              <a:xfrm>
                <a:off x="177" y="1627"/>
                <a:ext cx="402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95" name="Rectangle 368"/>
              <p:cNvSpPr>
                <a:spLocks noChangeArrowheads="1"/>
              </p:cNvSpPr>
              <p:nvPr/>
            </p:nvSpPr>
            <p:spPr bwMode="auto">
              <a:xfrm>
                <a:off x="177" y="1627"/>
                <a:ext cx="4027"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96" name="Rectangle 369"/>
              <p:cNvSpPr>
                <a:spLocks noChangeArrowheads="1"/>
              </p:cNvSpPr>
              <p:nvPr/>
            </p:nvSpPr>
            <p:spPr bwMode="auto">
              <a:xfrm>
                <a:off x="177" y="1691"/>
                <a:ext cx="122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97" name="Line 370"/>
              <p:cNvSpPr>
                <a:spLocks noChangeShapeType="1"/>
              </p:cNvSpPr>
              <p:nvPr/>
            </p:nvSpPr>
            <p:spPr bwMode="auto">
              <a:xfrm>
                <a:off x="177" y="1763"/>
                <a:ext cx="402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98" name="Rectangle 371"/>
              <p:cNvSpPr>
                <a:spLocks noChangeArrowheads="1"/>
              </p:cNvSpPr>
              <p:nvPr/>
            </p:nvSpPr>
            <p:spPr bwMode="auto">
              <a:xfrm>
                <a:off x="177" y="1763"/>
                <a:ext cx="4027"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99" name="Rectangle 372"/>
              <p:cNvSpPr>
                <a:spLocks noChangeArrowheads="1"/>
              </p:cNvSpPr>
              <p:nvPr/>
            </p:nvSpPr>
            <p:spPr bwMode="auto">
              <a:xfrm>
                <a:off x="177" y="1845"/>
                <a:ext cx="122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00" name="Line 373"/>
              <p:cNvSpPr>
                <a:spLocks noChangeShapeType="1"/>
              </p:cNvSpPr>
              <p:nvPr/>
            </p:nvSpPr>
            <p:spPr bwMode="auto">
              <a:xfrm>
                <a:off x="177" y="2035"/>
                <a:ext cx="402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01" name="Rectangle 374"/>
              <p:cNvSpPr>
                <a:spLocks noChangeArrowheads="1"/>
              </p:cNvSpPr>
              <p:nvPr/>
            </p:nvSpPr>
            <p:spPr bwMode="auto">
              <a:xfrm>
                <a:off x="177" y="2035"/>
                <a:ext cx="402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02" name="Rectangle 375"/>
              <p:cNvSpPr>
                <a:spLocks noChangeArrowheads="1"/>
              </p:cNvSpPr>
              <p:nvPr/>
            </p:nvSpPr>
            <p:spPr bwMode="auto">
              <a:xfrm>
                <a:off x="177" y="2610"/>
                <a:ext cx="4027"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03" name="Line 376"/>
              <p:cNvSpPr>
                <a:spLocks noChangeShapeType="1"/>
              </p:cNvSpPr>
              <p:nvPr/>
            </p:nvSpPr>
            <p:spPr bwMode="auto">
              <a:xfrm>
                <a:off x="2946" y="2718"/>
                <a:ext cx="66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04" name="Rectangle 377"/>
              <p:cNvSpPr>
                <a:spLocks noChangeArrowheads="1"/>
              </p:cNvSpPr>
              <p:nvPr/>
            </p:nvSpPr>
            <p:spPr bwMode="auto">
              <a:xfrm>
                <a:off x="2946" y="2718"/>
                <a:ext cx="665"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05" name="Line 378"/>
              <p:cNvSpPr>
                <a:spLocks noChangeShapeType="1"/>
              </p:cNvSpPr>
              <p:nvPr/>
            </p:nvSpPr>
            <p:spPr bwMode="auto">
              <a:xfrm>
                <a:off x="177" y="2863"/>
                <a:ext cx="40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06" name="Rectangle 379"/>
              <p:cNvSpPr>
                <a:spLocks noChangeArrowheads="1"/>
              </p:cNvSpPr>
              <p:nvPr/>
            </p:nvSpPr>
            <p:spPr bwMode="auto">
              <a:xfrm>
                <a:off x="177" y="2863"/>
                <a:ext cx="4018"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07" name="Line 380"/>
              <p:cNvSpPr>
                <a:spLocks noChangeShapeType="1"/>
              </p:cNvSpPr>
              <p:nvPr/>
            </p:nvSpPr>
            <p:spPr bwMode="auto">
              <a:xfrm>
                <a:off x="1407" y="2967"/>
                <a:ext cx="9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08" name="Rectangle 381"/>
              <p:cNvSpPr>
                <a:spLocks noChangeArrowheads="1"/>
              </p:cNvSpPr>
              <p:nvPr/>
            </p:nvSpPr>
            <p:spPr bwMode="auto">
              <a:xfrm>
                <a:off x="1407" y="2967"/>
                <a:ext cx="969"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09" name="Rectangle 382"/>
              <p:cNvSpPr>
                <a:spLocks noChangeArrowheads="1"/>
              </p:cNvSpPr>
              <p:nvPr/>
            </p:nvSpPr>
            <p:spPr bwMode="auto">
              <a:xfrm>
                <a:off x="991" y="3049"/>
                <a:ext cx="41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10" name="Line 383"/>
              <p:cNvSpPr>
                <a:spLocks noChangeShapeType="1"/>
              </p:cNvSpPr>
              <p:nvPr/>
            </p:nvSpPr>
            <p:spPr bwMode="auto">
              <a:xfrm>
                <a:off x="177" y="3212"/>
                <a:ext cx="40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11" name="Rectangle 384"/>
              <p:cNvSpPr>
                <a:spLocks noChangeArrowheads="1"/>
              </p:cNvSpPr>
              <p:nvPr/>
            </p:nvSpPr>
            <p:spPr bwMode="auto">
              <a:xfrm>
                <a:off x="177" y="3212"/>
                <a:ext cx="4018"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12" name="Line 385"/>
              <p:cNvSpPr>
                <a:spLocks noChangeShapeType="1"/>
              </p:cNvSpPr>
              <p:nvPr/>
            </p:nvSpPr>
            <p:spPr bwMode="auto">
              <a:xfrm>
                <a:off x="1407" y="3316"/>
                <a:ext cx="9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13" name="Rectangle 386"/>
              <p:cNvSpPr>
                <a:spLocks noChangeArrowheads="1"/>
              </p:cNvSpPr>
              <p:nvPr/>
            </p:nvSpPr>
            <p:spPr bwMode="auto">
              <a:xfrm>
                <a:off x="1407" y="3316"/>
                <a:ext cx="969"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14" name="Rectangle 387"/>
              <p:cNvSpPr>
                <a:spLocks noChangeArrowheads="1"/>
              </p:cNvSpPr>
              <p:nvPr/>
            </p:nvSpPr>
            <p:spPr bwMode="auto">
              <a:xfrm>
                <a:off x="991" y="3397"/>
                <a:ext cx="412"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15" name="Line 388"/>
              <p:cNvSpPr>
                <a:spLocks noChangeShapeType="1"/>
              </p:cNvSpPr>
              <p:nvPr/>
            </p:nvSpPr>
            <p:spPr bwMode="auto">
              <a:xfrm>
                <a:off x="177" y="3560"/>
                <a:ext cx="40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16" name="Rectangle 389"/>
              <p:cNvSpPr>
                <a:spLocks noChangeArrowheads="1"/>
              </p:cNvSpPr>
              <p:nvPr/>
            </p:nvSpPr>
            <p:spPr bwMode="auto">
              <a:xfrm>
                <a:off x="177" y="3560"/>
                <a:ext cx="4018"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17" name="Line 390"/>
              <p:cNvSpPr>
                <a:spLocks noChangeShapeType="1"/>
              </p:cNvSpPr>
              <p:nvPr/>
            </p:nvSpPr>
            <p:spPr bwMode="auto">
              <a:xfrm>
                <a:off x="1407" y="3664"/>
                <a:ext cx="9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18" name="Rectangle 391"/>
              <p:cNvSpPr>
                <a:spLocks noChangeArrowheads="1"/>
              </p:cNvSpPr>
              <p:nvPr/>
            </p:nvSpPr>
            <p:spPr bwMode="auto">
              <a:xfrm>
                <a:off x="1407" y="3664"/>
                <a:ext cx="969"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19" name="Rectangle 392"/>
              <p:cNvSpPr>
                <a:spLocks noChangeArrowheads="1"/>
              </p:cNvSpPr>
              <p:nvPr/>
            </p:nvSpPr>
            <p:spPr bwMode="auto">
              <a:xfrm>
                <a:off x="991" y="3746"/>
                <a:ext cx="41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20" name="Line 393"/>
              <p:cNvSpPr>
                <a:spLocks noChangeShapeType="1"/>
              </p:cNvSpPr>
              <p:nvPr/>
            </p:nvSpPr>
            <p:spPr bwMode="auto">
              <a:xfrm>
                <a:off x="177" y="3909"/>
                <a:ext cx="40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21" name="Rectangle 394"/>
              <p:cNvSpPr>
                <a:spLocks noChangeArrowheads="1"/>
              </p:cNvSpPr>
              <p:nvPr/>
            </p:nvSpPr>
            <p:spPr bwMode="auto">
              <a:xfrm>
                <a:off x="177" y="3909"/>
                <a:ext cx="4018"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22" name="Line 395"/>
              <p:cNvSpPr>
                <a:spLocks noChangeShapeType="1"/>
              </p:cNvSpPr>
              <p:nvPr/>
            </p:nvSpPr>
            <p:spPr bwMode="auto">
              <a:xfrm>
                <a:off x="1407" y="4013"/>
                <a:ext cx="9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23" name="Rectangle 396"/>
              <p:cNvSpPr>
                <a:spLocks noChangeArrowheads="1"/>
              </p:cNvSpPr>
              <p:nvPr/>
            </p:nvSpPr>
            <p:spPr bwMode="auto">
              <a:xfrm>
                <a:off x="1407" y="4013"/>
                <a:ext cx="969"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24" name="Rectangle 397"/>
              <p:cNvSpPr>
                <a:spLocks noChangeArrowheads="1"/>
              </p:cNvSpPr>
              <p:nvPr/>
            </p:nvSpPr>
            <p:spPr bwMode="auto">
              <a:xfrm>
                <a:off x="991" y="4094"/>
                <a:ext cx="412"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25" name="Line 398"/>
              <p:cNvSpPr>
                <a:spLocks noChangeShapeType="1"/>
              </p:cNvSpPr>
              <p:nvPr/>
            </p:nvSpPr>
            <p:spPr bwMode="auto">
              <a:xfrm>
                <a:off x="177" y="4257"/>
                <a:ext cx="40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26" name="Rectangle 399"/>
              <p:cNvSpPr>
                <a:spLocks noChangeArrowheads="1"/>
              </p:cNvSpPr>
              <p:nvPr/>
            </p:nvSpPr>
            <p:spPr bwMode="auto">
              <a:xfrm>
                <a:off x="177" y="4257"/>
                <a:ext cx="4018"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27" name="Line 400"/>
              <p:cNvSpPr>
                <a:spLocks noChangeShapeType="1"/>
              </p:cNvSpPr>
              <p:nvPr/>
            </p:nvSpPr>
            <p:spPr bwMode="auto">
              <a:xfrm>
                <a:off x="1407" y="4361"/>
                <a:ext cx="9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28" name="Rectangle 401"/>
              <p:cNvSpPr>
                <a:spLocks noChangeArrowheads="1"/>
              </p:cNvSpPr>
              <p:nvPr/>
            </p:nvSpPr>
            <p:spPr bwMode="auto">
              <a:xfrm>
                <a:off x="1407" y="4361"/>
                <a:ext cx="969"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29" name="Rectangle 402"/>
              <p:cNvSpPr>
                <a:spLocks noChangeArrowheads="1"/>
              </p:cNvSpPr>
              <p:nvPr/>
            </p:nvSpPr>
            <p:spPr bwMode="auto">
              <a:xfrm>
                <a:off x="991" y="4443"/>
                <a:ext cx="41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30" name="Rectangle 403"/>
              <p:cNvSpPr>
                <a:spLocks noChangeArrowheads="1"/>
              </p:cNvSpPr>
              <p:nvPr/>
            </p:nvSpPr>
            <p:spPr bwMode="auto">
              <a:xfrm>
                <a:off x="177" y="4601"/>
                <a:ext cx="4027"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31" name="Rectangle 404"/>
              <p:cNvSpPr>
                <a:spLocks noChangeArrowheads="1"/>
              </p:cNvSpPr>
              <p:nvPr/>
            </p:nvSpPr>
            <p:spPr bwMode="auto">
              <a:xfrm>
                <a:off x="177" y="5257"/>
                <a:ext cx="352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32" name="Line 405"/>
              <p:cNvSpPr>
                <a:spLocks noChangeShapeType="1"/>
              </p:cNvSpPr>
              <p:nvPr/>
            </p:nvSpPr>
            <p:spPr bwMode="auto">
              <a:xfrm>
                <a:off x="177" y="5361"/>
                <a:ext cx="352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8" name="Rectangle 407"/>
            <p:cNvSpPr>
              <a:spLocks noChangeArrowheads="1"/>
            </p:cNvSpPr>
            <p:nvPr/>
          </p:nvSpPr>
          <p:spPr bwMode="auto">
            <a:xfrm>
              <a:off x="177" y="5361"/>
              <a:ext cx="3520"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Line 408"/>
            <p:cNvSpPr>
              <a:spLocks noChangeShapeType="1"/>
            </p:cNvSpPr>
            <p:nvPr/>
          </p:nvSpPr>
          <p:spPr bwMode="auto">
            <a:xfrm>
              <a:off x="177" y="5533"/>
              <a:ext cx="352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Rectangle 409"/>
            <p:cNvSpPr>
              <a:spLocks noChangeArrowheads="1"/>
            </p:cNvSpPr>
            <p:nvPr/>
          </p:nvSpPr>
          <p:spPr bwMode="auto">
            <a:xfrm>
              <a:off x="177" y="5533"/>
              <a:ext cx="3520"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Rectangle 410"/>
            <p:cNvSpPr>
              <a:spLocks noChangeArrowheads="1"/>
            </p:cNvSpPr>
            <p:nvPr/>
          </p:nvSpPr>
          <p:spPr bwMode="auto">
            <a:xfrm>
              <a:off x="2186" y="5633"/>
              <a:ext cx="151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Line 411"/>
            <p:cNvSpPr>
              <a:spLocks noChangeShapeType="1"/>
            </p:cNvSpPr>
            <p:nvPr/>
          </p:nvSpPr>
          <p:spPr bwMode="auto">
            <a:xfrm>
              <a:off x="177" y="5733"/>
              <a:ext cx="352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Rectangle 412"/>
            <p:cNvSpPr>
              <a:spLocks noChangeArrowheads="1"/>
            </p:cNvSpPr>
            <p:nvPr/>
          </p:nvSpPr>
          <p:spPr bwMode="auto">
            <a:xfrm>
              <a:off x="177" y="5733"/>
              <a:ext cx="3520"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Rectangle 413"/>
            <p:cNvSpPr>
              <a:spLocks noChangeArrowheads="1"/>
            </p:cNvSpPr>
            <p:nvPr/>
          </p:nvSpPr>
          <p:spPr bwMode="auto">
            <a:xfrm>
              <a:off x="1616" y="5932"/>
              <a:ext cx="208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Rectangle 414"/>
            <p:cNvSpPr>
              <a:spLocks noChangeArrowheads="1"/>
            </p:cNvSpPr>
            <p:nvPr/>
          </p:nvSpPr>
          <p:spPr bwMode="auto">
            <a:xfrm>
              <a:off x="177" y="6126"/>
              <a:ext cx="352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Line 415"/>
            <p:cNvSpPr>
              <a:spLocks noChangeShapeType="1"/>
            </p:cNvSpPr>
            <p:nvPr/>
          </p:nvSpPr>
          <p:spPr bwMode="auto">
            <a:xfrm>
              <a:off x="1403" y="2967"/>
              <a:ext cx="968" cy="24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Rectangle 416"/>
            <p:cNvSpPr>
              <a:spLocks noChangeArrowheads="1"/>
            </p:cNvSpPr>
            <p:nvPr/>
          </p:nvSpPr>
          <p:spPr bwMode="auto">
            <a:xfrm>
              <a:off x="-22" y="1433"/>
              <a:ext cx="13" cy="4906"/>
            </a:xfrm>
            <a:prstGeom prst="rect">
              <a:avLst/>
            </a:prstGeom>
            <a:solidFill>
              <a:srgbClr val="0000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 name="Rectangle 417"/>
            <p:cNvSpPr>
              <a:spLocks noChangeArrowheads="1"/>
            </p:cNvSpPr>
            <p:nvPr/>
          </p:nvSpPr>
          <p:spPr bwMode="auto">
            <a:xfrm>
              <a:off x="4349" y="1433"/>
              <a:ext cx="14" cy="4906"/>
            </a:xfrm>
            <a:prstGeom prst="rect">
              <a:avLst/>
            </a:prstGeom>
            <a:solidFill>
              <a:srgbClr val="0000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Rectangle 418"/>
            <p:cNvSpPr>
              <a:spLocks noChangeArrowheads="1"/>
            </p:cNvSpPr>
            <p:nvPr/>
          </p:nvSpPr>
          <p:spPr bwMode="auto">
            <a:xfrm>
              <a:off x="4086" y="5275"/>
              <a:ext cx="222" cy="8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Rectangle 419"/>
            <p:cNvSpPr>
              <a:spLocks noChangeArrowheads="1"/>
            </p:cNvSpPr>
            <p:nvPr/>
          </p:nvSpPr>
          <p:spPr bwMode="auto">
            <a:xfrm>
              <a:off x="4086" y="5275"/>
              <a:ext cx="222" cy="874"/>
            </a:xfrm>
            <a:prstGeom prst="rect">
              <a:avLst/>
            </a:prstGeom>
            <a:noFill/>
            <a:ln w="22225"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Rectangle 420"/>
            <p:cNvSpPr>
              <a:spLocks noChangeArrowheads="1"/>
            </p:cNvSpPr>
            <p:nvPr/>
          </p:nvSpPr>
          <p:spPr bwMode="auto">
            <a:xfrm>
              <a:off x="4163" y="5435"/>
              <a:ext cx="68"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裏</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50" name="Rectangle 421"/>
            <p:cNvSpPr>
              <a:spLocks noChangeArrowheads="1"/>
            </p:cNvSpPr>
            <p:nvPr/>
          </p:nvSpPr>
          <p:spPr bwMode="auto">
            <a:xfrm>
              <a:off x="4163" y="5515"/>
              <a:ext cx="77"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面</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51" name="Rectangle 422"/>
            <p:cNvSpPr>
              <a:spLocks noChangeArrowheads="1"/>
            </p:cNvSpPr>
            <p:nvPr/>
          </p:nvSpPr>
          <p:spPr bwMode="auto">
            <a:xfrm>
              <a:off x="4163" y="5598"/>
              <a:ext cx="68"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に</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52" name="Rectangle 423"/>
            <p:cNvSpPr>
              <a:spLocks noChangeArrowheads="1"/>
            </p:cNvSpPr>
            <p:nvPr/>
          </p:nvSpPr>
          <p:spPr bwMode="auto">
            <a:xfrm>
              <a:off x="4163" y="5678"/>
              <a:ext cx="77"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続</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53" name="Rectangle 424"/>
            <p:cNvSpPr>
              <a:spLocks noChangeArrowheads="1"/>
            </p:cNvSpPr>
            <p:nvPr/>
          </p:nvSpPr>
          <p:spPr bwMode="auto">
            <a:xfrm>
              <a:off x="4167" y="5761"/>
              <a:ext cx="68"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き</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54" name="Rectangle 425"/>
            <p:cNvSpPr>
              <a:spLocks noChangeArrowheads="1"/>
            </p:cNvSpPr>
            <p:nvPr/>
          </p:nvSpPr>
          <p:spPr bwMode="auto">
            <a:xfrm>
              <a:off x="4167" y="5841"/>
              <a:ext cx="77"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ま</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55" name="Rectangle 426"/>
            <p:cNvSpPr>
              <a:spLocks noChangeArrowheads="1"/>
            </p:cNvSpPr>
            <p:nvPr/>
          </p:nvSpPr>
          <p:spPr bwMode="auto">
            <a:xfrm>
              <a:off x="4163" y="5924"/>
              <a:ext cx="68"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す</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pic>
          <p:nvPicPr>
            <p:cNvPr id="1451" name="Picture 4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9" y="5366"/>
              <a:ext cx="1498"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テキスト ボックス 5"/>
          <p:cNvSpPr txBox="1"/>
          <p:nvPr/>
        </p:nvSpPr>
        <p:spPr>
          <a:xfrm>
            <a:off x="2195981" y="2107324"/>
            <a:ext cx="1395462" cy="369332"/>
          </a:xfrm>
          <a:prstGeom prst="rect">
            <a:avLst/>
          </a:prstGeom>
          <a:solidFill>
            <a:schemeClr val="accent1">
              <a:lumMod val="20000"/>
              <a:lumOff val="80000"/>
            </a:schemeClr>
          </a:solidFill>
          <a:ln w="19050">
            <a:solidFill>
              <a:schemeClr val="accent1">
                <a:lumMod val="75000"/>
              </a:schemeClr>
            </a:solidFill>
          </a:ln>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rPr>
              <a:t>世帯主の方を申請者と</a:t>
            </a:r>
            <a:endParaRPr kumimoji="1" lang="en-US" altLang="ja-JP" sz="900" dirty="0" smtClean="0">
              <a:latin typeface="メイリオ" panose="020B0604030504040204" pitchFamily="50" charset="-128"/>
              <a:ea typeface="メイリオ" panose="020B0604030504040204" pitchFamily="50" charset="-128"/>
            </a:endParaRPr>
          </a:p>
          <a:p>
            <a:r>
              <a:rPr kumimoji="1" lang="ja-JP" altLang="en-US" sz="900" dirty="0" smtClean="0">
                <a:latin typeface="メイリオ" panose="020B0604030504040204" pitchFamily="50" charset="-128"/>
                <a:ea typeface="メイリオ" panose="020B0604030504040204" pitchFamily="50" charset="-128"/>
              </a:rPr>
              <a:t>してください</a:t>
            </a:r>
            <a:endParaRPr kumimoji="1" lang="ja-JP" altLang="en-US" sz="9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1667417" y="5752510"/>
            <a:ext cx="1489224" cy="369332"/>
          </a:xfrm>
          <a:prstGeom prst="rect">
            <a:avLst/>
          </a:prstGeom>
          <a:solidFill>
            <a:schemeClr val="accent1">
              <a:lumMod val="20000"/>
              <a:lumOff val="80000"/>
            </a:schemeClr>
          </a:solidFill>
          <a:ln w="19050">
            <a:solidFill>
              <a:schemeClr val="accent1">
                <a:lumMod val="75000"/>
              </a:schemeClr>
            </a:solidFill>
          </a:ln>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rPr>
              <a:t>申請者が属する世帯の方全員を記入してください</a:t>
            </a:r>
            <a:endParaRPr kumimoji="1" lang="ja-JP" altLang="en-US" sz="900"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3770874" y="5958797"/>
            <a:ext cx="1773891" cy="507831"/>
          </a:xfrm>
          <a:prstGeom prst="rect">
            <a:avLst/>
          </a:prstGeom>
          <a:solidFill>
            <a:schemeClr val="accent1">
              <a:lumMod val="20000"/>
              <a:lumOff val="80000"/>
            </a:schemeClr>
          </a:solidFill>
          <a:ln w="19050">
            <a:solidFill>
              <a:schemeClr val="accent1">
                <a:lumMod val="75000"/>
              </a:schemeClr>
            </a:solidFill>
          </a:ln>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rPr>
              <a:t>「異なる」に✔を記入している場合は、令和</a:t>
            </a:r>
            <a:r>
              <a:rPr kumimoji="1" lang="en-US" altLang="ja-JP" sz="900" dirty="0" smtClean="0">
                <a:latin typeface="メイリオ" panose="020B0604030504040204" pitchFamily="50" charset="-128"/>
                <a:ea typeface="メイリオ" panose="020B0604030504040204" pitchFamily="50" charset="-128"/>
              </a:rPr>
              <a:t>5</a:t>
            </a:r>
            <a:r>
              <a:rPr kumimoji="1" lang="ja-JP" altLang="en-US" sz="900" dirty="0" smtClean="0">
                <a:latin typeface="メイリオ" panose="020B0604030504040204" pitchFamily="50" charset="-128"/>
                <a:ea typeface="メイリオ" panose="020B0604030504040204" pitchFamily="50" charset="-128"/>
              </a:rPr>
              <a:t>年</a:t>
            </a:r>
            <a:r>
              <a:rPr kumimoji="1" lang="en-US" altLang="ja-JP" sz="900" dirty="0" smtClean="0">
                <a:latin typeface="メイリオ" panose="020B0604030504040204" pitchFamily="50" charset="-128"/>
                <a:ea typeface="メイリオ" panose="020B0604030504040204" pitchFamily="50" charset="-128"/>
              </a:rPr>
              <a:t>1</a:t>
            </a:r>
            <a:r>
              <a:rPr kumimoji="1" lang="ja-JP" altLang="en-US" sz="900" dirty="0" smtClean="0">
                <a:latin typeface="メイリオ" panose="020B0604030504040204" pitchFamily="50" charset="-128"/>
                <a:ea typeface="メイリオ" panose="020B0604030504040204" pitchFamily="50" charset="-128"/>
              </a:rPr>
              <a:t>月</a:t>
            </a:r>
            <a:r>
              <a:rPr kumimoji="1" lang="en-US" altLang="ja-JP" sz="900" dirty="0" smtClean="0">
                <a:latin typeface="メイリオ" panose="020B0604030504040204" pitchFamily="50" charset="-128"/>
                <a:ea typeface="メイリオ" panose="020B0604030504040204" pitchFamily="50" charset="-128"/>
              </a:rPr>
              <a:t>1</a:t>
            </a:r>
            <a:r>
              <a:rPr kumimoji="1" lang="ja-JP" altLang="en-US" sz="900" dirty="0" smtClean="0">
                <a:latin typeface="メイリオ" panose="020B0604030504040204" pitchFamily="50" charset="-128"/>
                <a:ea typeface="メイリオ" panose="020B0604030504040204" pitchFamily="50" charset="-128"/>
              </a:rPr>
              <a:t>日の住所を記入してください。</a:t>
            </a:r>
            <a:endParaRPr kumimoji="1" lang="ja-JP" altLang="en-US" sz="900" dirty="0">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3225087" y="7555168"/>
            <a:ext cx="2797641" cy="507831"/>
          </a:xfrm>
          <a:prstGeom prst="rect">
            <a:avLst/>
          </a:prstGeom>
          <a:solidFill>
            <a:schemeClr val="accent1">
              <a:lumMod val="20000"/>
              <a:lumOff val="80000"/>
            </a:schemeClr>
          </a:solidFill>
          <a:ln w="19050">
            <a:solidFill>
              <a:schemeClr val="accent1">
                <a:lumMod val="75000"/>
              </a:schemeClr>
            </a:solidFill>
          </a:ln>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口座は、世帯主の方名義のものを記入して下さい</a:t>
            </a:r>
          </a:p>
          <a:p>
            <a:r>
              <a:rPr kumimoji="1" lang="en-US" altLang="ja-JP" sz="900" dirty="0">
                <a:latin typeface="メイリオ" panose="020B0604030504040204" pitchFamily="50" charset="-128"/>
                <a:ea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rPr>
              <a:t>世帯主以外の方名義の口座の場合、</a:t>
            </a:r>
            <a:r>
              <a:rPr kumimoji="1" lang="en-US" altLang="ja-JP" sz="900" dirty="0">
                <a:latin typeface="メイリオ" panose="020B0604030504040204" pitchFamily="50" charset="-128"/>
                <a:ea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rPr>
              <a:t>委任欄</a:t>
            </a:r>
            <a:r>
              <a:rPr kumimoji="1" lang="en-US" altLang="ja-JP" sz="900" dirty="0">
                <a:latin typeface="メイリオ" panose="020B0604030504040204" pitchFamily="50" charset="-128"/>
                <a:ea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rPr>
              <a:t>に記入が必要です</a:t>
            </a:r>
          </a:p>
        </p:txBody>
      </p:sp>
    </p:spTree>
    <p:extLst>
      <p:ext uri="{BB962C8B-B14F-4D97-AF65-F5344CB8AC3E}">
        <p14:creationId xmlns:p14="http://schemas.microsoft.com/office/powerpoint/2010/main" val="302376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テキスト ボックス 153"/>
          <p:cNvSpPr txBox="1"/>
          <p:nvPr/>
        </p:nvSpPr>
        <p:spPr>
          <a:xfrm>
            <a:off x="404296" y="608857"/>
            <a:ext cx="282103" cy="246221"/>
          </a:xfrm>
          <a:prstGeom prst="rect">
            <a:avLst/>
          </a:prstGeom>
          <a:noFill/>
          <a:ln>
            <a:noFill/>
          </a:ln>
        </p:spPr>
        <p:txBody>
          <a:bodyPr wrap="square" rtlCol="0">
            <a:spAutoFit/>
          </a:bodyPr>
          <a:lstStyle/>
          <a:p>
            <a:r>
              <a:rPr kumimoji="1" lang="ja-JP" altLang="en-US" sz="1000" dirty="0" smtClean="0">
                <a:solidFill>
                  <a:srgbClr val="FF0000"/>
                </a:solidFill>
              </a:rPr>
              <a:t>✔</a:t>
            </a:r>
            <a:endParaRPr kumimoji="1" lang="ja-JP" altLang="en-US" sz="1000" dirty="0">
              <a:solidFill>
                <a:srgbClr val="FF0000"/>
              </a:solidFill>
            </a:endParaRPr>
          </a:p>
        </p:txBody>
      </p:sp>
      <p:cxnSp>
        <p:nvCxnSpPr>
          <p:cNvPr id="156" name="直線矢印コネクタ 155"/>
          <p:cNvCxnSpPr/>
          <p:nvPr/>
        </p:nvCxnSpPr>
        <p:spPr>
          <a:xfrm flipH="1">
            <a:off x="686399" y="484551"/>
            <a:ext cx="816570" cy="184666"/>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8" name="直線矢印コネクタ 157"/>
          <p:cNvCxnSpPr/>
          <p:nvPr/>
        </p:nvCxnSpPr>
        <p:spPr>
          <a:xfrm flipH="1">
            <a:off x="686399" y="4167850"/>
            <a:ext cx="341171" cy="314169"/>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9" name="正方形/長方形 158"/>
          <p:cNvSpPr/>
          <p:nvPr/>
        </p:nvSpPr>
        <p:spPr>
          <a:xfrm>
            <a:off x="441486" y="4589880"/>
            <a:ext cx="415498" cy="369332"/>
          </a:xfrm>
          <a:prstGeom prst="rect">
            <a:avLst/>
          </a:prstGeom>
        </p:spPr>
        <p:txBody>
          <a:bodyPr wrap="none">
            <a:spAutoFit/>
          </a:bodyPr>
          <a:lstStyle/>
          <a:p>
            <a:r>
              <a:rPr kumimoji="1" lang="ja-JP" altLang="en-US" dirty="0">
                <a:solidFill>
                  <a:srgbClr val="FF0000"/>
                </a:solidFill>
              </a:rPr>
              <a:t>✔</a:t>
            </a:r>
          </a:p>
        </p:txBody>
      </p:sp>
      <p:sp>
        <p:nvSpPr>
          <p:cNvPr id="160" name="正方形/長方形 159"/>
          <p:cNvSpPr/>
          <p:nvPr/>
        </p:nvSpPr>
        <p:spPr>
          <a:xfrm>
            <a:off x="441486" y="4984750"/>
            <a:ext cx="415498" cy="369332"/>
          </a:xfrm>
          <a:prstGeom prst="rect">
            <a:avLst/>
          </a:prstGeom>
        </p:spPr>
        <p:txBody>
          <a:bodyPr wrap="none">
            <a:spAutoFit/>
          </a:bodyPr>
          <a:lstStyle/>
          <a:p>
            <a:r>
              <a:rPr kumimoji="1" lang="ja-JP" altLang="en-US" dirty="0">
                <a:solidFill>
                  <a:srgbClr val="FF0000"/>
                </a:solidFill>
              </a:rPr>
              <a:t>✔</a:t>
            </a:r>
          </a:p>
        </p:txBody>
      </p:sp>
      <p:sp>
        <p:nvSpPr>
          <p:cNvPr id="161" name="正方形/長方形 160"/>
          <p:cNvSpPr/>
          <p:nvPr/>
        </p:nvSpPr>
        <p:spPr>
          <a:xfrm>
            <a:off x="441486" y="5504934"/>
            <a:ext cx="415498" cy="369332"/>
          </a:xfrm>
          <a:prstGeom prst="rect">
            <a:avLst/>
          </a:prstGeom>
        </p:spPr>
        <p:txBody>
          <a:bodyPr wrap="none">
            <a:spAutoFit/>
          </a:bodyPr>
          <a:lstStyle/>
          <a:p>
            <a:r>
              <a:rPr kumimoji="1" lang="ja-JP" altLang="en-US" dirty="0">
                <a:solidFill>
                  <a:srgbClr val="FF0000"/>
                </a:solidFill>
              </a:rPr>
              <a:t>✔</a:t>
            </a:r>
          </a:p>
        </p:txBody>
      </p:sp>
      <p:sp>
        <p:nvSpPr>
          <p:cNvPr id="162" name="正方形/長方形 161"/>
          <p:cNvSpPr/>
          <p:nvPr/>
        </p:nvSpPr>
        <p:spPr>
          <a:xfrm>
            <a:off x="441486" y="6077754"/>
            <a:ext cx="415498" cy="369332"/>
          </a:xfrm>
          <a:prstGeom prst="rect">
            <a:avLst/>
          </a:prstGeom>
        </p:spPr>
        <p:txBody>
          <a:bodyPr wrap="none">
            <a:spAutoFit/>
          </a:bodyPr>
          <a:lstStyle/>
          <a:p>
            <a:r>
              <a:rPr kumimoji="1" lang="ja-JP" altLang="en-US" dirty="0">
                <a:solidFill>
                  <a:srgbClr val="FF0000"/>
                </a:solidFill>
              </a:rPr>
              <a:t>✔</a:t>
            </a:r>
          </a:p>
        </p:txBody>
      </p:sp>
      <p:sp>
        <p:nvSpPr>
          <p:cNvPr id="163" name="テキスト ボックス 162"/>
          <p:cNvSpPr txBox="1"/>
          <p:nvPr/>
        </p:nvSpPr>
        <p:spPr>
          <a:xfrm>
            <a:off x="1172576" y="7265880"/>
            <a:ext cx="334730" cy="369332"/>
          </a:xfrm>
          <a:prstGeom prst="rect">
            <a:avLst/>
          </a:prstGeom>
          <a:noFill/>
          <a:ln>
            <a:noFill/>
          </a:ln>
        </p:spPr>
        <p:txBody>
          <a:bodyPr wrap="square" rtlCol="0">
            <a:spAutoFit/>
          </a:bodyPr>
          <a:lstStyle/>
          <a:p>
            <a:r>
              <a:rPr kumimoji="1" lang="ja-JP" altLang="en-US" dirty="0" smtClean="0">
                <a:solidFill>
                  <a:srgbClr val="FF0000"/>
                </a:solidFill>
              </a:rPr>
              <a:t>○</a:t>
            </a:r>
            <a:endParaRPr kumimoji="1" lang="ja-JP" altLang="en-US" dirty="0">
              <a:solidFill>
                <a:srgbClr val="FF0000"/>
              </a:solidFill>
            </a:endParaRPr>
          </a:p>
        </p:txBody>
      </p:sp>
      <p:sp>
        <p:nvSpPr>
          <p:cNvPr id="164" name="テキスト ボックス 163"/>
          <p:cNvSpPr txBox="1"/>
          <p:nvPr/>
        </p:nvSpPr>
        <p:spPr>
          <a:xfrm>
            <a:off x="1534668" y="7263231"/>
            <a:ext cx="334730" cy="369332"/>
          </a:xfrm>
          <a:prstGeom prst="rect">
            <a:avLst/>
          </a:prstGeom>
          <a:noFill/>
          <a:ln>
            <a:noFill/>
          </a:ln>
        </p:spPr>
        <p:txBody>
          <a:bodyPr wrap="square" rtlCol="0">
            <a:spAutoFit/>
          </a:bodyPr>
          <a:lstStyle/>
          <a:p>
            <a:r>
              <a:rPr kumimoji="1" lang="ja-JP" altLang="en-US" dirty="0" smtClean="0">
                <a:solidFill>
                  <a:srgbClr val="FF0000"/>
                </a:solidFill>
              </a:rPr>
              <a:t>○</a:t>
            </a:r>
            <a:endParaRPr kumimoji="1" lang="ja-JP" altLang="en-US" dirty="0">
              <a:solidFill>
                <a:srgbClr val="FF0000"/>
              </a:solidFill>
            </a:endParaRPr>
          </a:p>
        </p:txBody>
      </p:sp>
      <p:sp>
        <p:nvSpPr>
          <p:cNvPr id="165" name="テキスト ボックス 164"/>
          <p:cNvSpPr txBox="1"/>
          <p:nvPr/>
        </p:nvSpPr>
        <p:spPr>
          <a:xfrm>
            <a:off x="837380" y="7256945"/>
            <a:ext cx="334730" cy="369332"/>
          </a:xfrm>
          <a:prstGeom prst="rect">
            <a:avLst/>
          </a:prstGeom>
          <a:noFill/>
          <a:ln>
            <a:noFill/>
          </a:ln>
        </p:spPr>
        <p:txBody>
          <a:bodyPr wrap="square" rtlCol="0">
            <a:spAutoFit/>
          </a:bodyPr>
          <a:lstStyle/>
          <a:p>
            <a:r>
              <a:rPr kumimoji="1" lang="en-US" altLang="ja-JP" dirty="0" smtClean="0">
                <a:solidFill>
                  <a:srgbClr val="FF0000"/>
                </a:solidFill>
              </a:rPr>
              <a:t>6</a:t>
            </a:r>
            <a:endParaRPr kumimoji="1" lang="ja-JP" altLang="en-US" dirty="0">
              <a:solidFill>
                <a:srgbClr val="FF0000"/>
              </a:solidFill>
            </a:endParaRPr>
          </a:p>
        </p:txBody>
      </p:sp>
      <p:sp>
        <p:nvSpPr>
          <p:cNvPr id="166" name="テキスト ボックス 165"/>
          <p:cNvSpPr txBox="1"/>
          <p:nvPr/>
        </p:nvSpPr>
        <p:spPr>
          <a:xfrm>
            <a:off x="3331241" y="7304502"/>
            <a:ext cx="1903939" cy="377801"/>
          </a:xfrm>
          <a:prstGeom prst="rect">
            <a:avLst/>
          </a:prstGeom>
          <a:noFill/>
          <a:ln>
            <a:noFill/>
          </a:ln>
        </p:spPr>
        <p:txBody>
          <a:bodyPr wrap="square" rtlCol="0">
            <a:spAutoFit/>
          </a:bodyPr>
          <a:lstStyle/>
          <a:p>
            <a:r>
              <a:rPr kumimoji="1" lang="ja-JP" altLang="en-US" dirty="0" smtClean="0">
                <a:solidFill>
                  <a:srgbClr val="FF0000"/>
                </a:solidFill>
                <a:latin typeface="メイリオ" panose="020B0604030504040204" pitchFamily="50" charset="-128"/>
                <a:ea typeface="メイリオ" panose="020B0604030504040204" pitchFamily="50" charset="-128"/>
              </a:rPr>
              <a:t>甲府　太郎</a:t>
            </a:r>
            <a:endParaRPr kumimoji="1" lang="ja-JP" altLang="en-US" dirty="0">
              <a:solidFill>
                <a:srgbClr val="FF0000"/>
              </a:solidFill>
              <a:latin typeface="メイリオ" panose="020B0604030504040204" pitchFamily="50" charset="-128"/>
              <a:ea typeface="メイリオ" panose="020B0604030504040204" pitchFamily="50" charset="-128"/>
            </a:endParaRPr>
          </a:p>
        </p:txBody>
      </p:sp>
      <p:cxnSp>
        <p:nvCxnSpPr>
          <p:cNvPr id="17" name="直線矢印コネクタ 16"/>
          <p:cNvCxnSpPr/>
          <p:nvPr/>
        </p:nvCxnSpPr>
        <p:spPr>
          <a:xfrm>
            <a:off x="3392807" y="6871215"/>
            <a:ext cx="410709" cy="424530"/>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4"/>
          <p:cNvGrpSpPr>
            <a:grpSpLocks noChangeAspect="1"/>
          </p:cNvGrpSpPr>
          <p:nvPr/>
        </p:nvGrpSpPr>
        <p:grpSpPr bwMode="auto">
          <a:xfrm>
            <a:off x="-2732716" y="105193"/>
            <a:ext cx="9304338" cy="9656763"/>
            <a:chOff x="-1723" y="-3"/>
            <a:chExt cx="5861" cy="6083"/>
          </a:xfrm>
        </p:grpSpPr>
        <p:sp>
          <p:nvSpPr>
            <p:cNvPr id="4" name="AutoShape 3"/>
            <p:cNvSpPr>
              <a:spLocks noChangeAspect="1" noChangeArrowheads="1" noTextEdit="1"/>
            </p:cNvSpPr>
            <p:nvPr/>
          </p:nvSpPr>
          <p:spPr bwMode="auto">
            <a:xfrm>
              <a:off x="-1723" y="8"/>
              <a:ext cx="3996" cy="6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 name="Rectangle 5"/>
            <p:cNvSpPr>
              <a:spLocks noChangeArrowheads="1"/>
            </p:cNvSpPr>
            <p:nvPr/>
          </p:nvSpPr>
          <p:spPr bwMode="auto">
            <a:xfrm>
              <a:off x="238" y="5176"/>
              <a:ext cx="3826" cy="170"/>
            </a:xfrm>
            <a:prstGeom prst="rect">
              <a:avLst/>
            </a:pr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 name="Rectangle 6"/>
            <p:cNvSpPr>
              <a:spLocks noChangeArrowheads="1"/>
            </p:cNvSpPr>
            <p:nvPr/>
          </p:nvSpPr>
          <p:spPr bwMode="auto">
            <a:xfrm>
              <a:off x="2135" y="5709"/>
              <a:ext cx="300" cy="285"/>
            </a:xfrm>
            <a:prstGeom prst="rect">
              <a:avLst/>
            </a:pr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 name="Rectangle 7"/>
            <p:cNvSpPr>
              <a:spLocks noChangeArrowheads="1"/>
            </p:cNvSpPr>
            <p:nvPr/>
          </p:nvSpPr>
          <p:spPr bwMode="auto">
            <a:xfrm>
              <a:off x="252" y="2535"/>
              <a:ext cx="74"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２</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8" name="Rectangle 8"/>
            <p:cNvSpPr>
              <a:spLocks noChangeArrowheads="1"/>
            </p:cNvSpPr>
            <p:nvPr/>
          </p:nvSpPr>
          <p:spPr bwMode="auto">
            <a:xfrm>
              <a:off x="485" y="2983"/>
              <a:ext cx="6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9" name="Rectangle 9"/>
            <p:cNvSpPr>
              <a:spLocks noChangeArrowheads="1"/>
            </p:cNvSpPr>
            <p:nvPr/>
          </p:nvSpPr>
          <p:spPr bwMode="auto">
            <a:xfrm>
              <a:off x="559" y="2983"/>
              <a:ext cx="409"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必要事項をご記入ください。</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 name="Rectangle 10"/>
            <p:cNvSpPr>
              <a:spLocks noChangeArrowheads="1"/>
            </p:cNvSpPr>
            <p:nvPr/>
          </p:nvSpPr>
          <p:spPr bwMode="auto">
            <a:xfrm>
              <a:off x="485" y="3152"/>
              <a:ext cx="737"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『申請・請求者本人確認書類の写し（コピー）』</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 name="Rectangle 11"/>
            <p:cNvSpPr>
              <a:spLocks noChangeArrowheads="1"/>
            </p:cNvSpPr>
            <p:nvPr/>
          </p:nvSpPr>
          <p:spPr bwMode="auto">
            <a:xfrm>
              <a:off x="485" y="3233"/>
              <a:ext cx="6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 name="Rectangle 12"/>
            <p:cNvSpPr>
              <a:spLocks noChangeArrowheads="1"/>
            </p:cNvSpPr>
            <p:nvPr/>
          </p:nvSpPr>
          <p:spPr bwMode="auto">
            <a:xfrm>
              <a:off x="485" y="3491"/>
              <a:ext cx="734"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『受取口座を確認できる書類の写し（コピー）』</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3" name="Rectangle 13"/>
            <p:cNvSpPr>
              <a:spLocks noChangeArrowheads="1"/>
            </p:cNvSpPr>
            <p:nvPr/>
          </p:nvSpPr>
          <p:spPr bwMode="auto">
            <a:xfrm>
              <a:off x="485" y="3572"/>
              <a:ext cx="6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 name="Rectangle 14"/>
            <p:cNvSpPr>
              <a:spLocks noChangeArrowheads="1"/>
            </p:cNvSpPr>
            <p:nvPr/>
          </p:nvSpPr>
          <p:spPr bwMode="auto">
            <a:xfrm>
              <a:off x="485" y="3829"/>
              <a:ext cx="1316"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（「現住所と令和５年１月１日時点の住所が異なる」欄が「異なる」に該当する方全員分）</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5" name="Rectangle 15"/>
            <p:cNvSpPr>
              <a:spLocks noChangeArrowheads="1"/>
            </p:cNvSpPr>
            <p:nvPr/>
          </p:nvSpPr>
          <p:spPr bwMode="auto">
            <a:xfrm>
              <a:off x="485" y="3914"/>
              <a:ext cx="829"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令和５年１月１日時点でお住まいの市区町村が発行する</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 name="Rectangle 16"/>
            <p:cNvSpPr>
              <a:spLocks noChangeArrowheads="1"/>
            </p:cNvSpPr>
            <p:nvPr/>
          </p:nvSpPr>
          <p:spPr bwMode="auto">
            <a:xfrm>
              <a:off x="485" y="3999"/>
              <a:ext cx="1065"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『令和５年度住民税非課税証明書（課税証明書）』の写し（コピー）</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1" name="Rectangle 17"/>
            <p:cNvSpPr>
              <a:spLocks noChangeArrowheads="1"/>
            </p:cNvSpPr>
            <p:nvPr/>
          </p:nvSpPr>
          <p:spPr bwMode="auto">
            <a:xfrm>
              <a:off x="178" y="4178"/>
              <a:ext cx="921"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※【誓約・同意事項】のチェック漏れや、添付書類の不備はありませんか。</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2" name="Rectangle 18"/>
            <p:cNvSpPr>
              <a:spLocks noChangeArrowheads="1"/>
            </p:cNvSpPr>
            <p:nvPr/>
          </p:nvSpPr>
          <p:spPr bwMode="auto">
            <a:xfrm>
              <a:off x="2008" y="4182"/>
              <a:ext cx="868"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（チェック漏れや添付書類の不備がある場合、給付を受けられません。）</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3" name="Rectangle 19"/>
            <p:cNvSpPr>
              <a:spLocks noChangeArrowheads="1"/>
            </p:cNvSpPr>
            <p:nvPr/>
          </p:nvSpPr>
          <p:spPr bwMode="auto">
            <a:xfrm>
              <a:off x="326" y="4408"/>
              <a:ext cx="578"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本申立ての内容に相違ありません。</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4" name="Rectangle 20"/>
            <p:cNvSpPr>
              <a:spLocks noChangeArrowheads="1"/>
            </p:cNvSpPr>
            <p:nvPr/>
          </p:nvSpPr>
          <p:spPr bwMode="auto">
            <a:xfrm>
              <a:off x="411" y="4563"/>
              <a:ext cx="501"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令和　　　　年　　　　月　　　　日</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5" name="Rectangle 21"/>
            <p:cNvSpPr>
              <a:spLocks noChangeArrowheads="1"/>
            </p:cNvSpPr>
            <p:nvPr/>
          </p:nvSpPr>
          <p:spPr bwMode="auto">
            <a:xfrm>
              <a:off x="1645" y="4563"/>
              <a:ext cx="201"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申請者氏名</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6" name="Rectangle 22"/>
            <p:cNvSpPr>
              <a:spLocks noChangeArrowheads="1"/>
            </p:cNvSpPr>
            <p:nvPr/>
          </p:nvSpPr>
          <p:spPr bwMode="auto">
            <a:xfrm>
              <a:off x="178" y="4845"/>
              <a:ext cx="723"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〇代理人が申請・請求・受取をする場合</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7" name="Rectangle 23"/>
            <p:cNvSpPr>
              <a:spLocks noChangeArrowheads="1"/>
            </p:cNvSpPr>
            <p:nvPr/>
          </p:nvSpPr>
          <p:spPr bwMode="auto">
            <a:xfrm>
              <a:off x="178" y="4940"/>
              <a:ext cx="49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下の【委任欄】に記入してください。</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8" name="Rectangle 24"/>
            <p:cNvSpPr>
              <a:spLocks noChangeArrowheads="1"/>
            </p:cNvSpPr>
            <p:nvPr/>
          </p:nvSpPr>
          <p:spPr bwMode="auto">
            <a:xfrm>
              <a:off x="178" y="5025"/>
              <a:ext cx="133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表面の【受取口座記入欄】に世帯主の方以外の口座名義を記載された場合も記入が必要となります。</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9" name="Rectangle 25"/>
            <p:cNvSpPr>
              <a:spLocks noChangeArrowheads="1"/>
            </p:cNvSpPr>
            <p:nvPr/>
          </p:nvSpPr>
          <p:spPr bwMode="auto">
            <a:xfrm>
              <a:off x="174" y="5113"/>
              <a:ext cx="134"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【委任欄】</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0" name="Rectangle 26"/>
            <p:cNvSpPr>
              <a:spLocks noChangeArrowheads="1"/>
            </p:cNvSpPr>
            <p:nvPr/>
          </p:nvSpPr>
          <p:spPr bwMode="auto">
            <a:xfrm>
              <a:off x="248" y="6008"/>
              <a:ext cx="1735"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※代理人の方の運転免許証、マイナンバーカード（表面）、パスポート、在留カード、障害者手帳等の写し（コピー）のいずれか１点をご用意ください。</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1" name="Rectangle 27"/>
            <p:cNvSpPr>
              <a:spLocks noChangeArrowheads="1"/>
            </p:cNvSpPr>
            <p:nvPr/>
          </p:nvSpPr>
          <p:spPr bwMode="auto">
            <a:xfrm>
              <a:off x="248" y="5370"/>
              <a:ext cx="25"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8" name="Rectangle 28"/>
            <p:cNvSpPr>
              <a:spLocks noChangeArrowheads="1"/>
            </p:cNvSpPr>
            <p:nvPr/>
          </p:nvSpPr>
          <p:spPr bwMode="auto">
            <a:xfrm>
              <a:off x="1370" y="5656"/>
              <a:ext cx="25"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9" name="Rectangle 29"/>
            <p:cNvSpPr>
              <a:spLocks noChangeArrowheads="1"/>
            </p:cNvSpPr>
            <p:nvPr/>
          </p:nvSpPr>
          <p:spPr bwMode="auto">
            <a:xfrm>
              <a:off x="252" y="5772"/>
              <a:ext cx="504"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上記の者を代理人と認め、</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30" name="Rectangle 30"/>
            <p:cNvSpPr>
              <a:spLocks noChangeArrowheads="1"/>
            </p:cNvSpPr>
            <p:nvPr/>
          </p:nvSpPr>
          <p:spPr bwMode="auto">
            <a:xfrm>
              <a:off x="252" y="5860"/>
              <a:ext cx="748"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給付金の申請・請求・受取を委任します。</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31" name="Rectangle 31"/>
            <p:cNvSpPr>
              <a:spLocks noChangeArrowheads="1"/>
            </p:cNvSpPr>
            <p:nvPr/>
          </p:nvSpPr>
          <p:spPr bwMode="auto">
            <a:xfrm>
              <a:off x="2442" y="5582"/>
              <a:ext cx="360"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日中に連絡可能な電話番号</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32" name="Rectangle 32"/>
            <p:cNvSpPr>
              <a:spLocks noChangeArrowheads="1"/>
            </p:cNvSpPr>
            <p:nvPr/>
          </p:nvSpPr>
          <p:spPr bwMode="auto">
            <a:xfrm>
              <a:off x="2442" y="5649"/>
              <a:ext cx="529"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33" name="Rectangle 33"/>
            <p:cNvSpPr>
              <a:spLocks noChangeArrowheads="1"/>
            </p:cNvSpPr>
            <p:nvPr/>
          </p:nvSpPr>
          <p:spPr bwMode="auto">
            <a:xfrm>
              <a:off x="1641" y="5398"/>
              <a:ext cx="78"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明治</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34" name="Rectangle 34"/>
            <p:cNvSpPr>
              <a:spLocks noChangeArrowheads="1"/>
            </p:cNvSpPr>
            <p:nvPr/>
          </p:nvSpPr>
          <p:spPr bwMode="auto">
            <a:xfrm>
              <a:off x="1641" y="5465"/>
              <a:ext cx="78"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大正</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35" name="Rectangle 35"/>
            <p:cNvSpPr>
              <a:spLocks noChangeArrowheads="1"/>
            </p:cNvSpPr>
            <p:nvPr/>
          </p:nvSpPr>
          <p:spPr bwMode="auto">
            <a:xfrm>
              <a:off x="1641" y="5532"/>
              <a:ext cx="332"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昭和　　　年　　　月　　　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36" name="Rectangle 36"/>
            <p:cNvSpPr>
              <a:spLocks noChangeArrowheads="1"/>
            </p:cNvSpPr>
            <p:nvPr/>
          </p:nvSpPr>
          <p:spPr bwMode="auto">
            <a:xfrm>
              <a:off x="1641" y="5599"/>
              <a:ext cx="78"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平成</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37" name="Rectangle 37"/>
            <p:cNvSpPr>
              <a:spLocks noChangeArrowheads="1"/>
            </p:cNvSpPr>
            <p:nvPr/>
          </p:nvSpPr>
          <p:spPr bwMode="auto">
            <a:xfrm>
              <a:off x="2446" y="5730"/>
              <a:ext cx="342"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署名（又は記名押印）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38" name="Rectangle 38"/>
            <p:cNvSpPr>
              <a:spLocks noChangeArrowheads="1"/>
            </p:cNvSpPr>
            <p:nvPr/>
          </p:nvSpPr>
          <p:spPr bwMode="auto">
            <a:xfrm>
              <a:off x="2571" y="5811"/>
              <a:ext cx="143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a:t>
              </a:r>
              <a:r>
                <a:rPr lang="ja-JP" altLang="en-US" sz="900" dirty="0">
                  <a:solidFill>
                    <a:srgbClr val="000000"/>
                  </a:solidFill>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39" name="Rectangle 39"/>
            <p:cNvSpPr>
              <a:spLocks noChangeArrowheads="1"/>
            </p:cNvSpPr>
            <p:nvPr/>
          </p:nvSpPr>
          <p:spPr bwMode="auto">
            <a:xfrm>
              <a:off x="2153" y="5822"/>
              <a:ext cx="169"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世帯主名</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0" name="Rectangle 40"/>
            <p:cNvSpPr>
              <a:spLocks noChangeArrowheads="1"/>
            </p:cNvSpPr>
            <p:nvPr/>
          </p:nvSpPr>
          <p:spPr bwMode="auto">
            <a:xfrm>
              <a:off x="538" y="5190"/>
              <a:ext cx="293"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フ　リ　ガ　ナ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1" name="Rectangle 41"/>
            <p:cNvSpPr>
              <a:spLocks noChangeArrowheads="1"/>
            </p:cNvSpPr>
            <p:nvPr/>
          </p:nvSpPr>
          <p:spPr bwMode="auto">
            <a:xfrm>
              <a:off x="1388" y="5212"/>
              <a:ext cx="138"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世帯主との</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2" name="Rectangle 42"/>
            <p:cNvSpPr>
              <a:spLocks noChangeArrowheads="1"/>
            </p:cNvSpPr>
            <p:nvPr/>
          </p:nvSpPr>
          <p:spPr bwMode="auto">
            <a:xfrm>
              <a:off x="1451" y="5268"/>
              <a:ext cx="67"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関係</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3" name="Rectangle 43"/>
            <p:cNvSpPr>
              <a:spLocks noChangeArrowheads="1"/>
            </p:cNvSpPr>
            <p:nvPr/>
          </p:nvSpPr>
          <p:spPr bwMode="auto">
            <a:xfrm>
              <a:off x="619" y="5272"/>
              <a:ext cx="222"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氏　　　　　名</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4" name="Rectangle 44"/>
            <p:cNvSpPr>
              <a:spLocks noChangeArrowheads="1"/>
            </p:cNvSpPr>
            <p:nvPr/>
          </p:nvSpPr>
          <p:spPr bwMode="auto">
            <a:xfrm>
              <a:off x="3038" y="5222"/>
              <a:ext cx="247"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代理人住所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5" name="Rectangle 45"/>
            <p:cNvSpPr>
              <a:spLocks noChangeArrowheads="1"/>
            </p:cNvSpPr>
            <p:nvPr/>
          </p:nvSpPr>
          <p:spPr bwMode="auto">
            <a:xfrm>
              <a:off x="1800" y="5229"/>
              <a:ext cx="272"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代理人生年月日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6" name="Rectangle 46"/>
            <p:cNvSpPr>
              <a:spLocks noChangeArrowheads="1"/>
            </p:cNvSpPr>
            <p:nvPr/>
          </p:nvSpPr>
          <p:spPr bwMode="auto">
            <a:xfrm>
              <a:off x="277" y="1146"/>
              <a:ext cx="127"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rgbClr val="000000"/>
                  </a:solidFill>
                  <a:effectLst/>
                  <a:latin typeface="HGS創英角ｺﾞｼｯｸUB" panose="020B0900000000000000" pitchFamily="50" charset="-128"/>
                  <a:ea typeface="HGS創英角ｺﾞｼｯｸUB" panose="020B0900000000000000" pitchFamily="50" charset="-128"/>
                </a:rPr>
                <a:t>②</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7" name="Rectangle 47"/>
            <p:cNvSpPr>
              <a:spLocks noChangeArrowheads="1"/>
            </p:cNvSpPr>
            <p:nvPr/>
          </p:nvSpPr>
          <p:spPr bwMode="auto">
            <a:xfrm>
              <a:off x="411" y="1153"/>
              <a:ext cx="233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世帯の中に、</a:t>
              </a:r>
              <a:r>
                <a:rPr kumimoji="0" lang="ja-JP" altLang="ja-JP" sz="8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住民税</a:t>
              </a:r>
              <a:r>
                <a:rPr kumimoji="0" lang="ja-JP" altLang="en-US" sz="8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所得割</a:t>
              </a:r>
              <a:r>
                <a:rPr kumimoji="0" lang="ja-JP" altLang="ja-JP" sz="8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が</a:t>
              </a:r>
              <a:r>
                <a:rPr kumimoji="0" lang="ja-JP" altLang="ja-JP" sz="8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課税となる所得があるのに未申告である者はいません。</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48" name="Rectangle 48"/>
            <p:cNvSpPr>
              <a:spLocks noChangeArrowheads="1"/>
            </p:cNvSpPr>
            <p:nvPr/>
          </p:nvSpPr>
          <p:spPr bwMode="auto">
            <a:xfrm>
              <a:off x="252" y="183"/>
              <a:ext cx="691"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【誓約・同意事項】　※全ての項目を確認し</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49" name="Rectangle 49"/>
            <p:cNvSpPr>
              <a:spLocks noChangeArrowheads="1"/>
            </p:cNvSpPr>
            <p:nvPr/>
          </p:nvSpPr>
          <p:spPr bwMode="auto">
            <a:xfrm>
              <a:off x="1634" y="183"/>
              <a:ext cx="540"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1" i="0" u="none" strike="noStrike" cap="none" normalizeH="0" baseline="0" dirty="0" err="1" smtClean="0">
                  <a:ln>
                    <a:noFill/>
                  </a:ln>
                  <a:solidFill>
                    <a:srgbClr val="000000"/>
                  </a:solidFill>
                  <a:effectLst/>
                  <a:latin typeface="ＭＳ Ｐゴシック" panose="020B0600070205080204" pitchFamily="50" charset="-128"/>
                  <a:ea typeface="ＭＳ Ｐゴシック" panose="020B0600070205080204" pitchFamily="50" charset="-128"/>
                </a:rPr>
                <a:t>、</a:t>
              </a:r>
              <a:r>
                <a:rPr kumimoji="0" lang="ja-JP" altLang="ja-JP" sz="9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□にチェック（レ）してください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50" name="Rectangle 50"/>
            <p:cNvSpPr>
              <a:spLocks noChangeArrowheads="1"/>
            </p:cNvSpPr>
            <p:nvPr/>
          </p:nvSpPr>
          <p:spPr bwMode="auto">
            <a:xfrm>
              <a:off x="1634" y="250"/>
              <a:ext cx="981"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1" name="Rectangle 51"/>
            <p:cNvSpPr>
              <a:spLocks noChangeArrowheads="1"/>
            </p:cNvSpPr>
            <p:nvPr/>
          </p:nvSpPr>
          <p:spPr bwMode="auto">
            <a:xfrm>
              <a:off x="2615" y="183"/>
              <a:ext cx="74"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52" name="Rectangle 52"/>
            <p:cNvSpPr>
              <a:spLocks noChangeArrowheads="1"/>
            </p:cNvSpPr>
            <p:nvPr/>
          </p:nvSpPr>
          <p:spPr bwMode="auto">
            <a:xfrm>
              <a:off x="277" y="346"/>
              <a:ext cx="134"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smtClean="0">
                  <a:ln>
                    <a:noFill/>
                  </a:ln>
                  <a:solidFill>
                    <a:srgbClr val="000000"/>
                  </a:solidFill>
                  <a:effectLst/>
                  <a:latin typeface="HGS創英角ｺﾞｼｯｸUB" panose="020B0900000000000000" pitchFamily="50" charset="-128"/>
                  <a:ea typeface="HGS創英角ｺﾞｼｯｸUB" panose="020B0900000000000000" pitchFamily="50"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53" name="Rectangle 53"/>
            <p:cNvSpPr>
              <a:spLocks noChangeArrowheads="1"/>
            </p:cNvSpPr>
            <p:nvPr/>
          </p:nvSpPr>
          <p:spPr bwMode="auto">
            <a:xfrm>
              <a:off x="411" y="356"/>
              <a:ext cx="1037"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以下の全ての誓約・同意事項について確認し、誓約・同意します。</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7" name="Rectangle 54"/>
            <p:cNvSpPr>
              <a:spLocks noChangeArrowheads="1"/>
            </p:cNvSpPr>
            <p:nvPr/>
          </p:nvSpPr>
          <p:spPr bwMode="auto">
            <a:xfrm>
              <a:off x="255" y="748"/>
              <a:ext cx="127"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rgbClr val="000000"/>
                  </a:solidFill>
                  <a:effectLst/>
                  <a:latin typeface="HGS創英角ｺﾞｼｯｸUB" panose="020B0900000000000000" pitchFamily="50" charset="-128"/>
                  <a:ea typeface="HGS創英角ｺﾞｼｯｸUB" panose="020B0900000000000000" pitchFamily="50" charset="-128"/>
                </a:rPr>
                <a:t>①</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8" name="Rectangle 55"/>
            <p:cNvSpPr>
              <a:spLocks noChangeArrowheads="1"/>
            </p:cNvSpPr>
            <p:nvPr/>
          </p:nvSpPr>
          <p:spPr bwMode="auto">
            <a:xfrm>
              <a:off x="411" y="656"/>
              <a:ext cx="2283"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800" dirty="0">
                  <a:solidFill>
                    <a:srgbClr val="000000"/>
                  </a:solidFill>
                  <a:latin typeface="ＭＳ Ｐゴシック" panose="020B0600070205080204" pitchFamily="50" charset="-128"/>
                  <a:ea typeface="ＭＳ Ｐゴシック" panose="020B0600070205080204" pitchFamily="50" charset="-128"/>
                </a:rPr>
                <a:t>特定世帯等</a:t>
              </a:r>
              <a:r>
                <a:rPr kumimoji="0" lang="ja-JP" altLang="ja-JP" sz="8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重点</a:t>
              </a:r>
              <a:r>
                <a:rPr kumimoji="0" lang="ja-JP" altLang="ja-JP" sz="8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支援給付金（以下「給付金」という。）の支給要件（※）に該当します。</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69" name="Rectangle 56"/>
            <p:cNvSpPr>
              <a:spLocks noChangeArrowheads="1"/>
            </p:cNvSpPr>
            <p:nvPr/>
          </p:nvSpPr>
          <p:spPr bwMode="auto">
            <a:xfrm>
              <a:off x="411" y="733"/>
              <a:ext cx="1009"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給付金の支給対象となるためには、以下の要件を全て満たすことが必要です。</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0" name="Rectangle 57"/>
            <p:cNvSpPr>
              <a:spLocks noChangeArrowheads="1"/>
            </p:cNvSpPr>
            <p:nvPr/>
          </p:nvSpPr>
          <p:spPr bwMode="auto">
            <a:xfrm>
              <a:off x="411" y="800"/>
              <a:ext cx="1551"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kumimoji="0" lang="ja-JP" altLang="ja-JP" sz="7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ア　</a:t>
              </a:r>
              <a:r>
                <a:rPr lang="ja-JP" altLang="en-US" sz="700" dirty="0">
                  <a:solidFill>
                    <a:srgbClr val="000000"/>
                  </a:solidFill>
                  <a:latin typeface="ＭＳ Ｐゴシック" panose="020B0600070205080204" pitchFamily="50" charset="-128"/>
                  <a:ea typeface="ＭＳ Ｐゴシック" panose="020B0600070205080204" pitchFamily="50" charset="-128"/>
                </a:rPr>
                <a:t>世帯の中に、住民税所得割が課税されている者は</a:t>
              </a:r>
              <a:r>
                <a:rPr lang="ja-JP" altLang="en-US" sz="700" dirty="0" smtClean="0">
                  <a:solidFill>
                    <a:srgbClr val="000000"/>
                  </a:solidFill>
                  <a:latin typeface="ＭＳ Ｐゴシック" panose="020B0600070205080204" pitchFamily="50" charset="-128"/>
                  <a:ea typeface="ＭＳ Ｐゴシック" panose="020B0600070205080204" pitchFamily="50" charset="-128"/>
                </a:rPr>
                <a:t>いない</a:t>
              </a:r>
              <a:r>
                <a:rPr kumimoji="0" lang="ja-JP" altLang="ja-JP" sz="7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71" name="Rectangle 58"/>
            <p:cNvSpPr>
              <a:spLocks noChangeArrowheads="1"/>
            </p:cNvSpPr>
            <p:nvPr/>
          </p:nvSpPr>
          <p:spPr bwMode="auto">
            <a:xfrm>
              <a:off x="415" y="870"/>
              <a:ext cx="1775"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700" dirty="0">
                  <a:solidFill>
                    <a:srgbClr val="000000"/>
                  </a:solidFill>
                  <a:latin typeface="ＭＳ Ｐゴシック" panose="020B0600070205080204" pitchFamily="50" charset="-128"/>
                  <a:ea typeface="ＭＳ Ｐゴシック" panose="020B0600070205080204" pitchFamily="50" charset="-128"/>
                </a:rPr>
                <a:t>　</a:t>
              </a:r>
              <a:r>
                <a:rPr kumimoji="0" lang="ja-JP" altLang="en-US" sz="7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イ</a:t>
              </a:r>
              <a:r>
                <a:rPr kumimoji="0" lang="ja-JP" altLang="ja-JP" sz="7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世帯の中に、租税条約による免除の適用を届け出ている者はいない。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72" name="Rectangle 59"/>
            <p:cNvSpPr>
              <a:spLocks noChangeArrowheads="1"/>
            </p:cNvSpPr>
            <p:nvPr/>
          </p:nvSpPr>
          <p:spPr bwMode="auto">
            <a:xfrm>
              <a:off x="277" y="1403"/>
              <a:ext cx="127"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rgbClr val="000000"/>
                  </a:solidFill>
                  <a:effectLst/>
                  <a:latin typeface="HGS創英角ｺﾞｼｯｸUB" panose="020B0900000000000000" pitchFamily="50" charset="-128"/>
                  <a:ea typeface="HGS創英角ｺﾞｼｯｸUB" panose="020B0900000000000000" pitchFamily="50" charset="-128"/>
                </a:rPr>
                <a:t>③</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3" name="Rectangle 60"/>
            <p:cNvSpPr>
              <a:spLocks noChangeArrowheads="1"/>
            </p:cNvSpPr>
            <p:nvPr/>
          </p:nvSpPr>
          <p:spPr bwMode="auto">
            <a:xfrm>
              <a:off x="411" y="1372"/>
              <a:ext cx="1905"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給付金の支給要件の該当性等を審査等するため、市区町村が必要な住民基本台帳情報、税情報等の公簿等の確認を行うこと</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4" name="Rectangle 61"/>
            <p:cNvSpPr>
              <a:spLocks noChangeArrowheads="1"/>
            </p:cNvSpPr>
            <p:nvPr/>
          </p:nvSpPr>
          <p:spPr bwMode="auto">
            <a:xfrm>
              <a:off x="411" y="1453"/>
              <a:ext cx="1241"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や必要な資料の提供を他の行政機関等に求める・提供することに同意します。</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5" name="Rectangle 62"/>
            <p:cNvSpPr>
              <a:spLocks noChangeArrowheads="1"/>
            </p:cNvSpPr>
            <p:nvPr/>
          </p:nvSpPr>
          <p:spPr bwMode="auto">
            <a:xfrm>
              <a:off x="277" y="1615"/>
              <a:ext cx="127"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rgbClr val="000000"/>
                  </a:solidFill>
                  <a:effectLst/>
                  <a:latin typeface="HGS創英角ｺﾞｼｯｸUB" panose="020B0900000000000000" pitchFamily="50" charset="-128"/>
                  <a:ea typeface="HGS創英角ｺﾞｼｯｸUB" panose="020B0900000000000000" pitchFamily="50" charset="-128"/>
                </a:rPr>
                <a:t>④</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6" name="Rectangle 63"/>
            <p:cNvSpPr>
              <a:spLocks noChangeArrowheads="1"/>
            </p:cNvSpPr>
            <p:nvPr/>
          </p:nvSpPr>
          <p:spPr bwMode="auto">
            <a:xfrm>
              <a:off x="411" y="1626"/>
              <a:ext cx="938"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公簿等で確認できない場合は、関係書類の提出を行います。</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77" name="Rectangle 64"/>
            <p:cNvSpPr>
              <a:spLocks noChangeArrowheads="1"/>
            </p:cNvSpPr>
            <p:nvPr/>
          </p:nvSpPr>
          <p:spPr bwMode="auto">
            <a:xfrm>
              <a:off x="559" y="3233"/>
              <a:ext cx="212"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申請・請求者の</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8" name="Rectangle 65"/>
            <p:cNvSpPr>
              <a:spLocks noChangeArrowheads="1"/>
            </p:cNvSpPr>
            <p:nvPr/>
          </p:nvSpPr>
          <p:spPr bwMode="auto">
            <a:xfrm>
              <a:off x="982" y="3222"/>
              <a:ext cx="1446"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運転免許証、マイナンバーカード（表面）、パスポート、在留カード、障害者手帳等の写し（コピー）のいずれか1</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79" name="Rectangle 66"/>
            <p:cNvSpPr>
              <a:spLocks noChangeArrowheads="1"/>
            </p:cNvSpPr>
            <p:nvPr/>
          </p:nvSpPr>
          <p:spPr bwMode="auto">
            <a:xfrm>
              <a:off x="950" y="3290"/>
              <a:ext cx="2892"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0" name="Rectangle 67"/>
            <p:cNvSpPr>
              <a:spLocks noChangeArrowheads="1"/>
            </p:cNvSpPr>
            <p:nvPr/>
          </p:nvSpPr>
          <p:spPr bwMode="auto">
            <a:xfrm>
              <a:off x="559" y="3304"/>
              <a:ext cx="6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点</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1" name="Rectangle 68"/>
            <p:cNvSpPr>
              <a:spLocks noChangeArrowheads="1"/>
            </p:cNvSpPr>
            <p:nvPr/>
          </p:nvSpPr>
          <p:spPr bwMode="auto">
            <a:xfrm>
              <a:off x="559" y="3360"/>
              <a:ext cx="6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2" name="Rectangle 69"/>
            <p:cNvSpPr>
              <a:spLocks noChangeArrowheads="1"/>
            </p:cNvSpPr>
            <p:nvPr/>
          </p:nvSpPr>
          <p:spPr bwMode="auto">
            <a:xfrm>
              <a:off x="622" y="3304"/>
              <a:ext cx="289"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をご用意ください。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3" name="Rectangle 70"/>
            <p:cNvSpPr>
              <a:spLocks noChangeArrowheads="1"/>
            </p:cNvSpPr>
            <p:nvPr/>
          </p:nvSpPr>
          <p:spPr bwMode="auto">
            <a:xfrm>
              <a:off x="559" y="3572"/>
              <a:ext cx="56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通帳やキャッシュカードの写し（コピー）</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4" name="Rectangle 71"/>
            <p:cNvSpPr>
              <a:spLocks noChangeArrowheads="1"/>
            </p:cNvSpPr>
            <p:nvPr/>
          </p:nvSpPr>
          <p:spPr bwMode="auto">
            <a:xfrm>
              <a:off x="559" y="3628"/>
              <a:ext cx="1030"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5" name="Rectangle 72"/>
            <p:cNvSpPr>
              <a:spLocks noChangeArrowheads="1"/>
            </p:cNvSpPr>
            <p:nvPr/>
          </p:nvSpPr>
          <p:spPr bwMode="auto">
            <a:xfrm>
              <a:off x="1589" y="3572"/>
              <a:ext cx="1199"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など、受取口座の金融機関名・口座番号・口座名義人を確認できる部分の写し（コピー）をご</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6" name="Rectangle 73"/>
            <p:cNvSpPr>
              <a:spLocks noChangeArrowheads="1"/>
            </p:cNvSpPr>
            <p:nvPr/>
          </p:nvSpPr>
          <p:spPr bwMode="auto">
            <a:xfrm>
              <a:off x="559" y="3642"/>
              <a:ext cx="215"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用意ください。</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7" name="Rectangle 74"/>
            <p:cNvSpPr>
              <a:spLocks noChangeArrowheads="1"/>
            </p:cNvSpPr>
            <p:nvPr/>
          </p:nvSpPr>
          <p:spPr bwMode="auto">
            <a:xfrm>
              <a:off x="277" y="1784"/>
              <a:ext cx="127"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rgbClr val="000000"/>
                  </a:solidFill>
                  <a:effectLst/>
                  <a:latin typeface="HGS創英角ｺﾞｼｯｸUB" panose="020B0900000000000000" pitchFamily="50" charset="-128"/>
                  <a:ea typeface="HGS創英角ｺﾞｼｯｸUB" panose="020B0900000000000000" pitchFamily="50" charset="-128"/>
                </a:rPr>
                <a:t>⑤</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8" name="Rectangle 75"/>
            <p:cNvSpPr>
              <a:spLocks noChangeArrowheads="1"/>
            </p:cNvSpPr>
            <p:nvPr/>
          </p:nvSpPr>
          <p:spPr bwMode="auto">
            <a:xfrm>
              <a:off x="411" y="1795"/>
              <a:ext cx="1372"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この申請書は、甲府市において支給決定をした後は、給付金の請求書として取り扱います。</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9" name="Rectangle 76"/>
            <p:cNvSpPr>
              <a:spLocks noChangeArrowheads="1"/>
            </p:cNvSpPr>
            <p:nvPr/>
          </p:nvSpPr>
          <p:spPr bwMode="auto">
            <a:xfrm>
              <a:off x="277" y="1996"/>
              <a:ext cx="127"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rgbClr val="000000"/>
                  </a:solidFill>
                  <a:effectLst/>
                  <a:latin typeface="HGS創英角ｺﾞｼｯｸUB" panose="020B0900000000000000" pitchFamily="50" charset="-128"/>
                  <a:ea typeface="HGS創英角ｺﾞｼｯｸUB" panose="020B0900000000000000" pitchFamily="50" charset="-128"/>
                </a:rPr>
                <a:t>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0" name="Rectangle 77"/>
            <p:cNvSpPr>
              <a:spLocks noChangeArrowheads="1"/>
            </p:cNvSpPr>
            <p:nvPr/>
          </p:nvSpPr>
          <p:spPr bwMode="auto">
            <a:xfrm>
              <a:off x="411" y="1964"/>
              <a:ext cx="1838"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甲府市が支給決定をした後、申請書（請求書）の不備による振込不能等の事由により支払が完了せず、かつ、表面の申請期限</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1" name="Rectangle 78"/>
            <p:cNvSpPr>
              <a:spLocks noChangeArrowheads="1"/>
            </p:cNvSpPr>
            <p:nvPr/>
          </p:nvSpPr>
          <p:spPr bwMode="auto">
            <a:xfrm>
              <a:off x="410" y="2061"/>
              <a:ext cx="2875"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までに、甲府市が申請・請求者に連絡・確認できない場合に、給付金が支給されないことに同意します。</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92" name="Rectangle 79"/>
            <p:cNvSpPr>
              <a:spLocks noChangeArrowheads="1"/>
            </p:cNvSpPr>
            <p:nvPr/>
          </p:nvSpPr>
          <p:spPr bwMode="auto">
            <a:xfrm>
              <a:off x="277" y="2250"/>
              <a:ext cx="127"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rgbClr val="000000"/>
                  </a:solidFill>
                  <a:effectLst/>
                  <a:latin typeface="HGS創英角ｺﾞｼｯｸUB" panose="020B0900000000000000" pitchFamily="50" charset="-128"/>
                  <a:ea typeface="HGS創英角ｺﾞｼｯｸUB" panose="020B0900000000000000" pitchFamily="50" charset="-128"/>
                </a:rPr>
                <a:t>⑦</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3" name="Rectangle 80"/>
            <p:cNvSpPr>
              <a:spLocks noChangeArrowheads="1"/>
            </p:cNvSpPr>
            <p:nvPr/>
          </p:nvSpPr>
          <p:spPr bwMode="auto">
            <a:xfrm>
              <a:off x="411" y="2218"/>
              <a:ext cx="1869"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給付金の支給後、本申請書の記載事項について虚偽であることが判明した場合や給付金の支給要件に該当しないことが判明</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4" name="Rectangle 81"/>
            <p:cNvSpPr>
              <a:spLocks noChangeArrowheads="1"/>
            </p:cNvSpPr>
            <p:nvPr/>
          </p:nvSpPr>
          <p:spPr bwMode="auto">
            <a:xfrm>
              <a:off x="411" y="2299"/>
              <a:ext cx="568"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した場合には、給付金を返還します。</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95" name="Rectangle 82"/>
            <p:cNvSpPr>
              <a:spLocks noChangeArrowheads="1"/>
            </p:cNvSpPr>
            <p:nvPr/>
          </p:nvSpPr>
          <p:spPr bwMode="auto">
            <a:xfrm>
              <a:off x="333" y="2694"/>
              <a:ext cx="169"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提出書類</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 name="Rectangle 83"/>
            <p:cNvSpPr>
              <a:spLocks noChangeArrowheads="1"/>
            </p:cNvSpPr>
            <p:nvPr/>
          </p:nvSpPr>
          <p:spPr bwMode="auto">
            <a:xfrm>
              <a:off x="485" y="2888"/>
              <a:ext cx="155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『令和</a:t>
              </a:r>
              <a:r>
                <a:rPr kumimoji="0" lang="ja-JP" altLang="ja-JP" sz="8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５年度</a:t>
              </a:r>
              <a:r>
                <a:rPr kumimoji="0" lang="ja-JP" altLang="en-US" sz="8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特定世帯等</a:t>
              </a:r>
              <a:r>
                <a:rPr kumimoji="0" lang="ja-JP" altLang="ja-JP" sz="8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重点</a:t>
              </a:r>
              <a:r>
                <a:rPr kumimoji="0" lang="ja-JP" altLang="ja-JP" sz="8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支援給付金申請書 』（本書）</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97" name="Rectangle 84"/>
            <p:cNvSpPr>
              <a:spLocks noChangeArrowheads="1"/>
            </p:cNvSpPr>
            <p:nvPr/>
          </p:nvSpPr>
          <p:spPr bwMode="auto">
            <a:xfrm>
              <a:off x="160" y="127"/>
              <a:ext cx="7" cy="240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8" name="Rectangle 85"/>
            <p:cNvSpPr>
              <a:spLocks noChangeArrowheads="1"/>
            </p:cNvSpPr>
            <p:nvPr/>
          </p:nvSpPr>
          <p:spPr bwMode="auto">
            <a:xfrm>
              <a:off x="4103" y="134"/>
              <a:ext cx="7" cy="24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9" name="Line 86"/>
            <p:cNvSpPr>
              <a:spLocks noChangeShapeType="1"/>
            </p:cNvSpPr>
            <p:nvPr/>
          </p:nvSpPr>
          <p:spPr bwMode="auto">
            <a:xfrm>
              <a:off x="238" y="469"/>
              <a:ext cx="0" cy="20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0" name="Rectangle 87"/>
            <p:cNvSpPr>
              <a:spLocks noChangeArrowheads="1"/>
            </p:cNvSpPr>
            <p:nvPr/>
          </p:nvSpPr>
          <p:spPr bwMode="auto">
            <a:xfrm>
              <a:off x="238" y="469"/>
              <a:ext cx="3" cy="20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1" name="Rectangle 88"/>
            <p:cNvSpPr>
              <a:spLocks noChangeArrowheads="1"/>
            </p:cNvSpPr>
            <p:nvPr/>
          </p:nvSpPr>
          <p:spPr bwMode="auto">
            <a:xfrm>
              <a:off x="308" y="2867"/>
              <a:ext cx="11" cy="10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2" name="Rectangle 89"/>
            <p:cNvSpPr>
              <a:spLocks noChangeArrowheads="1"/>
            </p:cNvSpPr>
            <p:nvPr/>
          </p:nvSpPr>
          <p:spPr bwMode="auto">
            <a:xfrm>
              <a:off x="393" y="2877"/>
              <a:ext cx="11" cy="9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 name="Rectangle 90"/>
            <p:cNvSpPr>
              <a:spLocks noChangeArrowheads="1"/>
            </p:cNvSpPr>
            <p:nvPr/>
          </p:nvSpPr>
          <p:spPr bwMode="auto">
            <a:xfrm>
              <a:off x="308" y="3131"/>
              <a:ext cx="11" cy="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 name="Rectangle 91"/>
            <p:cNvSpPr>
              <a:spLocks noChangeArrowheads="1"/>
            </p:cNvSpPr>
            <p:nvPr/>
          </p:nvSpPr>
          <p:spPr bwMode="auto">
            <a:xfrm>
              <a:off x="393" y="3142"/>
              <a:ext cx="11" cy="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 name="Rectangle 92"/>
            <p:cNvSpPr>
              <a:spLocks noChangeArrowheads="1"/>
            </p:cNvSpPr>
            <p:nvPr/>
          </p:nvSpPr>
          <p:spPr bwMode="auto">
            <a:xfrm>
              <a:off x="308" y="3473"/>
              <a:ext cx="11" cy="9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 name="Rectangle 93"/>
            <p:cNvSpPr>
              <a:spLocks noChangeArrowheads="1"/>
            </p:cNvSpPr>
            <p:nvPr/>
          </p:nvSpPr>
          <p:spPr bwMode="auto">
            <a:xfrm>
              <a:off x="393" y="3484"/>
              <a:ext cx="11" cy="8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 name="Rectangle 94"/>
            <p:cNvSpPr>
              <a:spLocks noChangeArrowheads="1"/>
            </p:cNvSpPr>
            <p:nvPr/>
          </p:nvSpPr>
          <p:spPr bwMode="auto">
            <a:xfrm>
              <a:off x="164" y="2595"/>
              <a:ext cx="3" cy="15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 name="Rectangle 95"/>
            <p:cNvSpPr>
              <a:spLocks noChangeArrowheads="1"/>
            </p:cNvSpPr>
            <p:nvPr/>
          </p:nvSpPr>
          <p:spPr bwMode="auto">
            <a:xfrm>
              <a:off x="4107" y="2599"/>
              <a:ext cx="3" cy="15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 name="Line 96"/>
            <p:cNvSpPr>
              <a:spLocks noChangeShapeType="1"/>
            </p:cNvSpPr>
            <p:nvPr/>
          </p:nvSpPr>
          <p:spPr bwMode="auto">
            <a:xfrm>
              <a:off x="238" y="265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0" name="Rectangle 97"/>
            <p:cNvSpPr>
              <a:spLocks noChangeArrowheads="1"/>
            </p:cNvSpPr>
            <p:nvPr/>
          </p:nvSpPr>
          <p:spPr bwMode="auto">
            <a:xfrm>
              <a:off x="238" y="2659"/>
              <a:ext cx="3"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 name="Line 98"/>
            <p:cNvSpPr>
              <a:spLocks noChangeShapeType="1"/>
            </p:cNvSpPr>
            <p:nvPr/>
          </p:nvSpPr>
          <p:spPr bwMode="auto">
            <a:xfrm>
              <a:off x="4061" y="472"/>
              <a:ext cx="0" cy="20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2" name="Rectangle 99"/>
            <p:cNvSpPr>
              <a:spLocks noChangeArrowheads="1"/>
            </p:cNvSpPr>
            <p:nvPr/>
          </p:nvSpPr>
          <p:spPr bwMode="auto">
            <a:xfrm>
              <a:off x="4061" y="472"/>
              <a:ext cx="3" cy="20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 name="Line 100"/>
            <p:cNvSpPr>
              <a:spLocks noChangeShapeType="1"/>
            </p:cNvSpPr>
            <p:nvPr/>
          </p:nvSpPr>
          <p:spPr bwMode="auto">
            <a:xfrm>
              <a:off x="164" y="4309"/>
              <a:ext cx="0" cy="46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4" name="Rectangle 101"/>
            <p:cNvSpPr>
              <a:spLocks noChangeArrowheads="1"/>
            </p:cNvSpPr>
            <p:nvPr/>
          </p:nvSpPr>
          <p:spPr bwMode="auto">
            <a:xfrm>
              <a:off x="164" y="4309"/>
              <a:ext cx="3" cy="46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 name="Line 102"/>
            <p:cNvSpPr>
              <a:spLocks noChangeShapeType="1"/>
            </p:cNvSpPr>
            <p:nvPr/>
          </p:nvSpPr>
          <p:spPr bwMode="auto">
            <a:xfrm>
              <a:off x="4107" y="4312"/>
              <a:ext cx="0" cy="46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6" name="Rectangle 103"/>
            <p:cNvSpPr>
              <a:spLocks noChangeArrowheads="1"/>
            </p:cNvSpPr>
            <p:nvPr/>
          </p:nvSpPr>
          <p:spPr bwMode="auto">
            <a:xfrm>
              <a:off x="4107" y="4312"/>
              <a:ext cx="3" cy="46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 name="Rectangle 104"/>
            <p:cNvSpPr>
              <a:spLocks noChangeArrowheads="1"/>
            </p:cNvSpPr>
            <p:nvPr/>
          </p:nvSpPr>
          <p:spPr bwMode="auto">
            <a:xfrm>
              <a:off x="234" y="5173"/>
              <a:ext cx="7" cy="82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 name="Rectangle 105"/>
            <p:cNvSpPr>
              <a:spLocks noChangeArrowheads="1"/>
            </p:cNvSpPr>
            <p:nvPr/>
          </p:nvSpPr>
          <p:spPr bwMode="auto">
            <a:xfrm>
              <a:off x="4057" y="5180"/>
              <a:ext cx="7" cy="8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 name="Line 106"/>
            <p:cNvSpPr>
              <a:spLocks noChangeShapeType="1"/>
            </p:cNvSpPr>
            <p:nvPr/>
          </p:nvSpPr>
          <p:spPr bwMode="auto">
            <a:xfrm>
              <a:off x="693" y="2662"/>
              <a:ext cx="0" cy="1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0" name="Rectangle 107"/>
            <p:cNvSpPr>
              <a:spLocks noChangeArrowheads="1"/>
            </p:cNvSpPr>
            <p:nvPr/>
          </p:nvSpPr>
          <p:spPr bwMode="auto">
            <a:xfrm>
              <a:off x="693" y="2662"/>
              <a:ext cx="3" cy="1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1" name="Rectangle 108"/>
            <p:cNvSpPr>
              <a:spLocks noChangeArrowheads="1"/>
            </p:cNvSpPr>
            <p:nvPr/>
          </p:nvSpPr>
          <p:spPr bwMode="auto">
            <a:xfrm>
              <a:off x="308" y="3812"/>
              <a:ext cx="11" cy="9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2" name="Rectangle 109"/>
            <p:cNvSpPr>
              <a:spLocks noChangeArrowheads="1"/>
            </p:cNvSpPr>
            <p:nvPr/>
          </p:nvSpPr>
          <p:spPr bwMode="auto">
            <a:xfrm>
              <a:off x="393" y="3822"/>
              <a:ext cx="11" cy="8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3" name="Line 110"/>
            <p:cNvSpPr>
              <a:spLocks noChangeShapeType="1"/>
            </p:cNvSpPr>
            <p:nvPr/>
          </p:nvSpPr>
          <p:spPr bwMode="auto">
            <a:xfrm>
              <a:off x="1359" y="5180"/>
              <a:ext cx="0" cy="53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4" name="Rectangle 111"/>
            <p:cNvSpPr>
              <a:spLocks noChangeArrowheads="1"/>
            </p:cNvSpPr>
            <p:nvPr/>
          </p:nvSpPr>
          <p:spPr bwMode="auto">
            <a:xfrm>
              <a:off x="1359" y="5180"/>
              <a:ext cx="4" cy="5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5" name="Line 112"/>
            <p:cNvSpPr>
              <a:spLocks noChangeShapeType="1"/>
            </p:cNvSpPr>
            <p:nvPr/>
          </p:nvSpPr>
          <p:spPr bwMode="auto">
            <a:xfrm>
              <a:off x="1631" y="5180"/>
              <a:ext cx="0" cy="53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6" name="Rectangle 113"/>
            <p:cNvSpPr>
              <a:spLocks noChangeArrowheads="1"/>
            </p:cNvSpPr>
            <p:nvPr/>
          </p:nvSpPr>
          <p:spPr bwMode="auto">
            <a:xfrm>
              <a:off x="1631" y="5180"/>
              <a:ext cx="3" cy="5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7" name="Line 114"/>
            <p:cNvSpPr>
              <a:spLocks noChangeShapeType="1"/>
            </p:cNvSpPr>
            <p:nvPr/>
          </p:nvSpPr>
          <p:spPr bwMode="auto">
            <a:xfrm>
              <a:off x="2431" y="5180"/>
              <a:ext cx="0" cy="80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8" name="Rectangle 115"/>
            <p:cNvSpPr>
              <a:spLocks noChangeArrowheads="1"/>
            </p:cNvSpPr>
            <p:nvPr/>
          </p:nvSpPr>
          <p:spPr bwMode="auto">
            <a:xfrm>
              <a:off x="2431" y="5180"/>
              <a:ext cx="4" cy="80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9" name="Line 116"/>
            <p:cNvSpPr>
              <a:spLocks noChangeShapeType="1"/>
            </p:cNvSpPr>
            <p:nvPr/>
          </p:nvSpPr>
          <p:spPr bwMode="auto">
            <a:xfrm>
              <a:off x="2135" y="5712"/>
              <a:ext cx="0" cy="2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0" name="Rectangle 117"/>
            <p:cNvSpPr>
              <a:spLocks noChangeArrowheads="1"/>
            </p:cNvSpPr>
            <p:nvPr/>
          </p:nvSpPr>
          <p:spPr bwMode="auto">
            <a:xfrm>
              <a:off x="2135" y="5712"/>
              <a:ext cx="4" cy="2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1" name="Rectangle 118"/>
            <p:cNvSpPr>
              <a:spLocks noChangeArrowheads="1"/>
            </p:cNvSpPr>
            <p:nvPr/>
          </p:nvSpPr>
          <p:spPr bwMode="auto">
            <a:xfrm>
              <a:off x="167" y="127"/>
              <a:ext cx="3943"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2" name="Line 119"/>
            <p:cNvSpPr>
              <a:spLocks noChangeShapeType="1"/>
            </p:cNvSpPr>
            <p:nvPr/>
          </p:nvSpPr>
          <p:spPr bwMode="auto">
            <a:xfrm>
              <a:off x="241" y="469"/>
              <a:ext cx="382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3" name="Rectangle 120"/>
            <p:cNvSpPr>
              <a:spLocks noChangeArrowheads="1"/>
            </p:cNvSpPr>
            <p:nvPr/>
          </p:nvSpPr>
          <p:spPr bwMode="auto">
            <a:xfrm>
              <a:off x="241" y="469"/>
              <a:ext cx="382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4" name="Line 121"/>
            <p:cNvSpPr>
              <a:spLocks noChangeShapeType="1"/>
            </p:cNvSpPr>
            <p:nvPr/>
          </p:nvSpPr>
          <p:spPr bwMode="auto">
            <a:xfrm>
              <a:off x="241" y="2468"/>
              <a:ext cx="382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5" name="Rectangle 122"/>
            <p:cNvSpPr>
              <a:spLocks noChangeArrowheads="1"/>
            </p:cNvSpPr>
            <p:nvPr/>
          </p:nvSpPr>
          <p:spPr bwMode="auto">
            <a:xfrm>
              <a:off x="241" y="2468"/>
              <a:ext cx="382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6" name="Rectangle 123"/>
            <p:cNvSpPr>
              <a:spLocks noChangeArrowheads="1"/>
            </p:cNvSpPr>
            <p:nvPr/>
          </p:nvSpPr>
          <p:spPr bwMode="auto">
            <a:xfrm>
              <a:off x="167" y="2528"/>
              <a:ext cx="3943"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7" name="Rectangle 124"/>
            <p:cNvSpPr>
              <a:spLocks noChangeArrowheads="1"/>
            </p:cNvSpPr>
            <p:nvPr/>
          </p:nvSpPr>
          <p:spPr bwMode="auto">
            <a:xfrm>
              <a:off x="167" y="2595"/>
              <a:ext cx="394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8" name="Line 125"/>
            <p:cNvSpPr>
              <a:spLocks noChangeShapeType="1"/>
            </p:cNvSpPr>
            <p:nvPr/>
          </p:nvSpPr>
          <p:spPr bwMode="auto">
            <a:xfrm>
              <a:off x="241" y="2659"/>
              <a:ext cx="45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9" name="Rectangle 126"/>
            <p:cNvSpPr>
              <a:spLocks noChangeArrowheads="1"/>
            </p:cNvSpPr>
            <p:nvPr/>
          </p:nvSpPr>
          <p:spPr bwMode="auto">
            <a:xfrm>
              <a:off x="241" y="2659"/>
              <a:ext cx="45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0" name="Line 127"/>
            <p:cNvSpPr>
              <a:spLocks noChangeShapeType="1"/>
            </p:cNvSpPr>
            <p:nvPr/>
          </p:nvSpPr>
          <p:spPr bwMode="auto">
            <a:xfrm>
              <a:off x="241" y="2786"/>
              <a:ext cx="45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1" name="Rectangle 128"/>
            <p:cNvSpPr>
              <a:spLocks noChangeArrowheads="1"/>
            </p:cNvSpPr>
            <p:nvPr/>
          </p:nvSpPr>
          <p:spPr bwMode="auto">
            <a:xfrm>
              <a:off x="241" y="2786"/>
              <a:ext cx="45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2" name="Rectangle 129"/>
            <p:cNvSpPr>
              <a:spLocks noChangeArrowheads="1"/>
            </p:cNvSpPr>
            <p:nvPr/>
          </p:nvSpPr>
          <p:spPr bwMode="auto">
            <a:xfrm>
              <a:off x="319" y="2867"/>
              <a:ext cx="85"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3" name="Rectangle 130"/>
            <p:cNvSpPr>
              <a:spLocks noChangeArrowheads="1"/>
            </p:cNvSpPr>
            <p:nvPr/>
          </p:nvSpPr>
          <p:spPr bwMode="auto">
            <a:xfrm>
              <a:off x="319" y="2962"/>
              <a:ext cx="8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4" name="Rectangle 131"/>
            <p:cNvSpPr>
              <a:spLocks noChangeArrowheads="1"/>
            </p:cNvSpPr>
            <p:nvPr/>
          </p:nvSpPr>
          <p:spPr bwMode="auto">
            <a:xfrm>
              <a:off x="319" y="3131"/>
              <a:ext cx="8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5" name="Rectangle 132"/>
            <p:cNvSpPr>
              <a:spLocks noChangeArrowheads="1"/>
            </p:cNvSpPr>
            <p:nvPr/>
          </p:nvSpPr>
          <p:spPr bwMode="auto">
            <a:xfrm>
              <a:off x="319" y="3219"/>
              <a:ext cx="8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6" name="Rectangle 133"/>
            <p:cNvSpPr>
              <a:spLocks noChangeArrowheads="1"/>
            </p:cNvSpPr>
            <p:nvPr/>
          </p:nvSpPr>
          <p:spPr bwMode="auto">
            <a:xfrm>
              <a:off x="319" y="3473"/>
              <a:ext cx="8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7" name="Rectangle 134"/>
            <p:cNvSpPr>
              <a:spLocks noChangeArrowheads="1"/>
            </p:cNvSpPr>
            <p:nvPr/>
          </p:nvSpPr>
          <p:spPr bwMode="auto">
            <a:xfrm>
              <a:off x="319" y="3558"/>
              <a:ext cx="85"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8" name="Rectangle 135"/>
            <p:cNvSpPr>
              <a:spLocks noChangeArrowheads="1"/>
            </p:cNvSpPr>
            <p:nvPr/>
          </p:nvSpPr>
          <p:spPr bwMode="auto">
            <a:xfrm>
              <a:off x="319" y="3812"/>
              <a:ext cx="85"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9" name="Rectangle 136"/>
            <p:cNvSpPr>
              <a:spLocks noChangeArrowheads="1"/>
            </p:cNvSpPr>
            <p:nvPr/>
          </p:nvSpPr>
          <p:spPr bwMode="auto">
            <a:xfrm>
              <a:off x="319" y="3896"/>
              <a:ext cx="8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0" name="Rectangle 137"/>
            <p:cNvSpPr>
              <a:spLocks noChangeArrowheads="1"/>
            </p:cNvSpPr>
            <p:nvPr/>
          </p:nvSpPr>
          <p:spPr bwMode="auto">
            <a:xfrm>
              <a:off x="167" y="4108"/>
              <a:ext cx="394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1" name="Line 138"/>
            <p:cNvSpPr>
              <a:spLocks noChangeShapeType="1"/>
            </p:cNvSpPr>
            <p:nvPr/>
          </p:nvSpPr>
          <p:spPr bwMode="auto">
            <a:xfrm>
              <a:off x="167" y="4309"/>
              <a:ext cx="394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2" name="Rectangle 139"/>
            <p:cNvSpPr>
              <a:spLocks noChangeArrowheads="1"/>
            </p:cNvSpPr>
            <p:nvPr/>
          </p:nvSpPr>
          <p:spPr bwMode="auto">
            <a:xfrm>
              <a:off x="167" y="4309"/>
              <a:ext cx="394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3" name="Line 140"/>
            <p:cNvSpPr>
              <a:spLocks noChangeShapeType="1"/>
            </p:cNvSpPr>
            <p:nvPr/>
          </p:nvSpPr>
          <p:spPr bwMode="auto">
            <a:xfrm>
              <a:off x="167" y="4774"/>
              <a:ext cx="394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4" name="Rectangle 141"/>
            <p:cNvSpPr>
              <a:spLocks noChangeArrowheads="1"/>
            </p:cNvSpPr>
            <p:nvPr/>
          </p:nvSpPr>
          <p:spPr bwMode="auto">
            <a:xfrm>
              <a:off x="167" y="4774"/>
              <a:ext cx="394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5" name="Rectangle 142"/>
            <p:cNvSpPr>
              <a:spLocks noChangeArrowheads="1"/>
            </p:cNvSpPr>
            <p:nvPr/>
          </p:nvSpPr>
          <p:spPr bwMode="auto">
            <a:xfrm>
              <a:off x="241" y="5173"/>
              <a:ext cx="3823"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6" name="Rectangle 143"/>
            <p:cNvSpPr>
              <a:spLocks noChangeArrowheads="1"/>
            </p:cNvSpPr>
            <p:nvPr/>
          </p:nvSpPr>
          <p:spPr bwMode="auto">
            <a:xfrm>
              <a:off x="241" y="5261"/>
              <a:ext cx="1118"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7" name="Line 144"/>
            <p:cNvSpPr>
              <a:spLocks noChangeShapeType="1"/>
            </p:cNvSpPr>
            <p:nvPr/>
          </p:nvSpPr>
          <p:spPr bwMode="auto">
            <a:xfrm>
              <a:off x="241" y="5342"/>
              <a:ext cx="381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8" name="Rectangle 145"/>
            <p:cNvSpPr>
              <a:spLocks noChangeArrowheads="1"/>
            </p:cNvSpPr>
            <p:nvPr/>
          </p:nvSpPr>
          <p:spPr bwMode="auto">
            <a:xfrm>
              <a:off x="241" y="5342"/>
              <a:ext cx="381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9" name="Rectangle 146"/>
            <p:cNvSpPr>
              <a:spLocks noChangeArrowheads="1"/>
            </p:cNvSpPr>
            <p:nvPr/>
          </p:nvSpPr>
          <p:spPr bwMode="auto">
            <a:xfrm>
              <a:off x="241" y="5423"/>
              <a:ext cx="1118"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0" name="Line 147"/>
            <p:cNvSpPr>
              <a:spLocks noChangeShapeType="1"/>
            </p:cNvSpPr>
            <p:nvPr/>
          </p:nvSpPr>
          <p:spPr bwMode="auto">
            <a:xfrm>
              <a:off x="241" y="5709"/>
              <a:ext cx="381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61" name="Rectangle 148"/>
            <p:cNvSpPr>
              <a:spLocks noChangeArrowheads="1"/>
            </p:cNvSpPr>
            <p:nvPr/>
          </p:nvSpPr>
          <p:spPr bwMode="auto">
            <a:xfrm>
              <a:off x="241" y="5709"/>
              <a:ext cx="381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2" name="Rectangle 149"/>
            <p:cNvSpPr>
              <a:spLocks noChangeArrowheads="1"/>
            </p:cNvSpPr>
            <p:nvPr/>
          </p:nvSpPr>
          <p:spPr bwMode="auto">
            <a:xfrm>
              <a:off x="241" y="5987"/>
              <a:ext cx="3823"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3" name="Rectangle 150"/>
            <p:cNvSpPr>
              <a:spLocks noChangeArrowheads="1"/>
            </p:cNvSpPr>
            <p:nvPr/>
          </p:nvSpPr>
          <p:spPr bwMode="auto">
            <a:xfrm>
              <a:off x="136" y="-3"/>
              <a:ext cx="4002" cy="10"/>
            </a:xfrm>
            <a:prstGeom prst="rect">
              <a:avLst/>
            </a:prstGeom>
            <a:solidFill>
              <a:srgbClr val="0000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4" name="Rectangle 151"/>
            <p:cNvSpPr>
              <a:spLocks noChangeArrowheads="1"/>
            </p:cNvSpPr>
            <p:nvPr/>
          </p:nvSpPr>
          <p:spPr bwMode="auto">
            <a:xfrm>
              <a:off x="136" y="6065"/>
              <a:ext cx="4002" cy="10"/>
            </a:xfrm>
            <a:prstGeom prst="rect">
              <a:avLst/>
            </a:prstGeom>
            <a:solidFill>
              <a:srgbClr val="0000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5" name="Rectangle 152"/>
            <p:cNvSpPr>
              <a:spLocks noChangeArrowheads="1"/>
            </p:cNvSpPr>
            <p:nvPr/>
          </p:nvSpPr>
          <p:spPr bwMode="auto">
            <a:xfrm>
              <a:off x="136" y="-3"/>
              <a:ext cx="10" cy="6078"/>
            </a:xfrm>
            <a:prstGeom prst="rect">
              <a:avLst/>
            </a:prstGeom>
            <a:solidFill>
              <a:srgbClr val="0000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6" name="Rectangle 153"/>
            <p:cNvSpPr>
              <a:spLocks noChangeArrowheads="1"/>
            </p:cNvSpPr>
            <p:nvPr/>
          </p:nvSpPr>
          <p:spPr bwMode="auto">
            <a:xfrm>
              <a:off x="4128" y="-3"/>
              <a:ext cx="10" cy="6078"/>
            </a:xfrm>
            <a:prstGeom prst="rect">
              <a:avLst/>
            </a:prstGeom>
            <a:solidFill>
              <a:srgbClr val="0000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55" name="テキスト ボックス 154"/>
          <p:cNvSpPr txBox="1"/>
          <p:nvPr/>
        </p:nvSpPr>
        <p:spPr>
          <a:xfrm>
            <a:off x="1502969" y="299885"/>
            <a:ext cx="1498909" cy="369332"/>
          </a:xfrm>
          <a:prstGeom prst="rect">
            <a:avLst/>
          </a:prstGeom>
          <a:solidFill>
            <a:schemeClr val="accent1">
              <a:lumMod val="20000"/>
              <a:lumOff val="80000"/>
            </a:schemeClr>
          </a:solidFill>
          <a:ln w="19050">
            <a:solidFill>
              <a:schemeClr val="accent1">
                <a:lumMod val="75000"/>
              </a:schemeClr>
            </a:solidFill>
          </a:ln>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rPr>
              <a:t>誓約・同意事項を確認し、✔を記入してください</a:t>
            </a:r>
            <a:endParaRPr kumimoji="1" lang="ja-JP" altLang="en-US" sz="900" dirty="0">
              <a:latin typeface="メイリオ" panose="020B0604030504040204" pitchFamily="50" charset="-128"/>
              <a:ea typeface="メイリオ" panose="020B0604030504040204" pitchFamily="50" charset="-128"/>
            </a:endParaRPr>
          </a:p>
        </p:txBody>
      </p:sp>
      <p:sp>
        <p:nvSpPr>
          <p:cNvPr id="157" name="テキスト ボックス 156"/>
          <p:cNvSpPr txBox="1"/>
          <p:nvPr/>
        </p:nvSpPr>
        <p:spPr>
          <a:xfrm>
            <a:off x="920721" y="3798518"/>
            <a:ext cx="1428903" cy="369332"/>
          </a:xfrm>
          <a:prstGeom prst="rect">
            <a:avLst/>
          </a:prstGeom>
          <a:solidFill>
            <a:schemeClr val="accent1">
              <a:lumMod val="20000"/>
              <a:lumOff val="80000"/>
            </a:schemeClr>
          </a:solidFill>
          <a:ln w="19050">
            <a:solidFill>
              <a:schemeClr val="accent1">
                <a:lumMod val="75000"/>
              </a:schemeClr>
            </a:solidFill>
          </a:ln>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rPr>
              <a:t>提出物の不備がないか確認をしてください</a:t>
            </a:r>
            <a:endParaRPr kumimoji="1" lang="ja-JP" altLang="en-US" sz="900" dirty="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2295728" y="6501883"/>
            <a:ext cx="1509933" cy="369332"/>
          </a:xfrm>
          <a:prstGeom prst="rect">
            <a:avLst/>
          </a:prstGeom>
          <a:solidFill>
            <a:schemeClr val="accent1">
              <a:lumMod val="20000"/>
              <a:lumOff val="80000"/>
            </a:schemeClr>
          </a:solidFill>
          <a:ln w="19050">
            <a:solidFill>
              <a:schemeClr val="accent1">
                <a:lumMod val="75000"/>
              </a:schemeClr>
            </a:solidFill>
          </a:ln>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rPr>
              <a:t>世帯主の名前を記入してください</a:t>
            </a:r>
            <a:endParaRPr kumimoji="1" lang="ja-JP" altLang="en-US" sz="900"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3392808" y="7855356"/>
            <a:ext cx="2571022" cy="507831"/>
          </a:xfrm>
          <a:prstGeom prst="rect">
            <a:avLst/>
          </a:prstGeom>
          <a:solidFill>
            <a:schemeClr val="accent1">
              <a:lumMod val="20000"/>
              <a:lumOff val="80000"/>
            </a:schemeClr>
          </a:solidFill>
          <a:ln w="19050">
            <a:solidFill>
              <a:schemeClr val="accent1">
                <a:lumMod val="75000"/>
              </a:schemeClr>
            </a:solidFill>
          </a:ln>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世帯主以外の方が確認・記入をする場合</a:t>
            </a:r>
            <a:r>
              <a:rPr kumimoji="1" lang="ja-JP" altLang="en-US" sz="900" dirty="0" smtClean="0">
                <a:latin typeface="メイリオ" panose="020B0604030504040204" pitchFamily="50" charset="-128"/>
                <a:ea typeface="メイリオ" panose="020B0604030504040204" pitchFamily="50" charset="-128"/>
              </a:rPr>
              <a:t>や</a:t>
            </a:r>
            <a:endParaRPr kumimoji="1" lang="en-US" altLang="ja-JP" sz="900" dirty="0" smtClean="0">
              <a:latin typeface="メイリオ" panose="020B0604030504040204" pitchFamily="50" charset="-128"/>
              <a:ea typeface="メイリオ" panose="020B0604030504040204" pitchFamily="50" charset="-128"/>
            </a:endParaRPr>
          </a:p>
          <a:p>
            <a:r>
              <a:rPr kumimoji="1" lang="ja-JP" altLang="en-US" sz="900" dirty="0" smtClean="0">
                <a:latin typeface="メイリオ" panose="020B0604030504040204" pitchFamily="50" charset="-128"/>
                <a:ea typeface="メイリオ" panose="020B0604030504040204" pitchFamily="50" charset="-128"/>
              </a:rPr>
              <a:t>世帯</a:t>
            </a:r>
            <a:r>
              <a:rPr kumimoji="1" lang="ja-JP" altLang="en-US" sz="900" dirty="0">
                <a:latin typeface="メイリオ" panose="020B0604030504040204" pitchFamily="50" charset="-128"/>
                <a:ea typeface="メイリオ" panose="020B0604030504040204" pitchFamily="50" charset="-128"/>
              </a:rPr>
              <a:t>主以外の方名義の口座で受け取りを</a:t>
            </a:r>
          </a:p>
          <a:p>
            <a:r>
              <a:rPr kumimoji="1" lang="ja-JP" altLang="en-US" sz="900" dirty="0">
                <a:latin typeface="メイリオ" panose="020B0604030504040204" pitchFamily="50" charset="-128"/>
                <a:ea typeface="メイリオ" panose="020B0604030504040204" pitchFamily="50" charset="-128"/>
              </a:rPr>
              <a:t>する場合には</a:t>
            </a:r>
            <a:r>
              <a:rPr kumimoji="1" lang="ja-JP" altLang="en-US" sz="900" dirty="0" smtClean="0">
                <a:latin typeface="メイリオ" panose="020B0604030504040204" pitchFamily="50" charset="-128"/>
                <a:ea typeface="メイリオ" panose="020B0604030504040204" pitchFamily="50" charset="-128"/>
              </a:rPr>
              <a:t>記入および押印をして</a:t>
            </a:r>
            <a:r>
              <a:rPr kumimoji="1" lang="ja-JP" altLang="en-US" sz="900" dirty="0">
                <a:latin typeface="メイリオ" panose="020B0604030504040204" pitchFamily="50" charset="-128"/>
                <a:ea typeface="メイリオ" panose="020B0604030504040204" pitchFamily="50" charset="-128"/>
              </a:rPr>
              <a:t>ください</a:t>
            </a:r>
          </a:p>
        </p:txBody>
      </p:sp>
      <p:cxnSp>
        <p:nvCxnSpPr>
          <p:cNvPr id="19" name="直線矢印コネクタ 18"/>
          <p:cNvCxnSpPr/>
          <p:nvPr/>
        </p:nvCxnSpPr>
        <p:spPr>
          <a:xfrm flipH="1">
            <a:off x="3570104" y="8362695"/>
            <a:ext cx="826798" cy="267559"/>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7" name="Rectangle 58"/>
          <p:cNvSpPr>
            <a:spLocks noChangeArrowheads="1"/>
          </p:cNvSpPr>
          <p:nvPr/>
        </p:nvSpPr>
        <p:spPr bwMode="auto">
          <a:xfrm>
            <a:off x="656414" y="1606901"/>
            <a:ext cx="3794308"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kumimoji="0" lang="ja-JP" altLang="ja-JP" sz="7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a:t>
            </a:r>
            <a:r>
              <a:rPr lang="ja-JP" altLang="en-US" sz="700" dirty="0">
                <a:solidFill>
                  <a:srgbClr val="000000"/>
                </a:solidFill>
                <a:latin typeface="ＭＳ Ｐゴシック" panose="020B0600070205080204" pitchFamily="50" charset="-128"/>
                <a:ea typeface="ＭＳ Ｐゴシック" panose="020B0600070205080204" pitchFamily="50" charset="-128"/>
              </a:rPr>
              <a:t>ウ　住民税均等割が課税されている他の親族等の扶養を受けている者のみからなる世帯ではない。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29773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442</TotalTime>
  <Words>1819</Words>
  <Application>Microsoft Office PowerPoint</Application>
  <PresentationFormat>A4 210 x 297 mm</PresentationFormat>
  <Paragraphs>257</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HGS創英角ｺﾞｼｯｸUB</vt:lpstr>
      <vt:lpstr>ＭＳ Ｐゴシック</vt:lpstr>
      <vt:lpstr>ＭＳ Ｐ明朝</vt:lpstr>
      <vt:lpstr>ＭＳ ゴシック</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JKANRIT14</dc:creator>
  <cp:lastModifiedBy>VJ098</cp:lastModifiedBy>
  <cp:revision>46</cp:revision>
  <cp:lastPrinted>2024-01-11T04:03:49Z</cp:lastPrinted>
  <dcterms:created xsi:type="dcterms:W3CDTF">2022-06-16T00:47:49Z</dcterms:created>
  <dcterms:modified xsi:type="dcterms:W3CDTF">2024-02-08T00:58:26Z</dcterms:modified>
</cp:coreProperties>
</file>