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1" r:id="rId4"/>
    <p:sldId id="259" r:id="rId5"/>
    <p:sldId id="258" r:id="rId6"/>
    <p:sldId id="257" r:id="rId7"/>
    <p:sldId id="260" r:id="rId8"/>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333" autoAdjust="0"/>
  </p:normalViewPr>
  <p:slideViewPr>
    <p:cSldViewPr snapToGrid="0">
      <p:cViewPr varScale="1">
        <p:scale>
          <a:sx n="76" d="100"/>
          <a:sy n="76" d="100"/>
        </p:scale>
        <p:origin x="3210"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359009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361403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79704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176490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371356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279652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321563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165844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194785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150023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B213F45-38A2-448E-8C18-CF7FBD5991D5}" type="datetimeFigureOut">
              <a:rPr kumimoji="1" lang="ja-JP" altLang="en-US" smtClean="0"/>
              <a:t>2021/9/17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334325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B213F45-38A2-448E-8C18-CF7FBD5991D5}" type="datetimeFigureOut">
              <a:rPr kumimoji="1" lang="ja-JP" altLang="en-US" smtClean="0"/>
              <a:t>2021/9/17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F698EE7-68F0-44B6-9C7D-8F18ECA86592}" type="slidenum">
              <a:rPr kumimoji="1" lang="ja-JP" altLang="en-US" smtClean="0"/>
              <a:t>‹#›</a:t>
            </a:fld>
            <a:endParaRPr kumimoji="1" lang="ja-JP" altLang="en-US"/>
          </a:p>
        </p:txBody>
      </p:sp>
    </p:spTree>
    <p:extLst>
      <p:ext uri="{BB962C8B-B14F-4D97-AF65-F5344CB8AC3E}">
        <p14:creationId xmlns:p14="http://schemas.microsoft.com/office/powerpoint/2010/main" val="3330868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emf"/><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6.jpeg"/><Relationship Id="rId7" Type="http://schemas.openxmlformats.org/officeDocument/2006/relationships/image" Target="../media/image29.png"/><Relationship Id="rId12" Type="http://schemas.openxmlformats.org/officeDocument/2006/relationships/image" Target="../media/image23.png"/><Relationship Id="rId2" Type="http://schemas.openxmlformats.org/officeDocument/2006/relationships/image" Target="../media/image25.emf"/><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2.png"/><Relationship Id="rId10" Type="http://schemas.openxmlformats.org/officeDocument/2006/relationships/image" Target="../media/image32.jpeg"/><Relationship Id="rId4" Type="http://schemas.openxmlformats.org/officeDocument/2006/relationships/image" Target="../media/image27.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23.pn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emf"/><Relationship Id="rId9" Type="http://schemas.openxmlformats.org/officeDocument/2006/relationships/image" Target="../media/image42.jpe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emf"/><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テキスト ボックス 86"/>
          <p:cNvSpPr txBox="1"/>
          <p:nvPr/>
        </p:nvSpPr>
        <p:spPr>
          <a:xfrm>
            <a:off x="-15072" y="0"/>
            <a:ext cx="6873072" cy="9906000"/>
          </a:xfrm>
          <a:prstGeom prst="rect">
            <a:avLst/>
          </a:prstGeom>
          <a:solidFill>
            <a:schemeClr val="accent4">
              <a:lumMod val="20000"/>
              <a:lumOff val="80000"/>
            </a:schemeClr>
          </a:solidFill>
        </p:spPr>
        <p:txBody>
          <a:bodyPr wrap="square" rtlCol="0">
            <a:noAutofit/>
          </a:bodyPr>
          <a:lstStyle/>
          <a:p>
            <a:pPr>
              <a:spcAft>
                <a:spcPts val="599"/>
              </a:spcAft>
            </a:pPr>
            <a:r>
              <a:rPr lang="ja-JP" altLang="en-US" sz="1400" dirty="0"/>
              <a:t>　</a:t>
            </a:r>
          </a:p>
        </p:txBody>
      </p:sp>
      <p:pic>
        <p:nvPicPr>
          <p:cNvPr id="57" name="図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50" y="6713323"/>
            <a:ext cx="3622991" cy="2415328"/>
          </a:xfrm>
          <a:prstGeom prst="rect">
            <a:avLst/>
          </a:prstGeom>
        </p:spPr>
      </p:pic>
      <p:pic>
        <p:nvPicPr>
          <p:cNvPr id="56" name="図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246" y="854991"/>
            <a:ext cx="3180060" cy="2120041"/>
          </a:xfrm>
          <a:prstGeom prst="rect">
            <a:avLst/>
          </a:prstGeom>
        </p:spPr>
      </p:pic>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9624" y="8204231"/>
            <a:ext cx="2553547" cy="1712637"/>
          </a:xfrm>
          <a:prstGeom prst="rect">
            <a:avLst/>
          </a:prstGeom>
          <a:effectLst>
            <a:softEdge rad="127000"/>
          </a:effectLst>
        </p:spPr>
      </p:pic>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9730" y="327997"/>
            <a:ext cx="2627051" cy="1764309"/>
          </a:xfrm>
          <a:prstGeom prst="rect">
            <a:avLst/>
          </a:prstGeom>
        </p:spPr>
      </p:pic>
      <p:pic>
        <p:nvPicPr>
          <p:cNvPr id="41" name="図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957" y="6048591"/>
            <a:ext cx="1939136" cy="1455403"/>
          </a:xfrm>
          <a:prstGeom prst="rect">
            <a:avLst/>
          </a:prstGeom>
        </p:spPr>
      </p:pic>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1089" y="7128111"/>
            <a:ext cx="1939136" cy="1455403"/>
          </a:xfrm>
          <a:prstGeom prst="rect">
            <a:avLst/>
          </a:prstGeom>
        </p:spPr>
      </p:pic>
      <p:pic>
        <p:nvPicPr>
          <p:cNvPr id="45" name="図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3081" y="7474832"/>
            <a:ext cx="2062238" cy="1380369"/>
          </a:xfrm>
          <a:prstGeom prst="rect">
            <a:avLst/>
          </a:prstGeom>
          <a:effectLst>
            <a:softEdge rad="127000"/>
          </a:effectLst>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28370" y="1955461"/>
            <a:ext cx="2207829" cy="1478220"/>
          </a:xfrm>
          <a:prstGeom prst="rect">
            <a:avLst/>
          </a:prstGeom>
        </p:spPr>
      </p:pic>
      <p:sp>
        <p:nvSpPr>
          <p:cNvPr id="38" name="タイトル 3"/>
          <p:cNvSpPr txBox="1">
            <a:spLocks/>
          </p:cNvSpPr>
          <p:nvPr/>
        </p:nvSpPr>
        <p:spPr>
          <a:xfrm>
            <a:off x="5149604" y="9179707"/>
            <a:ext cx="1775209" cy="535583"/>
          </a:xfrm>
          <a:prstGeom prst="rect">
            <a:avLst/>
          </a:prstGeom>
          <a:noFill/>
          <a:ln>
            <a:solidFill>
              <a:srgbClr val="7030A0"/>
            </a:solidFill>
          </a:ln>
          <a:effectLst>
            <a:softEdge rad="63500"/>
          </a:effectLst>
        </p:spPr>
        <p:txBody>
          <a:bodyPr vert="horz" lIns="132080" tIns="66040" rIns="132080" bIns="6604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1200"/>
              </a:spcBef>
            </a:pPr>
            <a:r>
              <a:rPr lang="ja-JP" altLang="en-US" sz="2889" b="1" spc="433" dirty="0">
                <a:ln w="0"/>
                <a:solidFill>
                  <a:srgbClr val="561169"/>
                </a:solidFill>
                <a:latin typeface="HGS創英ﾌﾟﾚｾﾞﾝｽEB" panose="02020800000000000000" pitchFamily="18" charset="-128"/>
                <a:ea typeface="HGS創英ﾌﾟﾚｾﾞﾝｽEB" panose="02020800000000000000" pitchFamily="18" charset="-128"/>
              </a:rPr>
              <a:t>甲府市</a:t>
            </a:r>
          </a:p>
        </p:txBody>
      </p:sp>
      <p:pic>
        <p:nvPicPr>
          <p:cNvPr id="7" name="図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7627" y="3881384"/>
            <a:ext cx="2375455" cy="1437173"/>
          </a:xfrm>
          <a:prstGeom prst="rect">
            <a:avLst/>
          </a:prstGeom>
        </p:spPr>
      </p:pic>
      <p:sp>
        <p:nvSpPr>
          <p:cNvPr id="89" name="タイトル 3"/>
          <p:cNvSpPr txBox="1">
            <a:spLocks/>
          </p:cNvSpPr>
          <p:nvPr/>
        </p:nvSpPr>
        <p:spPr>
          <a:xfrm>
            <a:off x="-44975" y="3422734"/>
            <a:ext cx="6902975" cy="2614988"/>
          </a:xfrm>
          <a:prstGeom prst="rect">
            <a:avLst/>
          </a:prstGeom>
          <a:gradFill>
            <a:gsLst>
              <a:gs pos="0">
                <a:srgbClr val="7030A0">
                  <a:tint val="66000"/>
                  <a:satMod val="160000"/>
                  <a:alpha val="46000"/>
                </a:srgbClr>
              </a:gs>
              <a:gs pos="50000">
                <a:srgbClr val="7030A0">
                  <a:tint val="44500"/>
                  <a:satMod val="160000"/>
                  <a:lumMod val="94000"/>
                </a:srgbClr>
              </a:gs>
              <a:gs pos="100000">
                <a:srgbClr val="7030A0">
                  <a:tint val="23500"/>
                  <a:satMod val="160000"/>
                </a:srgbClr>
              </a:gs>
            </a:gsLst>
            <a:path path="circle">
              <a:fillToRect l="50000" t="50000" r="50000" b="50000"/>
            </a:path>
          </a:gradFill>
          <a:ln>
            <a:solidFill>
              <a:srgbClr val="7030A0"/>
            </a:solidFill>
          </a:ln>
          <a:effectLst>
            <a:softEdge rad="63500"/>
          </a:effectLst>
        </p:spPr>
        <p:txBody>
          <a:bodyPr vert="horz" lIns="132080" tIns="66040" rIns="132080" bIns="6604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744"/>
              </a:lnSpc>
              <a:spcBef>
                <a:spcPts val="1200"/>
              </a:spcBef>
            </a:pPr>
            <a:endParaRPr lang="en-US" altLang="ja-JP" sz="2889" spc="433" dirty="0">
              <a:ln w="0"/>
              <a:solidFill>
                <a:srgbClr val="7030A0"/>
              </a:solidFill>
              <a:latin typeface="HGS創英角ｺﾞｼｯｸUB" panose="020B0900000000000000" pitchFamily="50" charset="-128"/>
              <a:ea typeface="HGS創英角ｺﾞｼｯｸUB" panose="020B0900000000000000" pitchFamily="50" charset="-128"/>
            </a:endParaRPr>
          </a:p>
        </p:txBody>
      </p:sp>
      <p:pic>
        <p:nvPicPr>
          <p:cNvPr id="10" name="図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3772" y="338097"/>
            <a:ext cx="2746035" cy="3050072"/>
          </a:xfrm>
          <a:prstGeom prst="rect">
            <a:avLst/>
          </a:prstGeom>
        </p:spPr>
      </p:pic>
      <p:pic>
        <p:nvPicPr>
          <p:cNvPr id="31" name="図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2905" y="4956865"/>
            <a:ext cx="4388749" cy="2934338"/>
          </a:xfrm>
          <a:prstGeom prst="rect">
            <a:avLst/>
          </a:prstGeom>
          <a:effectLst>
            <a:softEdge rad="533400"/>
          </a:effectLst>
        </p:spPr>
      </p:pic>
      <p:sp>
        <p:nvSpPr>
          <p:cNvPr id="171" name="タイトル 3"/>
          <p:cNvSpPr txBox="1">
            <a:spLocks/>
          </p:cNvSpPr>
          <p:nvPr/>
        </p:nvSpPr>
        <p:spPr>
          <a:xfrm>
            <a:off x="178624" y="3540209"/>
            <a:ext cx="6557577" cy="1382079"/>
          </a:xfrm>
          <a:prstGeom prst="rect">
            <a:avLst/>
          </a:prstGeom>
          <a:noFill/>
          <a:ln>
            <a:solidFill>
              <a:srgbClr val="7030A0"/>
            </a:solidFill>
          </a:ln>
          <a:effectLst>
            <a:softEdge rad="63500"/>
          </a:effectLst>
        </p:spPr>
        <p:txBody>
          <a:bodyPr vert="horz" lIns="132080" tIns="66040" rIns="132080" bIns="6604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1200"/>
              </a:spcBef>
            </a:pPr>
            <a:r>
              <a:rPr lang="ja-JP" altLang="en-US" sz="3467" b="1" spc="433" dirty="0">
                <a:ln w="0"/>
                <a:solidFill>
                  <a:srgbClr val="561169"/>
                </a:solidFill>
                <a:latin typeface="HGS創英ﾌﾟﾚｾﾞﾝｽEB" panose="02020800000000000000" pitchFamily="18" charset="-128"/>
                <a:ea typeface="HGS創英ﾌﾟﾚｾﾞﾝｽEB" panose="02020800000000000000" pitchFamily="18" charset="-128"/>
              </a:rPr>
              <a:t>企業版ふるさと納税</a:t>
            </a:r>
            <a:endParaRPr lang="en-US" altLang="ja-JP" sz="3467" b="1" spc="433" dirty="0">
              <a:ln w="0"/>
              <a:solidFill>
                <a:srgbClr val="561169"/>
              </a:solidFill>
              <a:latin typeface="HGS創英ﾌﾟﾚｾﾞﾝｽEB" panose="02020800000000000000" pitchFamily="18" charset="-128"/>
              <a:ea typeface="HGS創英ﾌﾟﾚｾﾞﾝｽEB" panose="02020800000000000000" pitchFamily="18" charset="-128"/>
            </a:endParaRPr>
          </a:p>
        </p:txBody>
      </p:sp>
      <p:sp>
        <p:nvSpPr>
          <p:cNvPr id="172" name="タイトル 3"/>
          <p:cNvSpPr txBox="1">
            <a:spLocks/>
          </p:cNvSpPr>
          <p:nvPr/>
        </p:nvSpPr>
        <p:spPr>
          <a:xfrm>
            <a:off x="-227154" y="4703988"/>
            <a:ext cx="6987455" cy="1369001"/>
          </a:xfrm>
          <a:prstGeom prst="rect">
            <a:avLst/>
          </a:prstGeom>
          <a:noFill/>
          <a:ln>
            <a:solidFill>
              <a:srgbClr val="7030A0"/>
            </a:solidFill>
          </a:ln>
          <a:effectLst>
            <a:softEdge rad="63500"/>
          </a:effectLst>
        </p:spPr>
        <p:txBody>
          <a:bodyPr vert="horz" lIns="132080" tIns="66040" rIns="132080" bIns="6604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1444"/>
              </a:lnSpc>
              <a:spcBef>
                <a:spcPts val="1200"/>
              </a:spcBef>
            </a:pPr>
            <a:r>
              <a:rPr lang="ja-JP" altLang="en-US" sz="2311" spc="433" dirty="0">
                <a:ln w="0"/>
                <a:solidFill>
                  <a:srgbClr val="7030A0"/>
                </a:solidFill>
                <a:latin typeface="HGS創英角ｺﾞｼｯｸUB" panose="020B0900000000000000" pitchFamily="50" charset="-128"/>
                <a:ea typeface="HGS創英角ｺﾞｼｯｸUB" panose="020B0900000000000000" pitchFamily="50" charset="-128"/>
              </a:rPr>
              <a:t>～人・まち・自然が共生する</a:t>
            </a:r>
            <a:endParaRPr lang="en-US" altLang="ja-JP" sz="2311" spc="433" dirty="0">
              <a:ln w="0"/>
              <a:solidFill>
                <a:srgbClr val="7030A0"/>
              </a:solidFill>
              <a:latin typeface="HGS創英角ｺﾞｼｯｸUB" panose="020B0900000000000000" pitchFamily="50" charset="-128"/>
              <a:ea typeface="HGS創英角ｺﾞｼｯｸUB" panose="020B0900000000000000" pitchFamily="50" charset="-128"/>
            </a:endParaRPr>
          </a:p>
          <a:p>
            <a:pPr algn="ctr">
              <a:lnSpc>
                <a:spcPts val="1444"/>
              </a:lnSpc>
              <a:spcBef>
                <a:spcPts val="1200"/>
              </a:spcBef>
            </a:pPr>
            <a:r>
              <a:rPr lang="ja-JP" altLang="en-US" sz="2311" spc="433" dirty="0">
                <a:ln w="0"/>
                <a:solidFill>
                  <a:srgbClr val="7030A0"/>
                </a:solidFill>
                <a:latin typeface="HGS創英角ｺﾞｼｯｸUB" panose="020B0900000000000000" pitchFamily="50" charset="-128"/>
                <a:ea typeface="HGS創英角ｺﾞｼｯｸUB" panose="020B0900000000000000" pitchFamily="50" charset="-128"/>
              </a:rPr>
              <a:t>未来創造都市　甲府～</a:t>
            </a:r>
            <a:endParaRPr lang="en-US" altLang="ja-JP" sz="2311" spc="433" dirty="0">
              <a:ln w="0"/>
              <a:solidFill>
                <a:srgbClr val="7030A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390092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770074" y="652196"/>
            <a:ext cx="5583382" cy="3697973"/>
            <a:chOff x="5436524" y="498762"/>
            <a:chExt cx="3865418" cy="2560135"/>
          </a:xfrm>
        </p:grpSpPr>
        <p:sp>
          <p:nvSpPr>
            <p:cNvPr id="10" name="テキスト ボックス 9"/>
            <p:cNvSpPr txBox="1"/>
            <p:nvPr/>
          </p:nvSpPr>
          <p:spPr>
            <a:xfrm>
              <a:off x="5436524" y="498762"/>
              <a:ext cx="3865418" cy="310114"/>
            </a:xfrm>
            <a:prstGeom prst="rect">
              <a:avLst/>
            </a:prstGeom>
            <a:gradFill>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gradFill>
          </p:spPr>
          <p:txBody>
            <a:bodyPr wrap="square" rtlCol="0">
              <a:spAutoFit/>
            </a:bodyPr>
            <a:lstStyle/>
            <a:p>
              <a:pPr algn="ctr"/>
              <a:r>
                <a:rPr kumimoji="1" lang="ja-JP" altLang="en-US" sz="2311" dirty="0">
                  <a:latin typeface="Meiryo UI" panose="020B0604030504040204" pitchFamily="50" charset="-128"/>
                  <a:ea typeface="Meiryo UI" panose="020B0604030504040204" pitchFamily="50" charset="-128"/>
                </a:rPr>
                <a:t>目次</a:t>
              </a:r>
            </a:p>
          </p:txBody>
        </p:sp>
        <p:sp>
          <p:nvSpPr>
            <p:cNvPr id="187" name="テキスト ボックス 186"/>
            <p:cNvSpPr txBox="1"/>
            <p:nvPr/>
          </p:nvSpPr>
          <p:spPr>
            <a:xfrm>
              <a:off x="5436524" y="1320328"/>
              <a:ext cx="2192161" cy="1725517"/>
            </a:xfrm>
            <a:prstGeom prst="rect">
              <a:avLst/>
            </a:prstGeom>
            <a:noFill/>
          </p:spPr>
          <p:txBody>
            <a:bodyPr wrap="square" rtlCol="0">
              <a:spAutoFit/>
            </a:bodyPr>
            <a:lstStyle/>
            <a:p>
              <a:r>
                <a:rPr kumimoji="1" lang="ja-JP" altLang="en-US" sz="1733" dirty="0">
                  <a:latin typeface="Meiryo UI" panose="020B0604030504040204" pitchFamily="50" charset="-128"/>
                  <a:ea typeface="Meiryo UI" panose="020B0604030504040204" pitchFamily="50" charset="-128"/>
                </a:rPr>
                <a:t>１　「子ども応援」分野</a:t>
              </a:r>
              <a:endParaRPr kumimoji="1" lang="en-US" altLang="ja-JP" sz="1733" dirty="0">
                <a:latin typeface="Meiryo UI" panose="020B0604030504040204" pitchFamily="50" charset="-128"/>
                <a:ea typeface="Meiryo UI" panose="020B0604030504040204" pitchFamily="50" charset="-128"/>
              </a:endParaRPr>
            </a:p>
            <a:p>
              <a:endParaRPr kumimoji="1" lang="en-US" altLang="ja-JP" sz="1733" dirty="0">
                <a:latin typeface="Meiryo UI" panose="020B0604030504040204" pitchFamily="50" charset="-128"/>
                <a:ea typeface="Meiryo UI" panose="020B0604030504040204" pitchFamily="50" charset="-128"/>
              </a:endParaRPr>
            </a:p>
            <a:p>
              <a:r>
                <a:rPr kumimoji="1" lang="ja-JP" altLang="en-US" sz="1733" dirty="0">
                  <a:latin typeface="Meiryo UI" panose="020B0604030504040204" pitchFamily="50" charset="-128"/>
                  <a:ea typeface="Meiryo UI" panose="020B0604030504040204" pitchFamily="50" charset="-128"/>
                </a:rPr>
                <a:t>２　「女性活躍」分野</a:t>
              </a:r>
              <a:endParaRPr kumimoji="1" lang="en-US" altLang="ja-JP" sz="1733" dirty="0">
                <a:latin typeface="Meiryo UI" panose="020B0604030504040204" pitchFamily="50" charset="-128"/>
                <a:ea typeface="Meiryo UI" panose="020B0604030504040204" pitchFamily="50" charset="-128"/>
              </a:endParaRPr>
            </a:p>
            <a:p>
              <a:endParaRPr kumimoji="1" lang="en-US" altLang="ja-JP" sz="1733" dirty="0">
                <a:latin typeface="Meiryo UI" panose="020B0604030504040204" pitchFamily="50" charset="-128"/>
                <a:ea typeface="Meiryo UI" panose="020B0604030504040204" pitchFamily="50" charset="-128"/>
              </a:endParaRPr>
            </a:p>
            <a:p>
              <a:r>
                <a:rPr kumimoji="1" lang="ja-JP" altLang="en-US" sz="1733" dirty="0">
                  <a:latin typeface="Meiryo UI" panose="020B0604030504040204" pitchFamily="50" charset="-128"/>
                  <a:ea typeface="Meiryo UI" panose="020B0604030504040204" pitchFamily="50" charset="-128"/>
                </a:rPr>
                <a:t>３　「健康づくり」分野</a:t>
              </a:r>
              <a:endParaRPr kumimoji="1" lang="en-US" altLang="ja-JP" sz="1733" dirty="0">
                <a:latin typeface="Meiryo UI" panose="020B0604030504040204" pitchFamily="50" charset="-128"/>
                <a:ea typeface="Meiryo UI" panose="020B0604030504040204" pitchFamily="50" charset="-128"/>
              </a:endParaRPr>
            </a:p>
            <a:p>
              <a:endParaRPr kumimoji="1" lang="en-US" altLang="ja-JP" sz="1733" dirty="0">
                <a:latin typeface="Meiryo UI" panose="020B0604030504040204" pitchFamily="50" charset="-128"/>
                <a:ea typeface="Meiryo UI" panose="020B0604030504040204" pitchFamily="50" charset="-128"/>
              </a:endParaRPr>
            </a:p>
            <a:p>
              <a:r>
                <a:rPr kumimoji="1" lang="ja-JP" altLang="en-US" sz="1733" dirty="0">
                  <a:latin typeface="Meiryo UI" panose="020B0604030504040204" pitchFamily="50" charset="-128"/>
                  <a:ea typeface="Meiryo UI" panose="020B0604030504040204" pitchFamily="50" charset="-128"/>
                </a:rPr>
                <a:t>４　「産業・まちづくり」分野</a:t>
              </a:r>
              <a:endParaRPr kumimoji="1" lang="en-US" altLang="ja-JP" sz="1733" dirty="0">
                <a:latin typeface="Meiryo UI" panose="020B0604030504040204" pitchFamily="50" charset="-128"/>
                <a:ea typeface="Meiryo UI" panose="020B0604030504040204" pitchFamily="50" charset="-128"/>
              </a:endParaRPr>
            </a:p>
            <a:p>
              <a:endParaRPr kumimoji="1" lang="en-US" altLang="ja-JP" sz="1733" dirty="0">
                <a:latin typeface="Meiryo UI" panose="020B0604030504040204" pitchFamily="50" charset="-128"/>
                <a:ea typeface="Meiryo UI" panose="020B0604030504040204" pitchFamily="50" charset="-128"/>
              </a:endParaRPr>
            </a:p>
            <a:p>
              <a:r>
                <a:rPr kumimoji="1" lang="ja-JP" altLang="en-US" sz="1733" dirty="0">
                  <a:latin typeface="Meiryo UI" panose="020B0604030504040204" pitchFamily="50" charset="-128"/>
                  <a:ea typeface="Meiryo UI" panose="020B0604030504040204" pitchFamily="50" charset="-128"/>
                </a:rPr>
                <a:t>５　「歴史・文化」分野</a:t>
              </a:r>
              <a:endParaRPr kumimoji="1" lang="en-US" altLang="ja-JP" sz="1733" dirty="0">
                <a:latin typeface="Meiryo UI" panose="020B0604030504040204" pitchFamily="50" charset="-128"/>
                <a:ea typeface="Meiryo UI" panose="020B0604030504040204" pitchFamily="50" charset="-128"/>
              </a:endParaRPr>
            </a:p>
          </p:txBody>
        </p:sp>
        <p:sp>
          <p:nvSpPr>
            <p:cNvPr id="188" name="テキスト ボックス 187"/>
            <p:cNvSpPr txBox="1"/>
            <p:nvPr/>
          </p:nvSpPr>
          <p:spPr>
            <a:xfrm>
              <a:off x="6181945" y="1333380"/>
              <a:ext cx="3038812" cy="1725517"/>
            </a:xfrm>
            <a:prstGeom prst="rect">
              <a:avLst/>
            </a:prstGeom>
            <a:noFill/>
          </p:spPr>
          <p:txBody>
            <a:bodyPr wrap="square" rtlCol="0">
              <a:spAutoFit/>
            </a:bodyPr>
            <a:lstStyle/>
            <a:p>
              <a:pPr algn="r"/>
              <a:r>
                <a:rPr kumimoji="1" lang="ja-JP" altLang="en-US" sz="1733" dirty="0">
                  <a:latin typeface="Meiryo UI" panose="020B0604030504040204" pitchFamily="50" charset="-128"/>
                  <a:ea typeface="Meiryo UI" panose="020B0604030504040204" pitchFamily="50" charset="-128"/>
                </a:rPr>
                <a:t>・・・・・・・・・・・・・・・・・・・・・１</a:t>
              </a:r>
              <a:endParaRPr kumimoji="1" lang="en-US" altLang="ja-JP" sz="1733" dirty="0">
                <a:latin typeface="Meiryo UI" panose="020B0604030504040204" pitchFamily="50" charset="-128"/>
                <a:ea typeface="Meiryo UI" panose="020B0604030504040204" pitchFamily="50" charset="-128"/>
              </a:endParaRPr>
            </a:p>
            <a:p>
              <a:pPr algn="r"/>
              <a:endParaRPr kumimoji="1" lang="en-US" altLang="ja-JP" sz="1733" dirty="0">
                <a:latin typeface="Meiryo UI" panose="020B0604030504040204" pitchFamily="50" charset="-128"/>
                <a:ea typeface="Meiryo UI" panose="020B0604030504040204" pitchFamily="50" charset="-128"/>
              </a:endParaRPr>
            </a:p>
            <a:p>
              <a:pPr algn="r"/>
              <a:r>
                <a:rPr kumimoji="1" lang="ja-JP" altLang="en-US" sz="1733" dirty="0">
                  <a:latin typeface="Meiryo UI" panose="020B0604030504040204" pitchFamily="50" charset="-128"/>
                  <a:ea typeface="Meiryo UI" panose="020B0604030504040204" pitchFamily="50" charset="-128"/>
                </a:rPr>
                <a:t>・・・・・・・・・・・・・・・・・・・・・・２</a:t>
              </a:r>
              <a:endParaRPr kumimoji="1" lang="en-US" altLang="ja-JP" sz="1733" dirty="0">
                <a:latin typeface="Meiryo UI" panose="020B0604030504040204" pitchFamily="50" charset="-128"/>
                <a:ea typeface="Meiryo UI" panose="020B0604030504040204" pitchFamily="50" charset="-128"/>
              </a:endParaRPr>
            </a:p>
            <a:p>
              <a:pPr algn="r"/>
              <a:endParaRPr kumimoji="1" lang="en-US" altLang="ja-JP" sz="1733" dirty="0">
                <a:latin typeface="Meiryo UI" panose="020B0604030504040204" pitchFamily="50" charset="-128"/>
                <a:ea typeface="Meiryo UI" panose="020B0604030504040204" pitchFamily="50" charset="-128"/>
              </a:endParaRPr>
            </a:p>
            <a:p>
              <a:pPr algn="r"/>
              <a:r>
                <a:rPr kumimoji="1" lang="ja-JP" altLang="en-US" sz="1733" dirty="0">
                  <a:latin typeface="Meiryo UI" panose="020B0604030504040204" pitchFamily="50" charset="-128"/>
                  <a:ea typeface="Meiryo UI" panose="020B0604030504040204" pitchFamily="50" charset="-128"/>
                </a:rPr>
                <a:t>・・・・・・・・・・・・・・・・・・・・・・２</a:t>
              </a:r>
              <a:endParaRPr kumimoji="1" lang="en-US" altLang="ja-JP" sz="1733" dirty="0">
                <a:latin typeface="Meiryo UI" panose="020B0604030504040204" pitchFamily="50" charset="-128"/>
                <a:ea typeface="Meiryo UI" panose="020B0604030504040204" pitchFamily="50" charset="-128"/>
              </a:endParaRPr>
            </a:p>
            <a:p>
              <a:pPr algn="r"/>
              <a:endParaRPr kumimoji="1" lang="en-US" altLang="ja-JP" sz="1733" dirty="0">
                <a:latin typeface="Meiryo UI" panose="020B0604030504040204" pitchFamily="50" charset="-128"/>
                <a:ea typeface="Meiryo UI" panose="020B0604030504040204" pitchFamily="50" charset="-128"/>
              </a:endParaRPr>
            </a:p>
            <a:p>
              <a:pPr algn="r"/>
              <a:r>
                <a:rPr kumimoji="1" lang="ja-JP" altLang="en-US" sz="1733" dirty="0">
                  <a:latin typeface="Meiryo UI" panose="020B0604030504040204" pitchFamily="50" charset="-128"/>
                  <a:ea typeface="Meiryo UI" panose="020B0604030504040204" pitchFamily="50" charset="-128"/>
                </a:rPr>
                <a:t>・・・・・・・・・・・・・・・・・３</a:t>
              </a:r>
              <a:endParaRPr kumimoji="1" lang="en-US" altLang="ja-JP" sz="1733" dirty="0">
                <a:latin typeface="Meiryo UI" panose="020B0604030504040204" pitchFamily="50" charset="-128"/>
                <a:ea typeface="Meiryo UI" panose="020B0604030504040204" pitchFamily="50" charset="-128"/>
              </a:endParaRPr>
            </a:p>
            <a:p>
              <a:pPr algn="r"/>
              <a:endParaRPr kumimoji="1" lang="en-US" altLang="ja-JP" sz="1733" dirty="0">
                <a:latin typeface="Meiryo UI" panose="020B0604030504040204" pitchFamily="50" charset="-128"/>
                <a:ea typeface="Meiryo UI" panose="020B0604030504040204" pitchFamily="50" charset="-128"/>
              </a:endParaRPr>
            </a:p>
            <a:p>
              <a:pPr algn="r"/>
              <a:r>
                <a:rPr kumimoji="1" lang="ja-JP" altLang="en-US" sz="1733" dirty="0">
                  <a:latin typeface="Meiryo UI" panose="020B0604030504040204" pitchFamily="50" charset="-128"/>
                  <a:ea typeface="Meiryo UI" panose="020B0604030504040204" pitchFamily="50" charset="-128"/>
                </a:rPr>
                <a:t>・・・・・・・・・・・・・・・・・・・・４</a:t>
              </a:r>
              <a:endParaRPr kumimoji="1" lang="en-US" altLang="ja-JP" sz="1733"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411839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テキスト ボックス 77"/>
          <p:cNvSpPr txBox="1"/>
          <p:nvPr/>
        </p:nvSpPr>
        <p:spPr>
          <a:xfrm>
            <a:off x="9426" y="2790293"/>
            <a:ext cx="6829674" cy="7079305"/>
          </a:xfrm>
          <a:prstGeom prst="rect">
            <a:avLst/>
          </a:prstGeom>
          <a:solidFill>
            <a:schemeClr val="accent4">
              <a:lumMod val="20000"/>
              <a:lumOff val="80000"/>
            </a:schemeClr>
          </a:solidFill>
        </p:spPr>
        <p:txBody>
          <a:bodyPr wrap="square" rtlCol="0">
            <a:noAutofit/>
          </a:bodyPr>
          <a:lstStyle/>
          <a:p>
            <a:pPr>
              <a:spcAft>
                <a:spcPts val="599"/>
              </a:spcAft>
            </a:pPr>
            <a:r>
              <a:rPr lang="ja-JP" altLang="en-US" sz="1400" dirty="0"/>
              <a:t>　</a:t>
            </a:r>
          </a:p>
        </p:txBody>
      </p:sp>
      <p:sp>
        <p:nvSpPr>
          <p:cNvPr id="75" name="ホームベース 74"/>
          <p:cNvSpPr/>
          <p:nvPr/>
        </p:nvSpPr>
        <p:spPr>
          <a:xfrm>
            <a:off x="128026" y="2330464"/>
            <a:ext cx="6626049" cy="359009"/>
          </a:xfrm>
          <a:prstGeom prst="homePlate">
            <a:avLst/>
          </a:prstGeom>
          <a:gradFill>
            <a:gsLst>
              <a:gs pos="0">
                <a:srgbClr val="7030A0">
                  <a:tint val="66000"/>
                  <a:satMod val="160000"/>
                </a:srgbClr>
              </a:gs>
              <a:gs pos="23000">
                <a:srgbClr val="7030A0">
                  <a:tint val="44500"/>
                  <a:satMod val="160000"/>
                </a:srgbClr>
              </a:gs>
              <a:gs pos="100000">
                <a:srgbClr val="7030A0">
                  <a:tint val="23500"/>
                  <a:satMod val="160000"/>
                </a:srgbClr>
              </a:gs>
            </a:gsLst>
            <a:path path="circle">
              <a:fillToRect l="50000" t="50000" r="50000" b="50000"/>
            </a:path>
          </a:gra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spAutoFit/>
          </a:bodyPr>
          <a:lstStyle/>
          <a:p>
            <a:r>
              <a:rPr kumimoji="1" lang="ja-JP" altLang="en-US" sz="1733" b="1" dirty="0">
                <a:solidFill>
                  <a:schemeClr val="tx1"/>
                </a:solidFill>
                <a:latin typeface="Meiryo UI" panose="020B0604030504040204" pitchFamily="50" charset="-128"/>
                <a:ea typeface="Meiryo UI" panose="020B0604030504040204" pitchFamily="50" charset="-128"/>
              </a:rPr>
              <a:t> １　「子ども応援」分野</a:t>
            </a:r>
            <a:endParaRPr kumimoji="1" lang="en-US" altLang="ja-JP" sz="1733" b="1" dirty="0">
              <a:solidFill>
                <a:schemeClr val="tx1"/>
              </a:solidFill>
              <a:latin typeface="Meiryo UI" panose="020B0604030504040204" pitchFamily="50" charset="-128"/>
              <a:ea typeface="Meiryo UI" panose="020B0604030504040204" pitchFamily="50" charset="-128"/>
            </a:endParaRPr>
          </a:p>
        </p:txBody>
      </p:sp>
      <p:grpSp>
        <p:nvGrpSpPr>
          <p:cNvPr id="130" name="グループ化 129"/>
          <p:cNvGrpSpPr/>
          <p:nvPr/>
        </p:nvGrpSpPr>
        <p:grpSpPr>
          <a:xfrm>
            <a:off x="4953993" y="9125976"/>
            <a:ext cx="1443354" cy="667526"/>
            <a:chOff x="5958470" y="2991455"/>
            <a:chExt cx="1672643" cy="771238"/>
          </a:xfrm>
        </p:grpSpPr>
        <p:pic>
          <p:nvPicPr>
            <p:cNvPr id="131" name="図 130"/>
            <p:cNvPicPr>
              <a:picLocks noChangeAspect="1"/>
            </p:cNvPicPr>
            <p:nvPr/>
          </p:nvPicPr>
          <p:blipFill rotWithShape="1">
            <a:blip r:embed="rId2" cstate="print">
              <a:extLst>
                <a:ext uri="{28A0092B-C50C-407E-A947-70E740481C1C}">
                  <a14:useLocalDpi xmlns:a14="http://schemas.microsoft.com/office/drawing/2010/main" val="0"/>
                </a:ext>
              </a:extLst>
            </a:blip>
            <a:srcRect t="17483"/>
            <a:stretch/>
          </p:blipFill>
          <p:spPr>
            <a:xfrm>
              <a:off x="5958470" y="2991455"/>
              <a:ext cx="1661580" cy="771238"/>
            </a:xfrm>
            <a:prstGeom prst="rect">
              <a:avLst/>
            </a:prstGeom>
          </p:spPr>
        </p:pic>
        <p:pic>
          <p:nvPicPr>
            <p:cNvPr id="132" name="図 131">
              <a:extLst>
                <a:ext uri="{FF2B5EF4-FFF2-40B4-BE49-F238E27FC236}">
                  <a16:creationId xmlns:a16="http://schemas.microsoft.com/office/drawing/2014/main" id="{F1A53950-34E7-4889-9CCF-296533E51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0147" y="3170501"/>
              <a:ext cx="520966" cy="554331"/>
            </a:xfrm>
            <a:prstGeom prst="rect">
              <a:avLst/>
            </a:prstGeom>
          </p:spPr>
        </p:pic>
        <p:pic>
          <p:nvPicPr>
            <p:cNvPr id="133" name="図 132">
              <a:extLst>
                <a:ext uri="{FF2B5EF4-FFF2-40B4-BE49-F238E27FC236}">
                  <a16:creationId xmlns:a16="http://schemas.microsoft.com/office/drawing/2014/main" id="{8273ACBA-CEED-43A9-AC74-9686843004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9878" y="3168312"/>
              <a:ext cx="521622" cy="554331"/>
            </a:xfrm>
            <a:prstGeom prst="rect">
              <a:avLst/>
            </a:prstGeom>
          </p:spPr>
        </p:pic>
        <p:pic>
          <p:nvPicPr>
            <p:cNvPr id="134" name="図 133">
              <a:extLst>
                <a:ext uri="{FF2B5EF4-FFF2-40B4-BE49-F238E27FC236}">
                  <a16:creationId xmlns:a16="http://schemas.microsoft.com/office/drawing/2014/main" id="{F1A53950-34E7-4889-9CCF-296533E51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682" y="3182752"/>
              <a:ext cx="520966" cy="554331"/>
            </a:xfrm>
            <a:prstGeom prst="rect">
              <a:avLst/>
            </a:prstGeom>
          </p:spPr>
        </p:pic>
      </p:grpSp>
      <p:pic>
        <p:nvPicPr>
          <p:cNvPr id="135" name="図 1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4248" y="2226222"/>
            <a:ext cx="594691" cy="594691"/>
          </a:xfrm>
          <a:prstGeom prst="rect">
            <a:avLst/>
          </a:prstGeom>
        </p:spPr>
      </p:pic>
      <p:pic>
        <p:nvPicPr>
          <p:cNvPr id="137" name="図 136"/>
          <p:cNvPicPr>
            <a:picLocks noChangeAspect="1"/>
          </p:cNvPicPr>
          <p:nvPr/>
        </p:nvPicPr>
        <p:blipFill rotWithShape="1">
          <a:blip r:embed="rId6"/>
          <a:srcRect l="4711" t="8172" r="5874" b="12379"/>
          <a:stretch/>
        </p:blipFill>
        <p:spPr>
          <a:xfrm>
            <a:off x="3827095" y="7060160"/>
            <a:ext cx="2179299" cy="1332177"/>
          </a:xfrm>
          <a:prstGeom prst="rect">
            <a:avLst/>
          </a:prstGeom>
          <a:ln>
            <a:noFill/>
          </a:ln>
          <a:effectLst>
            <a:softEdge rad="63500"/>
          </a:effectLst>
        </p:spPr>
      </p:pic>
      <p:pic>
        <p:nvPicPr>
          <p:cNvPr id="138" name="図 1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1386" y="7010509"/>
            <a:ext cx="1216515" cy="1051241"/>
          </a:xfrm>
          <a:prstGeom prst="rect">
            <a:avLst/>
          </a:prstGeom>
          <a:ln>
            <a:noFill/>
          </a:ln>
          <a:effectLst>
            <a:softEdge rad="63500"/>
          </a:effectLst>
        </p:spPr>
      </p:pic>
      <p:pic>
        <p:nvPicPr>
          <p:cNvPr id="142" name="図 1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3355" y="7045808"/>
            <a:ext cx="730613" cy="1051240"/>
          </a:xfrm>
          <a:prstGeom prst="rect">
            <a:avLst/>
          </a:prstGeom>
          <a:ln>
            <a:noFill/>
          </a:ln>
          <a:effectLst>
            <a:outerShdw blurRad="190500" algn="tl" rotWithShape="0">
              <a:srgbClr val="000000">
                <a:alpha val="70000"/>
              </a:srgbClr>
            </a:outerShdw>
          </a:effectLst>
        </p:spPr>
      </p:pic>
      <p:sp>
        <p:nvSpPr>
          <p:cNvPr id="87" name="テキスト ボックス 86"/>
          <p:cNvSpPr txBox="1"/>
          <p:nvPr/>
        </p:nvSpPr>
        <p:spPr>
          <a:xfrm>
            <a:off x="-20097" y="5961293"/>
            <a:ext cx="6822400" cy="1175200"/>
          </a:xfrm>
          <a:prstGeom prst="rect">
            <a:avLst/>
          </a:prstGeom>
          <a:noFill/>
        </p:spPr>
        <p:txBody>
          <a:bodyPr wrap="square" rtlCol="0">
            <a:noAutofit/>
          </a:bodyPr>
          <a:lstStyle/>
          <a:p>
            <a:pPr defTabSz="457142">
              <a:spcAft>
                <a:spcPts val="599"/>
              </a:spcAft>
            </a:pPr>
            <a:r>
              <a:rPr lang="ja-JP" altLang="en-US" sz="1600" b="1" dirty="0">
                <a:solidFill>
                  <a:schemeClr val="bg1">
                    <a:lumMod val="50000"/>
                  </a:schemeClr>
                </a:solidFill>
              </a:rPr>
              <a:t>　　</a:t>
            </a:r>
            <a:r>
              <a:rPr lang="ja-JP" altLang="en-US" sz="1733" b="1" dirty="0"/>
              <a:t>おしろらんど（子ども屋内運動遊び場）</a:t>
            </a:r>
          </a:p>
          <a:p>
            <a:pPr defTabSz="457142">
              <a:spcAft>
                <a:spcPts val="599"/>
              </a:spcAft>
            </a:pPr>
            <a:r>
              <a:rPr lang="ja-JP" altLang="en-US" sz="1517" dirty="0">
                <a:solidFill>
                  <a:prstClr val="black"/>
                </a:solidFill>
              </a:rPr>
              <a:t>⇒子どもの健やかな成長に必要な「遊び」を中心とした身体活動をいつでも楽しめる「運動遊び場」のオープンや、運動遊びの推進を図るプレイリーダーの育成など、一層の「子育ち支援」を推進していきます。</a:t>
            </a:r>
          </a:p>
        </p:txBody>
      </p:sp>
      <p:pic>
        <p:nvPicPr>
          <p:cNvPr id="14" name="図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6658" y="4895135"/>
            <a:ext cx="1380765" cy="1076045"/>
          </a:xfrm>
          <a:prstGeom prst="rect">
            <a:avLst/>
          </a:prstGeom>
        </p:spPr>
      </p:pic>
      <p:pic>
        <p:nvPicPr>
          <p:cNvPr id="18" name="図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5740" y="4796388"/>
            <a:ext cx="872114" cy="687629"/>
          </a:xfrm>
          <a:prstGeom prst="rect">
            <a:avLst/>
          </a:prstGeom>
        </p:spPr>
      </p:pic>
      <p:grpSp>
        <p:nvGrpSpPr>
          <p:cNvPr id="2" name="グループ化 1"/>
          <p:cNvGrpSpPr/>
          <p:nvPr/>
        </p:nvGrpSpPr>
        <p:grpSpPr>
          <a:xfrm>
            <a:off x="3391268" y="7047565"/>
            <a:ext cx="2222291" cy="327089"/>
            <a:chOff x="406304" y="3590630"/>
            <a:chExt cx="1538509" cy="224934"/>
          </a:xfrm>
        </p:grpSpPr>
        <p:sp>
          <p:nvSpPr>
            <p:cNvPr id="146" name="角丸四角形吹き出し 145"/>
            <p:cNvSpPr/>
            <p:nvPr/>
          </p:nvSpPr>
          <p:spPr>
            <a:xfrm>
              <a:off x="406304" y="3590630"/>
              <a:ext cx="1538509" cy="224934"/>
            </a:xfrm>
            <a:prstGeom prst="wedgeRoundRectCallout">
              <a:avLst>
                <a:gd name="adj1" fmla="val -58170"/>
                <a:gd name="adj2" fmla="val 52572"/>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7" name="テキスト ボックス 146"/>
            <p:cNvSpPr txBox="1"/>
            <p:nvPr/>
          </p:nvSpPr>
          <p:spPr>
            <a:xfrm>
              <a:off x="517453" y="3632220"/>
              <a:ext cx="1341053" cy="85883"/>
            </a:xfrm>
            <a:prstGeom prst="rect">
              <a:avLst/>
            </a:prstGeom>
            <a:noFill/>
            <a:ln>
              <a:noFill/>
            </a:ln>
          </p:spPr>
          <p:txBody>
            <a:bodyPr wrap="square" rtlCol="0">
              <a:spAutoFit/>
            </a:bodyPr>
            <a:lstStyle/>
            <a:p>
              <a:pPr>
                <a:lnSpc>
                  <a:spcPts val="1444"/>
                </a:lnSpc>
              </a:pPr>
              <a:r>
                <a:rPr kumimoji="1" lang="ja-JP" altLang="en-US" sz="1444" b="1" dirty="0">
                  <a:solidFill>
                    <a:srgbClr val="7030A0"/>
                  </a:solidFill>
                  <a:latin typeface="游ゴシック" panose="020B0400000000000000" pitchFamily="50" charset="-128"/>
                  <a:ea typeface="游ゴシック" panose="020B0400000000000000" pitchFamily="50" charset="-128"/>
                </a:rPr>
                <a:t>令和</a:t>
              </a:r>
              <a:r>
                <a:rPr kumimoji="1" lang="en-US" altLang="ja-JP" sz="1444" b="1" dirty="0">
                  <a:solidFill>
                    <a:srgbClr val="7030A0"/>
                  </a:solidFill>
                  <a:latin typeface="游ゴシック" panose="020B0400000000000000" pitchFamily="50" charset="-128"/>
                  <a:ea typeface="游ゴシック" panose="020B0400000000000000" pitchFamily="50" charset="-128"/>
                </a:rPr>
                <a:t>3</a:t>
              </a:r>
              <a:r>
                <a:rPr kumimoji="1" lang="ja-JP" altLang="en-US" sz="1444" b="1" dirty="0">
                  <a:solidFill>
                    <a:srgbClr val="7030A0"/>
                  </a:solidFill>
                  <a:latin typeface="游ゴシック" panose="020B0400000000000000" pitchFamily="50" charset="-128"/>
                  <a:ea typeface="游ゴシック" panose="020B0400000000000000" pitchFamily="50" charset="-128"/>
                </a:rPr>
                <a:t>年</a:t>
              </a:r>
              <a:r>
                <a:rPr kumimoji="1" lang="en-US" altLang="ja-JP" sz="1444" b="1" dirty="0">
                  <a:solidFill>
                    <a:srgbClr val="7030A0"/>
                  </a:solidFill>
                  <a:latin typeface="游ゴシック" panose="020B0400000000000000" pitchFamily="50" charset="-128"/>
                  <a:ea typeface="游ゴシック" panose="020B0400000000000000" pitchFamily="50" charset="-128"/>
                </a:rPr>
                <a:t>4</a:t>
              </a:r>
              <a:r>
                <a:rPr kumimoji="1" lang="ja-JP" altLang="en-US" sz="1444" b="1" dirty="0">
                  <a:solidFill>
                    <a:srgbClr val="7030A0"/>
                  </a:solidFill>
                  <a:latin typeface="游ゴシック" panose="020B0400000000000000" pitchFamily="50" charset="-128"/>
                  <a:ea typeface="游ゴシック" panose="020B0400000000000000" pitchFamily="50" charset="-128"/>
                </a:rPr>
                <a:t>月</a:t>
              </a:r>
              <a:r>
                <a:rPr kumimoji="1" lang="en-US" altLang="ja-JP" sz="1444" b="1" dirty="0">
                  <a:solidFill>
                    <a:srgbClr val="7030A0"/>
                  </a:solidFill>
                  <a:latin typeface="游ゴシック" panose="020B0400000000000000" pitchFamily="50" charset="-128"/>
                  <a:ea typeface="游ゴシック" panose="020B0400000000000000" pitchFamily="50" charset="-128"/>
                </a:rPr>
                <a:t>OPEN!!</a:t>
              </a:r>
              <a:endParaRPr kumimoji="1" lang="ja-JP" altLang="en-US" sz="1444" b="1" dirty="0">
                <a:solidFill>
                  <a:srgbClr val="7030A0"/>
                </a:solidFill>
                <a:latin typeface="游ゴシック" panose="020B0400000000000000" pitchFamily="50" charset="-128"/>
                <a:ea typeface="游ゴシック" panose="020B0400000000000000" pitchFamily="50" charset="-128"/>
              </a:endParaRPr>
            </a:p>
          </p:txBody>
        </p:sp>
      </p:grpSp>
      <p:sp>
        <p:nvSpPr>
          <p:cNvPr id="79" name="角丸四角形吹き出し 78"/>
          <p:cNvSpPr/>
          <p:nvPr/>
        </p:nvSpPr>
        <p:spPr>
          <a:xfrm>
            <a:off x="288687" y="5233539"/>
            <a:ext cx="2535057" cy="515805"/>
          </a:xfrm>
          <a:prstGeom prst="wedgeRoundRectCallout">
            <a:avLst>
              <a:gd name="adj1" fmla="val 61426"/>
              <a:gd name="adj2" fmla="val 46627"/>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80" name="テキスト ボックス 79"/>
          <p:cNvSpPr txBox="1"/>
          <p:nvPr/>
        </p:nvSpPr>
        <p:spPr>
          <a:xfrm>
            <a:off x="263984" y="5291671"/>
            <a:ext cx="2738233" cy="451406"/>
          </a:xfrm>
          <a:prstGeom prst="rect">
            <a:avLst/>
          </a:prstGeom>
          <a:noFill/>
          <a:ln>
            <a:noFill/>
          </a:ln>
        </p:spPr>
        <p:txBody>
          <a:bodyPr wrap="square" rtlCol="0">
            <a:spAutoFit/>
          </a:bodyPr>
          <a:lstStyle/>
          <a:p>
            <a:pPr>
              <a:lnSpc>
                <a:spcPts val="1444"/>
              </a:lnSpc>
            </a:pPr>
            <a:r>
              <a:rPr kumimoji="1" lang="ja-JP" altLang="en-US" sz="1444" b="1" dirty="0">
                <a:solidFill>
                  <a:srgbClr val="7030A0"/>
                </a:solidFill>
                <a:latin typeface="游ゴシック" panose="020B0400000000000000" pitchFamily="50" charset="-128"/>
                <a:ea typeface="游ゴシック" panose="020B0400000000000000" pitchFamily="50" charset="-128"/>
              </a:rPr>
              <a:t>未来を担う子どもの</a:t>
            </a:r>
            <a:endParaRPr kumimoji="1" lang="en-US" altLang="ja-JP" sz="1444" b="1" dirty="0">
              <a:solidFill>
                <a:srgbClr val="7030A0"/>
              </a:solidFill>
              <a:latin typeface="游ゴシック" panose="020B0400000000000000" pitchFamily="50" charset="-128"/>
              <a:ea typeface="游ゴシック" panose="020B0400000000000000" pitchFamily="50" charset="-128"/>
            </a:endParaRPr>
          </a:p>
          <a:p>
            <a:pPr>
              <a:lnSpc>
                <a:spcPts val="1444"/>
              </a:lnSpc>
            </a:pPr>
            <a:r>
              <a:rPr kumimoji="1" lang="ja-JP" altLang="en-US" sz="1444" b="1" dirty="0">
                <a:solidFill>
                  <a:srgbClr val="7030A0"/>
                </a:solidFill>
                <a:latin typeface="游ゴシック" panose="020B0400000000000000" pitchFamily="50" charset="-128"/>
                <a:ea typeface="游ゴシック" panose="020B0400000000000000" pitchFamily="50" charset="-128"/>
              </a:rPr>
              <a:t>　健やかな育成を甲府から！</a:t>
            </a:r>
          </a:p>
        </p:txBody>
      </p:sp>
      <p:sp>
        <p:nvSpPr>
          <p:cNvPr id="81" name="角丸四角形 80"/>
          <p:cNvSpPr/>
          <p:nvPr/>
        </p:nvSpPr>
        <p:spPr>
          <a:xfrm>
            <a:off x="166126" y="4961185"/>
            <a:ext cx="1378111" cy="314252"/>
          </a:xfrm>
          <a:prstGeom prst="roundRect">
            <a:avLst/>
          </a:prstGeom>
          <a:solidFill>
            <a:schemeClr val="bg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56" b="1" dirty="0">
                <a:solidFill>
                  <a:srgbClr val="7030A0"/>
                </a:solidFill>
              </a:rPr>
              <a:t>こども輝くまち</a:t>
            </a:r>
          </a:p>
        </p:txBody>
      </p:sp>
      <p:pic>
        <p:nvPicPr>
          <p:cNvPr id="16" name="図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55447" y="5406604"/>
            <a:ext cx="1020723" cy="726152"/>
          </a:xfrm>
          <a:prstGeom prst="rect">
            <a:avLst/>
          </a:prstGeom>
        </p:spPr>
      </p:pic>
      <p:grpSp>
        <p:nvGrpSpPr>
          <p:cNvPr id="7" name="グループ化 6"/>
          <p:cNvGrpSpPr/>
          <p:nvPr/>
        </p:nvGrpSpPr>
        <p:grpSpPr>
          <a:xfrm>
            <a:off x="4426222" y="5103990"/>
            <a:ext cx="664632" cy="210324"/>
            <a:chOff x="3357329" y="2806251"/>
            <a:chExt cx="460130" cy="145609"/>
          </a:xfrm>
        </p:grpSpPr>
        <p:sp>
          <p:nvSpPr>
            <p:cNvPr id="20" name="月 19"/>
            <p:cNvSpPr/>
            <p:nvPr/>
          </p:nvSpPr>
          <p:spPr>
            <a:xfrm rot="4274902">
              <a:off x="3463870" y="2699710"/>
              <a:ext cx="145609" cy="358692"/>
            </a:xfrm>
            <a:prstGeom prst="mo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21" name="二等辺三角形 20"/>
            <p:cNvSpPr/>
            <p:nvPr/>
          </p:nvSpPr>
          <p:spPr>
            <a:xfrm rot="6608127">
              <a:off x="3671643" y="2804935"/>
              <a:ext cx="143392" cy="14824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grpSp>
      <p:grpSp>
        <p:nvGrpSpPr>
          <p:cNvPr id="22" name="グループ化 21"/>
          <p:cNvGrpSpPr/>
          <p:nvPr/>
        </p:nvGrpSpPr>
        <p:grpSpPr>
          <a:xfrm>
            <a:off x="4717192" y="5600782"/>
            <a:ext cx="630360" cy="295593"/>
            <a:chOff x="3558770" y="3334821"/>
            <a:chExt cx="436403" cy="204641"/>
          </a:xfrm>
        </p:grpSpPr>
        <p:sp>
          <p:nvSpPr>
            <p:cNvPr id="149" name="月 148"/>
            <p:cNvSpPr/>
            <p:nvPr/>
          </p:nvSpPr>
          <p:spPr>
            <a:xfrm rot="16018570">
              <a:off x="3665311" y="3287312"/>
              <a:ext cx="145609" cy="358692"/>
            </a:xfrm>
            <a:prstGeom prst="mo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50" name="二等辺三角形 149"/>
            <p:cNvSpPr/>
            <p:nvPr/>
          </p:nvSpPr>
          <p:spPr>
            <a:xfrm rot="3384724">
              <a:off x="3849357" y="3332397"/>
              <a:ext cx="143392" cy="14824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grpSp>
      <p:pic>
        <p:nvPicPr>
          <p:cNvPr id="82" name="図 8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09854" y="2227634"/>
            <a:ext cx="591048" cy="591048"/>
          </a:xfrm>
          <a:prstGeom prst="rect">
            <a:avLst/>
          </a:prstGeom>
        </p:spPr>
      </p:pic>
      <p:pic>
        <p:nvPicPr>
          <p:cNvPr id="3" name="図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237" y="3437896"/>
            <a:ext cx="461494" cy="279208"/>
          </a:xfrm>
          <a:prstGeom prst="rect">
            <a:avLst/>
          </a:prstGeom>
        </p:spPr>
      </p:pic>
      <p:pic>
        <p:nvPicPr>
          <p:cNvPr id="83" name="図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26" y="5987727"/>
            <a:ext cx="461494" cy="279208"/>
          </a:xfrm>
          <a:prstGeom prst="rect">
            <a:avLst/>
          </a:prstGeom>
        </p:spPr>
      </p:pic>
      <p:pic>
        <p:nvPicPr>
          <p:cNvPr id="84" name="図 8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26" y="8054600"/>
            <a:ext cx="461494" cy="279208"/>
          </a:xfrm>
          <a:prstGeom prst="rect">
            <a:avLst/>
          </a:prstGeom>
        </p:spPr>
      </p:pic>
      <p:pic>
        <p:nvPicPr>
          <p:cNvPr id="77" name="図 7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2527" y="2222777"/>
            <a:ext cx="593579" cy="593579"/>
          </a:xfrm>
          <a:prstGeom prst="rect">
            <a:avLst/>
          </a:prstGeom>
        </p:spPr>
      </p:pic>
      <p:sp>
        <p:nvSpPr>
          <p:cNvPr id="19" name="テキスト ボックス 18"/>
          <p:cNvSpPr txBox="1"/>
          <p:nvPr/>
        </p:nvSpPr>
        <p:spPr>
          <a:xfrm>
            <a:off x="6279727" y="9556556"/>
            <a:ext cx="494732" cy="325794"/>
          </a:xfrm>
          <a:prstGeom prst="rect">
            <a:avLst/>
          </a:prstGeom>
          <a:noFill/>
          <a:ln>
            <a:noFill/>
          </a:ln>
        </p:spPr>
        <p:txBody>
          <a:bodyPr wrap="square" rtlCol="0">
            <a:spAutoFit/>
          </a:bodyPr>
          <a:lstStyle/>
          <a:p>
            <a:r>
              <a:rPr kumimoji="1" lang="ja-JP" altLang="en-US" sz="1517" b="1" dirty="0"/>
              <a:t>１</a:t>
            </a:r>
          </a:p>
        </p:txBody>
      </p:sp>
      <p:sp>
        <p:nvSpPr>
          <p:cNvPr id="5" name="テキスト ボックス 4"/>
          <p:cNvSpPr txBox="1"/>
          <p:nvPr/>
        </p:nvSpPr>
        <p:spPr>
          <a:xfrm>
            <a:off x="9426" y="-19751"/>
            <a:ext cx="6821078" cy="981551"/>
          </a:xfrm>
          <a:prstGeom prst="rect">
            <a:avLst/>
          </a:prstGeom>
          <a:solidFill>
            <a:srgbClr val="7030A0"/>
          </a:solidFill>
        </p:spPr>
        <p:txBody>
          <a:bodyPr wrap="square" rtlCol="0">
            <a:spAutoFit/>
          </a:bodyPr>
          <a:lstStyle/>
          <a:p>
            <a:pPr algn="ctr"/>
            <a:r>
              <a:rPr kumimoji="1" lang="zh-TW" altLang="en-US" sz="2889" b="1" dirty="0">
                <a:solidFill>
                  <a:schemeClr val="bg1"/>
                </a:solidFill>
                <a:latin typeface="Meiryo UI" panose="020B0604030504040204" pitchFamily="50" charset="-128"/>
                <a:ea typeface="Meiryo UI" panose="020B0604030504040204" pitchFamily="50" charset="-128"/>
              </a:rPr>
              <a:t>甲府市 公民連携推進事業</a:t>
            </a:r>
            <a:br>
              <a:rPr kumimoji="1" lang="zh-TW" altLang="en-US" sz="2889" b="1" dirty="0">
                <a:solidFill>
                  <a:schemeClr val="bg1"/>
                </a:solidFill>
                <a:latin typeface="Meiryo UI" panose="020B0604030504040204" pitchFamily="50" charset="-128"/>
                <a:ea typeface="Meiryo UI" panose="020B0604030504040204" pitchFamily="50" charset="-128"/>
              </a:rPr>
            </a:br>
            <a:r>
              <a:rPr kumimoji="1" lang="zh-TW" altLang="en-US" sz="2889" b="1" dirty="0">
                <a:solidFill>
                  <a:schemeClr val="bg1"/>
                </a:solidFill>
                <a:latin typeface="Meiryo UI" panose="020B0604030504040204" pitchFamily="50" charset="-128"/>
                <a:ea typeface="Meiryo UI" panose="020B0604030504040204" pitchFamily="50" charset="-128"/>
              </a:rPr>
              <a:t>　　</a:t>
            </a:r>
            <a:endParaRPr kumimoji="1" lang="ja-JP" altLang="en-US" sz="2889"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2576" y="523362"/>
            <a:ext cx="6136000" cy="403508"/>
          </a:xfrm>
          <a:prstGeom prst="rect">
            <a:avLst/>
          </a:prstGeom>
          <a:noFill/>
        </p:spPr>
        <p:txBody>
          <a:bodyPr wrap="square" rtlCol="0">
            <a:spAutoFit/>
          </a:bodyPr>
          <a:lstStyle/>
          <a:p>
            <a:pPr algn="ctr"/>
            <a:r>
              <a:rPr lang="ja-JP" altLang="en-US" sz="2022" dirty="0">
                <a:solidFill>
                  <a:schemeClr val="bg1"/>
                </a:solidFill>
                <a:latin typeface="Meiryo UI" panose="020B0604030504040204" pitchFamily="50" charset="-128"/>
                <a:ea typeface="Meiryo UI" panose="020B0604030504040204" pitchFamily="50" charset="-128"/>
              </a:rPr>
              <a:t>＜ 企業版ふるさと納税 ＞</a:t>
            </a:r>
          </a:p>
        </p:txBody>
      </p:sp>
      <p:sp>
        <p:nvSpPr>
          <p:cNvPr id="85" name="テキスト ボックス 84"/>
          <p:cNvSpPr txBox="1"/>
          <p:nvPr/>
        </p:nvSpPr>
        <p:spPr>
          <a:xfrm>
            <a:off x="13063" y="3516848"/>
            <a:ext cx="6822400" cy="1409200"/>
          </a:xfrm>
          <a:prstGeom prst="rect">
            <a:avLst/>
          </a:prstGeom>
          <a:noFill/>
        </p:spPr>
        <p:txBody>
          <a:bodyPr wrap="square" rtlCol="0">
            <a:noAutofit/>
          </a:bodyPr>
          <a:lstStyle/>
          <a:p>
            <a:pPr defTabSz="457105">
              <a:lnSpc>
                <a:spcPts val="1200"/>
              </a:lnSpc>
              <a:spcAft>
                <a:spcPts val="599"/>
              </a:spcAft>
            </a:pPr>
            <a:r>
              <a:rPr lang="ja-JP" altLang="en-US" sz="1600" b="1" dirty="0" smtClean="0">
                <a:solidFill>
                  <a:schemeClr val="bg1">
                    <a:lumMod val="50000"/>
                  </a:schemeClr>
                </a:solidFill>
              </a:rPr>
              <a:t>　　</a:t>
            </a:r>
            <a:r>
              <a:rPr lang="ja-JP" altLang="en-US" sz="1733" b="1" dirty="0" smtClean="0">
                <a:solidFill>
                  <a:prstClr val="black"/>
                </a:solidFill>
              </a:rPr>
              <a:t>子ども未来応援施策の推進</a:t>
            </a:r>
            <a:endParaRPr lang="en-US" altLang="ja-JP" sz="1733" b="1" dirty="0" smtClean="0">
              <a:solidFill>
                <a:prstClr val="black"/>
              </a:solidFill>
            </a:endParaRPr>
          </a:p>
          <a:p>
            <a:pPr defTabSz="457105">
              <a:lnSpc>
                <a:spcPts val="1200"/>
              </a:lnSpc>
              <a:spcAft>
                <a:spcPts val="599"/>
              </a:spcAft>
            </a:pPr>
            <a:r>
              <a:rPr lang="ja-JP" altLang="en-US" sz="1400" b="1" dirty="0" smtClean="0">
                <a:solidFill>
                  <a:prstClr val="black"/>
                </a:solidFill>
              </a:rPr>
              <a:t>（甲府市子ども未来応援条例に基づく居場所づくりや機会体験づくりを創出）</a:t>
            </a:r>
            <a:endParaRPr lang="en-US" altLang="ja-JP" sz="1400" b="1" dirty="0" smtClean="0">
              <a:solidFill>
                <a:prstClr val="black"/>
              </a:solidFill>
            </a:endParaRPr>
          </a:p>
          <a:p>
            <a:pPr defTabSz="457105">
              <a:lnSpc>
                <a:spcPts val="1700"/>
              </a:lnSpc>
              <a:spcAft>
                <a:spcPts val="599"/>
              </a:spcAft>
            </a:pPr>
            <a:r>
              <a:rPr lang="ja-JP" altLang="en-US" sz="1517" dirty="0"/>
              <a:t>⇒地域において子どもの育ちを応援する活動を行っている方と「甲府市子ども応援センター」を核としたネットワークを構築し、各地域の課題を共有しながら、子どもの居場所づくりをはじめとする、地域での子育ちを応援する施策の更なる推進に取り組みます。</a:t>
            </a:r>
          </a:p>
        </p:txBody>
      </p:sp>
      <p:sp>
        <p:nvSpPr>
          <p:cNvPr id="88" name="テキスト ボックス 87"/>
          <p:cNvSpPr txBox="1"/>
          <p:nvPr/>
        </p:nvSpPr>
        <p:spPr>
          <a:xfrm>
            <a:off x="-31926" y="8071327"/>
            <a:ext cx="6693122" cy="1617200"/>
          </a:xfrm>
          <a:prstGeom prst="rect">
            <a:avLst/>
          </a:prstGeom>
          <a:noFill/>
        </p:spPr>
        <p:txBody>
          <a:bodyPr wrap="square" rtlCol="0">
            <a:noAutofit/>
          </a:bodyPr>
          <a:lstStyle/>
          <a:p>
            <a:pPr>
              <a:lnSpc>
                <a:spcPct val="90000"/>
              </a:lnSpc>
              <a:spcBef>
                <a:spcPts val="599"/>
              </a:spcBef>
              <a:spcAft>
                <a:spcPts val="599"/>
              </a:spcAft>
            </a:pPr>
            <a:r>
              <a:rPr lang="ja-JP" altLang="en-US" sz="1600" b="1" dirty="0">
                <a:solidFill>
                  <a:schemeClr val="bg1">
                    <a:lumMod val="50000"/>
                  </a:schemeClr>
                </a:solidFill>
              </a:rPr>
              <a:t>　　</a:t>
            </a:r>
            <a:r>
              <a:rPr lang="ja-JP" altLang="en-US" sz="1733" b="1" dirty="0"/>
              <a:t>「</a:t>
            </a:r>
            <a:r>
              <a:rPr lang="en-US" altLang="ja-JP" sz="1733" b="1" dirty="0">
                <a:latin typeface="+mn-ea"/>
              </a:rPr>
              <a:t>GIGA</a:t>
            </a:r>
            <a:r>
              <a:rPr lang="ja-JP" altLang="en-US" sz="1733" b="1" dirty="0"/>
              <a:t>スクール構想」の推進</a:t>
            </a:r>
            <a:endParaRPr lang="en-US" altLang="ja-JP" sz="1733" b="1" dirty="0"/>
          </a:p>
          <a:p>
            <a:r>
              <a:rPr lang="ja-JP" altLang="en-US" sz="1517" dirty="0">
                <a:solidFill>
                  <a:prstClr val="black"/>
                </a:solidFill>
              </a:rPr>
              <a:t>⇒</a:t>
            </a:r>
            <a:r>
              <a:rPr lang="ja-JP" altLang="en-US" sz="1517" dirty="0"/>
              <a:t>国際化・情報化（情報技術）などが進む中、世界で活躍できる人材や情報技術の知識・技能を習得した人材などを育成するため、高速大容量の通信ネットワークや小中学校の児童生徒への１人１台端末の整備など「</a:t>
            </a:r>
            <a:r>
              <a:rPr lang="en-US" altLang="ja-JP" sz="1517" dirty="0">
                <a:latin typeface="+mn-ea"/>
              </a:rPr>
              <a:t>GIGA</a:t>
            </a:r>
            <a:r>
              <a:rPr lang="ja-JP" altLang="en-US" sz="1517" dirty="0">
                <a:latin typeface="+mn-ea"/>
              </a:rPr>
              <a:t>スクール構想」の推進</a:t>
            </a:r>
            <a:r>
              <a:rPr lang="ja-JP" altLang="en-US" sz="1517" dirty="0"/>
              <a:t>による教育の</a:t>
            </a:r>
            <a:r>
              <a:rPr lang="en-US" altLang="ja-JP" sz="1517" dirty="0">
                <a:latin typeface="+mn-ea"/>
              </a:rPr>
              <a:t>ICT</a:t>
            </a:r>
            <a:r>
              <a:rPr lang="ja-JP" altLang="en-US" sz="1517" dirty="0"/>
              <a:t>化と、</a:t>
            </a:r>
            <a:endParaRPr lang="en-US" altLang="ja-JP" sz="1517" dirty="0"/>
          </a:p>
          <a:p>
            <a:r>
              <a:rPr lang="ja-JP" altLang="en-US" sz="1517" dirty="0"/>
              <a:t>国際感覚豊かな子ども育む国際教育の充実を図ります。</a:t>
            </a:r>
          </a:p>
        </p:txBody>
      </p:sp>
      <p:sp>
        <p:nvSpPr>
          <p:cNvPr id="86" name="テキスト ボックス 85"/>
          <p:cNvSpPr txBox="1"/>
          <p:nvPr/>
        </p:nvSpPr>
        <p:spPr>
          <a:xfrm>
            <a:off x="57768" y="973536"/>
            <a:ext cx="6692400" cy="1340479"/>
          </a:xfrm>
          <a:prstGeom prst="rect">
            <a:avLst/>
          </a:prstGeom>
          <a:noFill/>
        </p:spPr>
        <p:txBody>
          <a:bodyPr wrap="square" rtlCol="0">
            <a:noAutofit/>
          </a:bodyPr>
          <a:lstStyle/>
          <a:p>
            <a:pPr>
              <a:lnSpc>
                <a:spcPts val="1878"/>
              </a:lnSpc>
              <a:tabLst>
                <a:tab pos="6463488" algn="l"/>
              </a:tabLst>
            </a:pPr>
            <a:r>
              <a:rPr lang="ja-JP" altLang="en-US" sz="1400" dirty="0"/>
              <a:t>　甲府市では、人口減少、少子高齢社会が進行する中でも、民間</a:t>
            </a:r>
            <a:r>
              <a:rPr lang="ja-JP" altLang="en-US" sz="1400" dirty="0" smtClean="0"/>
              <a:t>企業など</a:t>
            </a:r>
            <a:r>
              <a:rPr lang="ja-JP" altLang="en-US" sz="1400" dirty="0"/>
              <a:t>多様な主体の皆様が有する専門性や機動性、ノウハウなどを市政</a:t>
            </a:r>
            <a:r>
              <a:rPr lang="ja-JP" altLang="en-US" sz="1400" dirty="0" smtClean="0"/>
              <a:t>に</a:t>
            </a:r>
            <a:r>
              <a:rPr lang="ja-JP" altLang="en-US" sz="1400" dirty="0"/>
              <a:t>活</a:t>
            </a:r>
            <a:r>
              <a:rPr lang="ja-JP" altLang="en-US" sz="1400" dirty="0" smtClean="0"/>
              <a:t>かし、</a:t>
            </a:r>
            <a:r>
              <a:rPr lang="ja-JP" altLang="en-US" sz="1400" dirty="0"/>
              <a:t>各取組を進めていくことが必要であると考えております</a:t>
            </a:r>
            <a:r>
              <a:rPr lang="ja-JP" altLang="en-US" sz="1400" dirty="0" smtClean="0"/>
              <a:t>。民間</a:t>
            </a:r>
            <a:r>
              <a:rPr lang="ja-JP" altLang="en-US" sz="1400" dirty="0"/>
              <a:t>企業等の皆様との積極的な連携・協働の一層の推進により、公民による役割分担のもと、民間企業等の成長・発展、さらには市民サービスの向上や、地域活力の増進に取り組んでまいります</a:t>
            </a:r>
            <a:r>
              <a:rPr lang="ja-JP" altLang="en-US" sz="1400" dirty="0" smtClean="0"/>
              <a:t>。</a:t>
            </a:r>
            <a:endParaRPr lang="ja-JP" altLang="en-US" sz="1400" dirty="0"/>
          </a:p>
        </p:txBody>
      </p:sp>
      <p:sp>
        <p:nvSpPr>
          <p:cNvPr id="40" name="テキスト プレースホルダー 4"/>
          <p:cNvSpPr>
            <a:spLocks noGrp="1"/>
          </p:cNvSpPr>
          <p:nvPr>
            <p:ph type="body" idx="4294967295"/>
          </p:nvPr>
        </p:nvSpPr>
        <p:spPr>
          <a:xfrm>
            <a:off x="85092" y="2842531"/>
            <a:ext cx="6665076" cy="553998"/>
          </a:xfrm>
        </p:spPr>
        <p:txBody>
          <a:bodyPr wrap="square" anchor="t" anchorCtr="0">
            <a:spAutoFit/>
          </a:bodyPr>
          <a:lstStyle/>
          <a:p>
            <a:pPr marL="0" indent="0" defTabSz="316506">
              <a:lnSpc>
                <a:spcPct val="100000"/>
              </a:lnSpc>
              <a:spcBef>
                <a:spcPts val="0"/>
              </a:spcBef>
              <a:spcAft>
                <a:spcPts val="415"/>
              </a:spcAft>
              <a:buNone/>
            </a:pPr>
            <a:r>
              <a:rPr kumimoji="0" lang="ja-JP" altLang="en-US" sz="1500" b="1" dirty="0" smtClean="0">
                <a:solidFill>
                  <a:srgbClr val="561169"/>
                </a:solidFill>
              </a:rPr>
              <a:t>「子育て」支援に加え、「子育ち」を応援する施策を推進し、子どもたちが心豊かにたくましく成長できる「こども輝くまち」を実現します。</a:t>
            </a:r>
            <a:endParaRPr kumimoji="0" lang="ja-JP" altLang="en-US" sz="1500" b="1" dirty="0">
              <a:solidFill>
                <a:srgbClr val="561169"/>
              </a:solidFill>
            </a:endParaRPr>
          </a:p>
        </p:txBody>
      </p:sp>
    </p:spTree>
    <p:extLst>
      <p:ext uri="{BB962C8B-B14F-4D97-AF65-F5344CB8AC3E}">
        <p14:creationId xmlns:p14="http://schemas.microsoft.com/office/powerpoint/2010/main" val="1888229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テキスト ボックス 125"/>
          <p:cNvSpPr txBox="1"/>
          <p:nvPr/>
        </p:nvSpPr>
        <p:spPr>
          <a:xfrm>
            <a:off x="0" y="1697984"/>
            <a:ext cx="6869765" cy="3911519"/>
          </a:xfrm>
          <a:prstGeom prst="rect">
            <a:avLst/>
          </a:prstGeom>
          <a:solidFill>
            <a:schemeClr val="accent4">
              <a:lumMod val="20000"/>
              <a:lumOff val="80000"/>
            </a:schemeClr>
          </a:solidFill>
        </p:spPr>
        <p:txBody>
          <a:bodyPr wrap="square" rtlCol="0">
            <a:noAutofit/>
          </a:bodyPr>
          <a:lstStyle/>
          <a:p>
            <a:pPr>
              <a:spcAft>
                <a:spcPts val="599"/>
              </a:spcAft>
            </a:pPr>
            <a:r>
              <a:rPr lang="ja-JP" altLang="en-US" sz="1400" dirty="0"/>
              <a:t>　</a:t>
            </a:r>
          </a:p>
        </p:txBody>
      </p:sp>
      <p:sp>
        <p:nvSpPr>
          <p:cNvPr id="92" name="テキスト ボックス 91"/>
          <p:cNvSpPr txBox="1"/>
          <p:nvPr/>
        </p:nvSpPr>
        <p:spPr>
          <a:xfrm>
            <a:off x="47363" y="4435705"/>
            <a:ext cx="4716400" cy="1170000"/>
          </a:xfrm>
          <a:prstGeom prst="rect">
            <a:avLst/>
          </a:prstGeom>
          <a:noFill/>
        </p:spPr>
        <p:txBody>
          <a:bodyPr wrap="square" rtlCol="0">
            <a:noAutofit/>
          </a:bodyPr>
          <a:lstStyle/>
          <a:p>
            <a:pPr defTabSz="457142">
              <a:lnSpc>
                <a:spcPts val="2000"/>
              </a:lnSpc>
              <a:spcAft>
                <a:spcPts val="599"/>
              </a:spcAft>
            </a:pPr>
            <a:r>
              <a:rPr lang="ja-JP" altLang="en-US" sz="1517" dirty="0"/>
              <a:t>子育てを終えた女性や働く意欲のある女性などを就職へと着実に結びつける就労支援や起業支援など、女性に寄り添った相談・</a:t>
            </a:r>
            <a:r>
              <a:rPr lang="ja-JP" altLang="en-US" sz="1517" dirty="0" smtClean="0"/>
              <a:t>対応に取り組みます</a:t>
            </a:r>
            <a:r>
              <a:rPr lang="ja-JP" altLang="en-US" sz="1517" dirty="0"/>
              <a:t>。　</a:t>
            </a:r>
          </a:p>
        </p:txBody>
      </p:sp>
      <p:sp>
        <p:nvSpPr>
          <p:cNvPr id="90" name="テキスト ボックス 89"/>
          <p:cNvSpPr txBox="1"/>
          <p:nvPr/>
        </p:nvSpPr>
        <p:spPr>
          <a:xfrm>
            <a:off x="75823" y="2371282"/>
            <a:ext cx="6058000" cy="1502800"/>
          </a:xfrm>
          <a:prstGeom prst="rect">
            <a:avLst/>
          </a:prstGeom>
          <a:noFill/>
        </p:spPr>
        <p:txBody>
          <a:bodyPr wrap="square" rtlCol="0">
            <a:noAutofit/>
          </a:bodyPr>
          <a:lstStyle/>
          <a:p>
            <a:pPr defTabSz="457142">
              <a:lnSpc>
                <a:spcPts val="2000"/>
              </a:lnSpc>
              <a:spcAft>
                <a:spcPts val="599"/>
              </a:spcAft>
            </a:pPr>
            <a:r>
              <a:rPr lang="ja-JP" altLang="en-US" sz="1733" b="1" dirty="0">
                <a:solidFill>
                  <a:schemeClr val="bg1">
                    <a:lumMod val="50000"/>
                  </a:schemeClr>
                </a:solidFill>
              </a:rPr>
              <a:t>　　</a:t>
            </a:r>
            <a:r>
              <a:rPr lang="ja-JP" altLang="en-US" sz="1730" b="1" dirty="0" smtClean="0"/>
              <a:t>起業</a:t>
            </a:r>
            <a:r>
              <a:rPr lang="ja-JP" altLang="en-US" sz="1730" b="1" dirty="0"/>
              <a:t>支援など女性活躍に向けた支援事業の</a:t>
            </a:r>
            <a:r>
              <a:rPr lang="ja-JP" altLang="en-US" sz="1730" b="1" dirty="0" smtClean="0"/>
              <a:t>充実</a:t>
            </a:r>
            <a:endParaRPr lang="ja-JP" altLang="en-US" sz="1730" b="1" dirty="0"/>
          </a:p>
          <a:p>
            <a:pPr defTabSz="457142">
              <a:lnSpc>
                <a:spcPts val="2000"/>
              </a:lnSpc>
              <a:spcAft>
                <a:spcPts val="599"/>
              </a:spcAft>
            </a:pPr>
            <a:r>
              <a:rPr lang="ja-JP" altLang="en-US" sz="1517" dirty="0" smtClean="0"/>
              <a:t>⇒</a:t>
            </a:r>
            <a:r>
              <a:rPr lang="en-US" altLang="ja-JP" sz="1517" dirty="0"/>
              <a:t>2021</a:t>
            </a:r>
            <a:r>
              <a:rPr lang="ja-JP" altLang="en-US" sz="1517" dirty="0"/>
              <a:t>年に「日本女性会議」の本市での開催を契機に、男女共同参画社会の実現や、女性の仕事と家庭の両立など、女性活躍の推進に向けた取組を推進します。</a:t>
            </a:r>
          </a:p>
        </p:txBody>
      </p:sp>
      <p:sp>
        <p:nvSpPr>
          <p:cNvPr id="123" name="タイトル 3"/>
          <p:cNvSpPr txBox="1">
            <a:spLocks/>
          </p:cNvSpPr>
          <p:nvPr/>
        </p:nvSpPr>
        <p:spPr>
          <a:xfrm>
            <a:off x="20651" y="12703"/>
            <a:ext cx="6768626" cy="980578"/>
          </a:xfrm>
          <a:prstGeom prst="rect">
            <a:avLst/>
          </a:prstGeom>
          <a:solidFill>
            <a:srgbClr val="7030A0"/>
          </a:solidFill>
        </p:spPr>
        <p:txBody>
          <a:bodyPr vert="horz" lIns="132080" tIns="66040" rIns="132080" bIns="6604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1200"/>
              </a:spcBef>
            </a:pPr>
            <a:r>
              <a:rPr lang="en-US" altLang="ja-JP" sz="2889" b="1" spc="433" dirty="0">
                <a:ln w="0"/>
                <a:solidFill>
                  <a:schemeClr val="bg1"/>
                </a:solidFill>
                <a:latin typeface="Meiryo UI" panose="020B0604030504040204" pitchFamily="50" charset="-128"/>
                <a:ea typeface="Meiryo UI" panose="020B0604030504040204" pitchFamily="50" charset="-128"/>
              </a:rPr>
              <a:t/>
            </a:r>
            <a:br>
              <a:rPr lang="en-US" altLang="ja-JP" sz="2889" b="1" spc="433" dirty="0">
                <a:ln w="0"/>
                <a:solidFill>
                  <a:schemeClr val="bg1"/>
                </a:solidFill>
                <a:latin typeface="Meiryo UI" panose="020B0604030504040204" pitchFamily="50" charset="-128"/>
                <a:ea typeface="Meiryo UI" panose="020B0604030504040204" pitchFamily="50" charset="-128"/>
              </a:rPr>
            </a:br>
            <a:r>
              <a:rPr lang="ja-JP" altLang="en-US" sz="2889" b="1" spc="433" dirty="0">
                <a:ln w="0"/>
                <a:solidFill>
                  <a:schemeClr val="bg1"/>
                </a:solidFill>
                <a:latin typeface="Meiryo UI" panose="020B0604030504040204" pitchFamily="50" charset="-128"/>
                <a:ea typeface="Meiryo UI" panose="020B0604030504040204" pitchFamily="50" charset="-128"/>
              </a:rPr>
              <a:t>　　</a:t>
            </a:r>
            <a:endParaRPr lang="ja-JP" altLang="en-US" sz="4622" b="1" spc="433" dirty="0">
              <a:ln w="0"/>
              <a:solidFill>
                <a:schemeClr val="bg1"/>
              </a:solidFill>
              <a:latin typeface="Meiryo UI" panose="020B0604030504040204" pitchFamily="50" charset="-128"/>
              <a:ea typeface="Meiryo UI" panose="020B0604030504040204" pitchFamily="50" charset="-128"/>
            </a:endParaRPr>
          </a:p>
        </p:txBody>
      </p:sp>
      <p:sp>
        <p:nvSpPr>
          <p:cNvPr id="127" name="テキスト ボックス 126"/>
          <p:cNvSpPr txBox="1"/>
          <p:nvPr/>
        </p:nvSpPr>
        <p:spPr>
          <a:xfrm>
            <a:off x="20653" y="6179870"/>
            <a:ext cx="6837347" cy="3659410"/>
          </a:xfrm>
          <a:prstGeom prst="rect">
            <a:avLst/>
          </a:prstGeom>
          <a:solidFill>
            <a:schemeClr val="accent4">
              <a:lumMod val="20000"/>
              <a:lumOff val="80000"/>
            </a:schemeClr>
          </a:solidFill>
        </p:spPr>
        <p:txBody>
          <a:bodyPr wrap="square" rtlCol="0">
            <a:noAutofit/>
          </a:bodyPr>
          <a:lstStyle/>
          <a:p>
            <a:pPr>
              <a:spcAft>
                <a:spcPts val="599"/>
              </a:spcAft>
            </a:pPr>
            <a:r>
              <a:rPr lang="ja-JP" altLang="en-US" sz="1400" dirty="0"/>
              <a:t>　</a:t>
            </a:r>
          </a:p>
        </p:txBody>
      </p:sp>
      <p:pic>
        <p:nvPicPr>
          <p:cNvPr id="128" name="図 127"/>
          <p:cNvPicPr>
            <a:picLocks noChangeAspect="1"/>
          </p:cNvPicPr>
          <p:nvPr/>
        </p:nvPicPr>
        <p:blipFill>
          <a:blip r:embed="rId2"/>
          <a:stretch>
            <a:fillRect/>
          </a:stretch>
        </p:blipFill>
        <p:spPr>
          <a:xfrm>
            <a:off x="1283724" y="185099"/>
            <a:ext cx="4242479" cy="667988"/>
          </a:xfrm>
          <a:prstGeom prst="rect">
            <a:avLst/>
          </a:prstGeom>
        </p:spPr>
      </p:pic>
      <p:sp>
        <p:nvSpPr>
          <p:cNvPr id="139" name="ホームベース 138"/>
          <p:cNvSpPr/>
          <p:nvPr/>
        </p:nvSpPr>
        <p:spPr>
          <a:xfrm>
            <a:off x="75823" y="1205508"/>
            <a:ext cx="6713454" cy="359009"/>
          </a:xfrm>
          <a:prstGeom prst="homePlate">
            <a:avLst/>
          </a:prstGeom>
          <a:gradFill>
            <a:gsLst>
              <a:gs pos="0">
                <a:srgbClr val="7030A0">
                  <a:tint val="66000"/>
                  <a:satMod val="160000"/>
                </a:srgbClr>
              </a:gs>
              <a:gs pos="23000">
                <a:srgbClr val="7030A0">
                  <a:tint val="44500"/>
                  <a:satMod val="160000"/>
                </a:srgbClr>
              </a:gs>
              <a:gs pos="100000">
                <a:srgbClr val="7030A0">
                  <a:tint val="23500"/>
                  <a:satMod val="160000"/>
                </a:srgbClr>
              </a:gs>
            </a:gsLst>
            <a:path path="circle">
              <a:fillToRect l="50000" t="50000" r="50000" b="50000"/>
            </a:path>
          </a:gra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spAutoFit/>
          </a:bodyPr>
          <a:lstStyle/>
          <a:p>
            <a:r>
              <a:rPr kumimoji="1" lang="ja-JP" altLang="en-US" sz="1733" b="1" dirty="0">
                <a:solidFill>
                  <a:schemeClr val="tx1"/>
                </a:solidFill>
                <a:latin typeface="Meiryo UI" panose="020B0604030504040204" pitchFamily="50" charset="-128"/>
                <a:ea typeface="Meiryo UI" panose="020B0604030504040204" pitchFamily="50" charset="-128"/>
              </a:rPr>
              <a:t> ２　「女性活躍」分野</a:t>
            </a:r>
            <a:endParaRPr kumimoji="1" lang="en-US" altLang="ja-JP" sz="1733" b="1" dirty="0">
              <a:solidFill>
                <a:schemeClr val="tx1"/>
              </a:solidFill>
              <a:latin typeface="Meiryo UI" panose="020B0604030504040204" pitchFamily="50" charset="-128"/>
              <a:ea typeface="Meiryo UI" panose="020B0604030504040204" pitchFamily="50" charset="-128"/>
            </a:endParaRPr>
          </a:p>
        </p:txBody>
      </p:sp>
      <p:pic>
        <p:nvPicPr>
          <p:cNvPr id="140" name="図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57" y="3663086"/>
            <a:ext cx="1926422" cy="566407"/>
          </a:xfrm>
          <a:prstGeom prst="rect">
            <a:avLst/>
          </a:prstGeom>
          <a:effectLst>
            <a:softEdge rad="31750"/>
          </a:effectLst>
        </p:spPr>
      </p:pic>
      <p:pic>
        <p:nvPicPr>
          <p:cNvPr id="141" name="図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529" y="2489936"/>
            <a:ext cx="807748" cy="1108020"/>
          </a:xfrm>
          <a:prstGeom prst="rect">
            <a:avLst/>
          </a:prstGeom>
        </p:spPr>
      </p:pic>
      <p:pic>
        <p:nvPicPr>
          <p:cNvPr id="144" name="図 1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3922" y="1096204"/>
            <a:ext cx="591048" cy="591048"/>
          </a:xfrm>
          <a:prstGeom prst="rect">
            <a:avLst/>
          </a:prstGeom>
        </p:spPr>
      </p:pic>
      <p:pic>
        <p:nvPicPr>
          <p:cNvPr id="145" name="図 1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4878" y="1104497"/>
            <a:ext cx="578129" cy="578129"/>
          </a:xfrm>
          <a:prstGeom prst="rect">
            <a:avLst/>
          </a:prstGeom>
        </p:spPr>
      </p:pic>
      <p:sp>
        <p:nvSpPr>
          <p:cNvPr id="148" name="ストライプ矢印 147"/>
          <p:cNvSpPr/>
          <p:nvPr/>
        </p:nvSpPr>
        <p:spPr>
          <a:xfrm>
            <a:off x="2181274" y="3834249"/>
            <a:ext cx="358666" cy="302683"/>
          </a:xfrm>
          <a:prstGeom prst="stripedRightArrow">
            <a:avLst/>
          </a:prstGeom>
          <a:solidFill>
            <a:srgbClr val="DD0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52" name="雲形吹き出し 151"/>
          <p:cNvSpPr/>
          <p:nvPr/>
        </p:nvSpPr>
        <p:spPr>
          <a:xfrm>
            <a:off x="2524718" y="3385013"/>
            <a:ext cx="1214973" cy="573538"/>
          </a:xfrm>
          <a:prstGeom prst="cloudCallout">
            <a:avLst>
              <a:gd name="adj1" fmla="val -44004"/>
              <a:gd name="adj2" fmla="val 66663"/>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53" name="テキスト ボックス 152"/>
          <p:cNvSpPr txBox="1"/>
          <p:nvPr/>
        </p:nvSpPr>
        <p:spPr>
          <a:xfrm>
            <a:off x="2586182" y="3514104"/>
            <a:ext cx="1161400" cy="270202"/>
          </a:xfrm>
          <a:prstGeom prst="rect">
            <a:avLst/>
          </a:prstGeom>
          <a:noFill/>
        </p:spPr>
        <p:txBody>
          <a:bodyPr wrap="square" rtlCol="0">
            <a:spAutoFit/>
          </a:bodyPr>
          <a:lstStyle/>
          <a:p>
            <a:r>
              <a:rPr lang="ja-JP" altLang="en-US" sz="1156" dirty="0">
                <a:latin typeface="游ゴシック" panose="020B0400000000000000" pitchFamily="50" charset="-128"/>
                <a:ea typeface="游ゴシック" panose="020B0400000000000000" pitchFamily="50" charset="-128"/>
              </a:rPr>
              <a:t>女性活きいき</a:t>
            </a:r>
          </a:p>
        </p:txBody>
      </p:sp>
      <p:sp>
        <p:nvSpPr>
          <p:cNvPr id="154" name="雲形吹き出し 153"/>
          <p:cNvSpPr/>
          <p:nvPr/>
        </p:nvSpPr>
        <p:spPr>
          <a:xfrm>
            <a:off x="3298916" y="3744973"/>
            <a:ext cx="1003470" cy="583385"/>
          </a:xfrm>
          <a:prstGeom prst="cloudCallout">
            <a:avLst>
              <a:gd name="adj1" fmla="val -92708"/>
              <a:gd name="adj2" fmla="val 7801"/>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55" name="テキスト ボックス 154"/>
          <p:cNvSpPr txBox="1"/>
          <p:nvPr/>
        </p:nvSpPr>
        <p:spPr>
          <a:xfrm>
            <a:off x="3354427" y="3886940"/>
            <a:ext cx="892449" cy="270202"/>
          </a:xfrm>
          <a:prstGeom prst="rect">
            <a:avLst/>
          </a:prstGeom>
          <a:noFill/>
          <a:ln>
            <a:noFill/>
          </a:ln>
        </p:spPr>
        <p:txBody>
          <a:bodyPr wrap="square" rtlCol="0">
            <a:spAutoFit/>
          </a:bodyPr>
          <a:lstStyle/>
          <a:p>
            <a:r>
              <a:rPr lang="ja-JP" altLang="en-US" sz="1156" dirty="0">
                <a:latin typeface="游ゴシック" panose="020B0400000000000000" pitchFamily="50" charset="-128"/>
                <a:ea typeface="游ゴシック" panose="020B0400000000000000" pitchFamily="50" charset="-128"/>
              </a:rPr>
              <a:t>女性活躍</a:t>
            </a:r>
          </a:p>
        </p:txBody>
      </p:sp>
      <p:pic>
        <p:nvPicPr>
          <p:cNvPr id="162" name="図 1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8144" y="4085827"/>
            <a:ext cx="2148897" cy="1428122"/>
          </a:xfrm>
          <a:prstGeom prst="rect">
            <a:avLst/>
          </a:prstGeom>
          <a:effectLst>
            <a:softEdge rad="63500"/>
          </a:effectLst>
        </p:spPr>
      </p:pic>
      <p:sp>
        <p:nvSpPr>
          <p:cNvPr id="163" name="ホームベース 162"/>
          <p:cNvSpPr/>
          <p:nvPr/>
        </p:nvSpPr>
        <p:spPr>
          <a:xfrm>
            <a:off x="106445" y="5747709"/>
            <a:ext cx="6682832" cy="348634"/>
          </a:xfrm>
          <a:prstGeom prst="homePlate">
            <a:avLst/>
          </a:prstGeom>
          <a:gradFill>
            <a:gsLst>
              <a:gs pos="0">
                <a:srgbClr val="7030A0">
                  <a:tint val="66000"/>
                  <a:satMod val="160000"/>
                </a:srgbClr>
              </a:gs>
              <a:gs pos="23000">
                <a:srgbClr val="7030A0">
                  <a:tint val="44500"/>
                  <a:satMod val="160000"/>
                </a:srgbClr>
              </a:gs>
              <a:gs pos="100000">
                <a:srgbClr val="7030A0">
                  <a:tint val="23500"/>
                  <a:satMod val="160000"/>
                </a:srgbClr>
              </a:gs>
            </a:gsLst>
            <a:path path="circle">
              <a:fillToRect l="50000" t="50000" r="50000" b="50000"/>
            </a:path>
          </a:gra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kumimoji="1" lang="ja-JP" altLang="en-US" sz="1733" b="1" dirty="0">
                <a:solidFill>
                  <a:srgbClr val="7030A0"/>
                </a:solidFill>
                <a:latin typeface="Meiryo UI" panose="020B0604030504040204" pitchFamily="50" charset="-128"/>
                <a:ea typeface="Meiryo UI" panose="020B0604030504040204" pitchFamily="50" charset="-128"/>
              </a:rPr>
              <a:t> </a:t>
            </a:r>
            <a:r>
              <a:rPr kumimoji="1" lang="ja-JP" altLang="en-US" sz="1733" b="1" dirty="0">
                <a:solidFill>
                  <a:schemeClr val="tx1"/>
                </a:solidFill>
                <a:latin typeface="Meiryo UI" panose="020B0604030504040204" pitchFamily="50" charset="-128"/>
                <a:ea typeface="Meiryo UI" panose="020B0604030504040204" pitchFamily="50" charset="-128"/>
              </a:rPr>
              <a:t>３　「健康づくり」分野</a:t>
            </a:r>
            <a:endParaRPr kumimoji="1" lang="en-US" altLang="ja-JP" sz="1733" b="1" dirty="0">
              <a:solidFill>
                <a:schemeClr val="tx1"/>
              </a:solidFill>
              <a:latin typeface="Meiryo UI" panose="020B0604030504040204" pitchFamily="50" charset="-128"/>
              <a:ea typeface="Meiryo UI" panose="020B0604030504040204" pitchFamily="50" charset="-128"/>
            </a:endParaRPr>
          </a:p>
        </p:txBody>
      </p:sp>
      <p:pic>
        <p:nvPicPr>
          <p:cNvPr id="164" name="図 1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5059" y="5678057"/>
            <a:ext cx="549910" cy="549910"/>
          </a:xfrm>
          <a:prstGeom prst="rect">
            <a:avLst/>
          </a:prstGeom>
        </p:spPr>
      </p:pic>
      <p:pic>
        <p:nvPicPr>
          <p:cNvPr id="165" name="図 1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7653" y="5664183"/>
            <a:ext cx="577655" cy="577655"/>
          </a:xfrm>
          <a:prstGeom prst="rect">
            <a:avLst/>
          </a:prstGeom>
        </p:spPr>
      </p:pic>
      <p:pic>
        <p:nvPicPr>
          <p:cNvPr id="169" name="図 16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1292" y="8535989"/>
            <a:ext cx="1554768" cy="1166077"/>
          </a:xfrm>
          <a:prstGeom prst="rect">
            <a:avLst/>
          </a:prstGeom>
        </p:spPr>
      </p:pic>
      <p:grpSp>
        <p:nvGrpSpPr>
          <p:cNvPr id="170" name="グループ化 169"/>
          <p:cNvGrpSpPr/>
          <p:nvPr/>
        </p:nvGrpSpPr>
        <p:grpSpPr>
          <a:xfrm>
            <a:off x="2510251" y="8675533"/>
            <a:ext cx="2317250" cy="646204"/>
            <a:chOff x="3268337" y="5110975"/>
            <a:chExt cx="1604250" cy="447372"/>
          </a:xfrm>
        </p:grpSpPr>
        <p:sp>
          <p:nvSpPr>
            <p:cNvPr id="171" name="角丸四角形吹き出し 170"/>
            <p:cNvSpPr/>
            <p:nvPr/>
          </p:nvSpPr>
          <p:spPr>
            <a:xfrm>
              <a:off x="3268337" y="5207566"/>
              <a:ext cx="1280109" cy="350781"/>
            </a:xfrm>
            <a:prstGeom prst="wedgeRoundRectCallout">
              <a:avLst>
                <a:gd name="adj1" fmla="val -63978"/>
                <a:gd name="adj2" fmla="val 9289"/>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72" name="テキスト ボックス 171"/>
            <p:cNvSpPr txBox="1"/>
            <p:nvPr/>
          </p:nvSpPr>
          <p:spPr>
            <a:xfrm>
              <a:off x="3287912" y="5236821"/>
              <a:ext cx="1347584" cy="312512"/>
            </a:xfrm>
            <a:prstGeom prst="rect">
              <a:avLst/>
            </a:prstGeom>
            <a:noFill/>
            <a:ln>
              <a:noFill/>
            </a:ln>
          </p:spPr>
          <p:txBody>
            <a:bodyPr wrap="square" rtlCol="0">
              <a:spAutoFit/>
            </a:bodyPr>
            <a:lstStyle/>
            <a:p>
              <a:pPr>
                <a:lnSpc>
                  <a:spcPts val="1444"/>
                </a:lnSpc>
              </a:pPr>
              <a:r>
                <a:rPr kumimoji="1" lang="ja-JP" altLang="en-US" sz="1300" b="1" dirty="0">
                  <a:solidFill>
                    <a:srgbClr val="7030A0"/>
                  </a:solidFill>
                  <a:latin typeface="游ゴシック" panose="020B0400000000000000" pitchFamily="50" charset="-128"/>
                  <a:ea typeface="游ゴシック" panose="020B0400000000000000" pitchFamily="50" charset="-128"/>
                </a:rPr>
                <a:t>健康づくりで</a:t>
              </a:r>
              <a:endParaRPr kumimoji="1" lang="en-US" altLang="ja-JP" sz="1300" b="1" dirty="0">
                <a:solidFill>
                  <a:srgbClr val="7030A0"/>
                </a:solidFill>
                <a:latin typeface="游ゴシック" panose="020B0400000000000000" pitchFamily="50" charset="-128"/>
                <a:ea typeface="游ゴシック" panose="020B0400000000000000" pitchFamily="50" charset="-128"/>
              </a:endParaRPr>
            </a:p>
            <a:p>
              <a:pPr>
                <a:lnSpc>
                  <a:spcPts val="1444"/>
                </a:lnSpc>
              </a:pPr>
              <a:r>
                <a:rPr kumimoji="1" lang="ja-JP" altLang="en-US" sz="1300" b="1" dirty="0">
                  <a:solidFill>
                    <a:srgbClr val="7030A0"/>
                  </a:solidFill>
                  <a:latin typeface="游ゴシック" panose="020B0400000000000000" pitchFamily="50" charset="-128"/>
                  <a:ea typeface="游ゴシック" panose="020B0400000000000000" pitchFamily="50" charset="-128"/>
                </a:rPr>
                <a:t>　「まちを元気」に！</a:t>
              </a:r>
            </a:p>
          </p:txBody>
        </p:sp>
        <p:sp>
          <p:nvSpPr>
            <p:cNvPr id="173" name="角丸四角形 172"/>
            <p:cNvSpPr/>
            <p:nvPr/>
          </p:nvSpPr>
          <p:spPr>
            <a:xfrm>
              <a:off x="4138617" y="5110975"/>
              <a:ext cx="733970" cy="200157"/>
            </a:xfrm>
            <a:prstGeom prst="roundRect">
              <a:avLst/>
            </a:prstGeom>
            <a:solidFill>
              <a:schemeClr val="bg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56" b="1" dirty="0">
                  <a:solidFill>
                    <a:srgbClr val="7030A0"/>
                  </a:solidFill>
                </a:rPr>
                <a:t>健康都市</a:t>
              </a:r>
            </a:p>
          </p:txBody>
        </p:sp>
      </p:grpSp>
      <p:sp>
        <p:nvSpPr>
          <p:cNvPr id="174" name="テキスト ボックス 173"/>
          <p:cNvSpPr txBox="1"/>
          <p:nvPr/>
        </p:nvSpPr>
        <p:spPr>
          <a:xfrm>
            <a:off x="2302589" y="9407969"/>
            <a:ext cx="4061960" cy="292387"/>
          </a:xfrm>
          <a:prstGeom prst="rect">
            <a:avLst/>
          </a:prstGeom>
          <a:noFill/>
        </p:spPr>
        <p:txBody>
          <a:bodyPr wrap="square" rtlCol="0">
            <a:spAutoFit/>
          </a:bodyPr>
          <a:lstStyle/>
          <a:p>
            <a:r>
              <a:rPr kumimoji="1" lang="ja-JP" altLang="en-US" sz="1300" dirty="0"/>
              <a:t>「健康都市宣言」ロゴマーク</a:t>
            </a:r>
          </a:p>
        </p:txBody>
      </p:sp>
      <p:pic>
        <p:nvPicPr>
          <p:cNvPr id="175" name="図 17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56332" y="8406130"/>
            <a:ext cx="1646005" cy="1365182"/>
          </a:xfrm>
          <a:prstGeom prst="rect">
            <a:avLst/>
          </a:prstGeom>
          <a:effectLst>
            <a:softEdge rad="63500"/>
          </a:effectLst>
        </p:spPr>
      </p:pic>
      <p:pic>
        <p:nvPicPr>
          <p:cNvPr id="176" name="図 17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445" y="2385300"/>
            <a:ext cx="461494" cy="279208"/>
          </a:xfrm>
          <a:prstGeom prst="rect">
            <a:avLst/>
          </a:prstGeom>
        </p:spPr>
      </p:pic>
      <p:pic>
        <p:nvPicPr>
          <p:cNvPr id="177" name="図 1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445" y="6932314"/>
            <a:ext cx="461494" cy="279208"/>
          </a:xfrm>
          <a:prstGeom prst="rect">
            <a:avLst/>
          </a:prstGeom>
        </p:spPr>
      </p:pic>
      <p:pic>
        <p:nvPicPr>
          <p:cNvPr id="178" name="図 17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92980" y="6607834"/>
            <a:ext cx="1339072" cy="861875"/>
          </a:xfrm>
          <a:prstGeom prst="rect">
            <a:avLst/>
          </a:prstGeom>
        </p:spPr>
      </p:pic>
      <p:sp>
        <p:nvSpPr>
          <p:cNvPr id="180" name="テキスト ボックス 179"/>
          <p:cNvSpPr txBox="1"/>
          <p:nvPr/>
        </p:nvSpPr>
        <p:spPr>
          <a:xfrm>
            <a:off x="6294545" y="9564285"/>
            <a:ext cx="494732" cy="325794"/>
          </a:xfrm>
          <a:prstGeom prst="rect">
            <a:avLst/>
          </a:prstGeom>
          <a:noFill/>
          <a:ln>
            <a:noFill/>
          </a:ln>
        </p:spPr>
        <p:txBody>
          <a:bodyPr wrap="square" rtlCol="0">
            <a:spAutoFit/>
          </a:bodyPr>
          <a:lstStyle/>
          <a:p>
            <a:r>
              <a:rPr kumimoji="1" lang="ja-JP" altLang="en-US" sz="1517" b="1" dirty="0"/>
              <a:t>２</a:t>
            </a:r>
          </a:p>
        </p:txBody>
      </p:sp>
      <p:sp>
        <p:nvSpPr>
          <p:cNvPr id="157" name="角丸四角形吹き出し 156"/>
          <p:cNvSpPr/>
          <p:nvPr/>
        </p:nvSpPr>
        <p:spPr>
          <a:xfrm>
            <a:off x="4456997" y="3670319"/>
            <a:ext cx="1797068" cy="354730"/>
          </a:xfrm>
          <a:prstGeom prst="wedgeRoundRectCallout">
            <a:avLst>
              <a:gd name="adj1" fmla="val 59257"/>
              <a:gd name="adj2" fmla="val -41292"/>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58" name="テキスト ボックス 157"/>
          <p:cNvSpPr txBox="1"/>
          <p:nvPr/>
        </p:nvSpPr>
        <p:spPr>
          <a:xfrm>
            <a:off x="4447448" y="3744432"/>
            <a:ext cx="2018785" cy="271869"/>
          </a:xfrm>
          <a:prstGeom prst="rect">
            <a:avLst/>
          </a:prstGeom>
          <a:noFill/>
          <a:ln>
            <a:noFill/>
          </a:ln>
        </p:spPr>
        <p:txBody>
          <a:bodyPr wrap="square" rtlCol="0">
            <a:spAutoFit/>
          </a:bodyPr>
          <a:lstStyle/>
          <a:p>
            <a:pPr>
              <a:lnSpc>
                <a:spcPts val="1444"/>
              </a:lnSpc>
            </a:pPr>
            <a:r>
              <a:rPr kumimoji="1" lang="ja-JP" altLang="en-US" sz="1444" b="1" dirty="0">
                <a:solidFill>
                  <a:srgbClr val="7030A0"/>
                </a:solidFill>
                <a:latin typeface="游ゴシック" panose="020B0400000000000000" pitchFamily="50" charset="-128"/>
                <a:ea typeface="游ゴシック" panose="020B0400000000000000" pitchFamily="50" charset="-128"/>
              </a:rPr>
              <a:t>甲府で女性が輝く</a:t>
            </a:r>
          </a:p>
        </p:txBody>
      </p:sp>
      <p:sp>
        <p:nvSpPr>
          <p:cNvPr id="159" name="角丸四角形 158"/>
          <p:cNvSpPr/>
          <p:nvPr/>
        </p:nvSpPr>
        <p:spPr>
          <a:xfrm>
            <a:off x="4273449" y="3424499"/>
            <a:ext cx="1467196" cy="284743"/>
          </a:xfrm>
          <a:prstGeom prst="roundRect">
            <a:avLst/>
          </a:prstGeom>
          <a:solidFill>
            <a:schemeClr val="bg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56" b="1" dirty="0">
                <a:solidFill>
                  <a:srgbClr val="7030A0"/>
                </a:solidFill>
              </a:rPr>
              <a:t>宝石のきらめき</a:t>
            </a:r>
          </a:p>
        </p:txBody>
      </p:sp>
      <p:sp>
        <p:nvSpPr>
          <p:cNvPr id="160" name="星 4 159"/>
          <p:cNvSpPr/>
          <p:nvPr/>
        </p:nvSpPr>
        <p:spPr>
          <a:xfrm>
            <a:off x="6013450" y="3568161"/>
            <a:ext cx="174299" cy="283160"/>
          </a:xfrm>
          <a:prstGeom prst="star4">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61" name="星 4 160"/>
          <p:cNvSpPr/>
          <p:nvPr/>
        </p:nvSpPr>
        <p:spPr>
          <a:xfrm>
            <a:off x="6200259" y="3879541"/>
            <a:ext cx="94286" cy="125201"/>
          </a:xfrm>
          <a:prstGeom prst="star4">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93" name="テキスト ボックス 92"/>
          <p:cNvSpPr txBox="1"/>
          <p:nvPr/>
        </p:nvSpPr>
        <p:spPr>
          <a:xfrm>
            <a:off x="31440" y="7503847"/>
            <a:ext cx="6779676" cy="1249633"/>
          </a:xfrm>
          <a:prstGeom prst="rect">
            <a:avLst/>
          </a:prstGeom>
          <a:noFill/>
        </p:spPr>
        <p:txBody>
          <a:bodyPr wrap="square" rtlCol="0">
            <a:noAutofit/>
          </a:bodyPr>
          <a:lstStyle/>
          <a:p>
            <a:pPr defTabSz="457142">
              <a:spcAft>
                <a:spcPts val="599"/>
              </a:spcAft>
            </a:pPr>
            <a:r>
              <a:rPr lang="en-US" altLang="ja-JP" sz="1517" dirty="0" smtClean="0">
                <a:solidFill>
                  <a:prstClr val="black"/>
                </a:solidFill>
              </a:rPr>
              <a:t>2019</a:t>
            </a:r>
            <a:r>
              <a:rPr lang="ja-JP" altLang="en-US" sz="1517" dirty="0">
                <a:solidFill>
                  <a:prstClr val="black"/>
                </a:solidFill>
              </a:rPr>
              <a:t>年に「健康都市宣言」を制定しました。現在、インセンティブを活用し、健康意識の醸成や行動変容を促す「健康ポイント事業」をはじめとする健康づくり施策を推進し、「人」、「地域」、「まち」の「健康の好循環」をつくり、みんなが健康で、笑顔が絶えない「元気</a:t>
            </a:r>
            <a:r>
              <a:rPr lang="en-US" altLang="ja-JP" sz="1517" dirty="0">
                <a:solidFill>
                  <a:prstClr val="black"/>
                </a:solidFill>
              </a:rPr>
              <a:t>City</a:t>
            </a:r>
            <a:r>
              <a:rPr lang="ja-JP" altLang="en-US" sz="1517" dirty="0">
                <a:solidFill>
                  <a:prstClr val="black"/>
                </a:solidFill>
              </a:rPr>
              <a:t>こうふ」を目指しています。</a:t>
            </a:r>
          </a:p>
        </p:txBody>
      </p:sp>
      <p:sp>
        <p:nvSpPr>
          <p:cNvPr id="39" name="テキスト ボックス 38"/>
          <p:cNvSpPr txBox="1"/>
          <p:nvPr/>
        </p:nvSpPr>
        <p:spPr>
          <a:xfrm>
            <a:off x="31440" y="6928516"/>
            <a:ext cx="6779676" cy="762139"/>
          </a:xfrm>
          <a:prstGeom prst="rect">
            <a:avLst/>
          </a:prstGeom>
          <a:noFill/>
        </p:spPr>
        <p:txBody>
          <a:bodyPr wrap="square" rtlCol="0">
            <a:noAutofit/>
          </a:bodyPr>
          <a:lstStyle/>
          <a:p>
            <a:pPr defTabSz="457142">
              <a:spcAft>
                <a:spcPts val="599"/>
              </a:spcAft>
            </a:pPr>
            <a:r>
              <a:rPr lang="ja-JP" altLang="en-US" sz="1733" b="1" dirty="0">
                <a:solidFill>
                  <a:prstClr val="black"/>
                </a:solidFill>
              </a:rPr>
              <a:t>　　「元気</a:t>
            </a:r>
            <a:r>
              <a:rPr lang="en-US" altLang="ja-JP" sz="1733" b="1" dirty="0">
                <a:solidFill>
                  <a:prstClr val="black"/>
                </a:solidFill>
              </a:rPr>
              <a:t>City</a:t>
            </a:r>
            <a:r>
              <a:rPr lang="ja-JP" altLang="en-US" sz="1733" b="1" dirty="0">
                <a:solidFill>
                  <a:prstClr val="black"/>
                </a:solidFill>
              </a:rPr>
              <a:t>こうふ」を目指した健康づくりの推進</a:t>
            </a:r>
          </a:p>
          <a:p>
            <a:pPr defTabSz="457142">
              <a:spcAft>
                <a:spcPts val="599"/>
              </a:spcAft>
            </a:pPr>
            <a:r>
              <a:rPr lang="ja-JP" altLang="en-US" sz="1517" dirty="0">
                <a:solidFill>
                  <a:prstClr val="black"/>
                </a:solidFill>
              </a:rPr>
              <a:t>⇒健康寿命の延伸を図りながら活力ある甲府市を創るため</a:t>
            </a:r>
            <a:r>
              <a:rPr lang="ja-JP" altLang="en-US" sz="1517" dirty="0" smtClean="0">
                <a:solidFill>
                  <a:prstClr val="black"/>
                </a:solidFill>
              </a:rPr>
              <a:t>、</a:t>
            </a:r>
            <a:endParaRPr lang="en-US" altLang="ja-JP" sz="1517" dirty="0">
              <a:solidFill>
                <a:prstClr val="black"/>
              </a:solidFill>
            </a:endParaRPr>
          </a:p>
        </p:txBody>
      </p:sp>
      <p:sp>
        <p:nvSpPr>
          <p:cNvPr id="40" name="テキスト プレースホルダー 4"/>
          <p:cNvSpPr>
            <a:spLocks noGrp="1"/>
          </p:cNvSpPr>
          <p:nvPr>
            <p:ph type="body" idx="4294967295"/>
          </p:nvPr>
        </p:nvSpPr>
        <p:spPr>
          <a:xfrm>
            <a:off x="134645" y="6300666"/>
            <a:ext cx="6586620" cy="553998"/>
          </a:xfrm>
        </p:spPr>
        <p:txBody>
          <a:bodyPr wrap="square" anchor="t" anchorCtr="0">
            <a:spAutoFit/>
          </a:bodyPr>
          <a:lstStyle/>
          <a:p>
            <a:pPr marL="0" indent="0" defTabSz="316506">
              <a:lnSpc>
                <a:spcPct val="100000"/>
              </a:lnSpc>
              <a:spcBef>
                <a:spcPts val="0"/>
              </a:spcBef>
              <a:spcAft>
                <a:spcPts val="415"/>
              </a:spcAft>
              <a:buNone/>
            </a:pPr>
            <a:r>
              <a:rPr kumimoji="0" lang="ja-JP" altLang="en-US" sz="1500" b="1" dirty="0" smtClean="0">
                <a:solidFill>
                  <a:srgbClr val="561169"/>
                </a:solidFill>
              </a:rPr>
              <a:t>健康の好循環を創出し、いつまでも健やかで活躍できる「健康といきがいのまち」を実現します。</a:t>
            </a:r>
            <a:endParaRPr kumimoji="0" lang="ja-JP" altLang="en-US" sz="1500" b="1" dirty="0">
              <a:solidFill>
                <a:srgbClr val="561169"/>
              </a:solidFill>
            </a:endParaRPr>
          </a:p>
        </p:txBody>
      </p:sp>
      <p:sp>
        <p:nvSpPr>
          <p:cNvPr id="41" name="テキスト プレースホルダー 4"/>
          <p:cNvSpPr>
            <a:spLocks noGrp="1"/>
          </p:cNvSpPr>
          <p:nvPr>
            <p:ph type="body" idx="4294967295"/>
          </p:nvPr>
        </p:nvSpPr>
        <p:spPr>
          <a:xfrm>
            <a:off x="75823" y="1790377"/>
            <a:ext cx="6645442" cy="553998"/>
          </a:xfrm>
        </p:spPr>
        <p:txBody>
          <a:bodyPr wrap="square" anchor="t" anchorCtr="0">
            <a:spAutoFit/>
          </a:bodyPr>
          <a:lstStyle/>
          <a:p>
            <a:pPr marL="0" indent="0" defTabSz="316506">
              <a:lnSpc>
                <a:spcPct val="100000"/>
              </a:lnSpc>
              <a:spcBef>
                <a:spcPts val="0"/>
              </a:spcBef>
              <a:spcAft>
                <a:spcPts val="415"/>
              </a:spcAft>
              <a:buNone/>
            </a:pPr>
            <a:r>
              <a:rPr kumimoji="0" lang="ja-JP" altLang="en-US" sz="1500" b="1" dirty="0" smtClean="0">
                <a:solidFill>
                  <a:srgbClr val="561169"/>
                </a:solidFill>
              </a:rPr>
              <a:t>女性が個性や能力を活かしながら、職場や地域などで活躍する「女性活きいきのまち」を実現します。</a:t>
            </a:r>
            <a:endParaRPr kumimoji="0" lang="ja-JP" altLang="en-US" sz="1500" b="1" dirty="0">
              <a:solidFill>
                <a:srgbClr val="561169"/>
              </a:solidFill>
            </a:endParaRPr>
          </a:p>
        </p:txBody>
      </p:sp>
    </p:spTree>
    <p:extLst>
      <p:ext uri="{BB962C8B-B14F-4D97-AF65-F5344CB8AC3E}">
        <p14:creationId xmlns:p14="http://schemas.microsoft.com/office/powerpoint/2010/main" val="217870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テキスト ボックス 156"/>
          <p:cNvSpPr txBox="1"/>
          <p:nvPr/>
        </p:nvSpPr>
        <p:spPr>
          <a:xfrm>
            <a:off x="0" y="582867"/>
            <a:ext cx="6844172" cy="9253473"/>
          </a:xfrm>
          <a:prstGeom prst="rect">
            <a:avLst/>
          </a:prstGeom>
          <a:solidFill>
            <a:schemeClr val="accent4">
              <a:lumMod val="20000"/>
              <a:lumOff val="80000"/>
            </a:schemeClr>
          </a:solidFill>
        </p:spPr>
        <p:txBody>
          <a:bodyPr wrap="square" rtlCol="0">
            <a:noAutofit/>
          </a:bodyPr>
          <a:lstStyle/>
          <a:p>
            <a:pPr>
              <a:spcAft>
                <a:spcPts val="599"/>
              </a:spcAft>
            </a:pPr>
            <a:r>
              <a:rPr lang="ja-JP" altLang="en-US" sz="1400" dirty="0"/>
              <a:t>　</a:t>
            </a:r>
          </a:p>
        </p:txBody>
      </p:sp>
      <p:sp>
        <p:nvSpPr>
          <p:cNvPr id="159" name="ホームベース 158"/>
          <p:cNvSpPr/>
          <p:nvPr/>
        </p:nvSpPr>
        <p:spPr>
          <a:xfrm>
            <a:off x="72266" y="130783"/>
            <a:ext cx="6696435" cy="348634"/>
          </a:xfrm>
          <a:prstGeom prst="homePlate">
            <a:avLst/>
          </a:prstGeom>
          <a:gradFill>
            <a:gsLst>
              <a:gs pos="0">
                <a:srgbClr val="7030A0">
                  <a:tint val="66000"/>
                  <a:satMod val="160000"/>
                </a:srgbClr>
              </a:gs>
              <a:gs pos="23000">
                <a:srgbClr val="7030A0">
                  <a:tint val="44500"/>
                  <a:satMod val="160000"/>
                </a:srgbClr>
              </a:gs>
              <a:gs pos="100000">
                <a:srgbClr val="7030A0">
                  <a:tint val="23500"/>
                  <a:satMod val="160000"/>
                </a:srgbClr>
              </a:gs>
            </a:gsLst>
            <a:path path="circle">
              <a:fillToRect l="50000" t="50000" r="50000" b="50000"/>
            </a:path>
          </a:gra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kumimoji="1" lang="ja-JP" altLang="en-US" sz="1733" b="1" dirty="0">
                <a:solidFill>
                  <a:schemeClr val="tx1"/>
                </a:solidFill>
                <a:latin typeface="Meiryo UI" panose="020B0604030504040204" pitchFamily="50" charset="-128"/>
                <a:ea typeface="Meiryo UI" panose="020B0604030504040204" pitchFamily="50" charset="-128"/>
              </a:rPr>
              <a:t> ４　「産業・まちづくり」分野</a:t>
            </a:r>
            <a:endParaRPr kumimoji="1" lang="en-US" altLang="ja-JP" sz="1733" b="1" dirty="0">
              <a:solidFill>
                <a:schemeClr val="tx1"/>
              </a:solidFill>
              <a:latin typeface="Meiryo UI" panose="020B0604030504040204" pitchFamily="50" charset="-128"/>
              <a:ea typeface="Meiryo UI" panose="020B0604030504040204" pitchFamily="50" charset="-128"/>
            </a:endParaRPr>
          </a:p>
        </p:txBody>
      </p:sp>
      <p:pic>
        <p:nvPicPr>
          <p:cNvPr id="160" name="図 1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4912" y="1724942"/>
            <a:ext cx="1818460" cy="2716465"/>
          </a:xfrm>
          <a:prstGeom prst="rect">
            <a:avLst/>
          </a:prstGeom>
          <a:ln>
            <a:noFill/>
          </a:ln>
          <a:effectLst>
            <a:softEdge rad="63500"/>
          </a:effectLst>
        </p:spPr>
      </p:pic>
      <p:pic>
        <p:nvPicPr>
          <p:cNvPr id="161" name="図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705" y="1275324"/>
            <a:ext cx="1445695" cy="2168543"/>
          </a:xfrm>
          <a:prstGeom prst="rect">
            <a:avLst/>
          </a:prstGeom>
          <a:effectLst>
            <a:softEdge rad="63500"/>
          </a:effectLst>
        </p:spPr>
      </p:pic>
      <p:grpSp>
        <p:nvGrpSpPr>
          <p:cNvPr id="162" name="グループ化 161"/>
          <p:cNvGrpSpPr/>
          <p:nvPr/>
        </p:nvGrpSpPr>
        <p:grpSpPr>
          <a:xfrm>
            <a:off x="4195072" y="4683610"/>
            <a:ext cx="2504590" cy="1516546"/>
            <a:chOff x="5772960" y="7576889"/>
            <a:chExt cx="2919459" cy="1496749"/>
          </a:xfrm>
        </p:grpSpPr>
        <p:pic>
          <p:nvPicPr>
            <p:cNvPr id="163" name="図 162"/>
            <p:cNvPicPr>
              <a:picLocks noChangeAspect="1"/>
            </p:cNvPicPr>
            <p:nvPr/>
          </p:nvPicPr>
          <p:blipFill>
            <a:blip r:embed="rId4"/>
            <a:stretch>
              <a:fillRect/>
            </a:stretch>
          </p:blipFill>
          <p:spPr>
            <a:xfrm>
              <a:off x="5772960" y="7576889"/>
              <a:ext cx="2919459" cy="1484693"/>
            </a:xfrm>
            <a:prstGeom prst="rect">
              <a:avLst/>
            </a:prstGeom>
            <a:effectLst>
              <a:softEdge rad="31750"/>
            </a:effectLst>
          </p:spPr>
        </p:pic>
        <p:pic>
          <p:nvPicPr>
            <p:cNvPr id="164" name="図 163"/>
            <p:cNvPicPr>
              <a:picLocks noChangeAspect="1"/>
            </p:cNvPicPr>
            <p:nvPr/>
          </p:nvPicPr>
          <p:blipFill rotWithShape="1">
            <a:blip r:embed="rId5">
              <a:extLst>
                <a:ext uri="{28A0092B-C50C-407E-A947-70E740481C1C}">
                  <a14:useLocalDpi xmlns:a14="http://schemas.microsoft.com/office/drawing/2010/main" val="0"/>
                </a:ext>
              </a:extLst>
            </a:blip>
            <a:srcRect l="23752" t="18507" r="23179" b="24986"/>
            <a:stretch/>
          </p:blipFill>
          <p:spPr>
            <a:xfrm>
              <a:off x="5799037" y="8498853"/>
              <a:ext cx="2893382" cy="574785"/>
            </a:xfrm>
            <a:prstGeom prst="rect">
              <a:avLst/>
            </a:prstGeom>
            <a:effectLst>
              <a:softEdge rad="31750"/>
            </a:effectLst>
          </p:spPr>
        </p:pic>
      </p:grpSp>
      <p:pic>
        <p:nvPicPr>
          <p:cNvPr id="166" name="図 1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1742" y="9074"/>
            <a:ext cx="573794" cy="573794"/>
          </a:xfrm>
          <a:prstGeom prst="rect">
            <a:avLst/>
          </a:prstGeom>
        </p:spPr>
      </p:pic>
      <p:pic>
        <p:nvPicPr>
          <p:cNvPr id="167" name="図 1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2171" y="0"/>
            <a:ext cx="573794" cy="573794"/>
          </a:xfrm>
          <a:prstGeom prst="rect">
            <a:avLst/>
          </a:prstGeom>
        </p:spPr>
      </p:pic>
      <p:sp>
        <p:nvSpPr>
          <p:cNvPr id="169" name="角丸四角形吹き出し 168"/>
          <p:cNvSpPr/>
          <p:nvPr/>
        </p:nvSpPr>
        <p:spPr>
          <a:xfrm>
            <a:off x="3606606" y="6478190"/>
            <a:ext cx="3098595" cy="485287"/>
          </a:xfrm>
          <a:prstGeom prst="wedgeRoundRectCallout">
            <a:avLst>
              <a:gd name="adj1" fmla="val 53287"/>
              <a:gd name="adj2" fmla="val -45958"/>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70" name="テキスト ボックス 169"/>
          <p:cNvSpPr txBox="1"/>
          <p:nvPr/>
        </p:nvSpPr>
        <p:spPr>
          <a:xfrm>
            <a:off x="3541286" y="6491369"/>
            <a:ext cx="3068760" cy="451406"/>
          </a:xfrm>
          <a:prstGeom prst="rect">
            <a:avLst/>
          </a:prstGeom>
          <a:noFill/>
          <a:ln>
            <a:noFill/>
          </a:ln>
        </p:spPr>
        <p:txBody>
          <a:bodyPr wrap="square" rtlCol="0">
            <a:spAutoFit/>
          </a:bodyPr>
          <a:lstStyle/>
          <a:p>
            <a:pPr>
              <a:lnSpc>
                <a:spcPts val="1444"/>
              </a:lnSpc>
            </a:pPr>
            <a:r>
              <a:rPr kumimoji="1" lang="ja-JP" altLang="en-US" sz="1444" b="1" dirty="0">
                <a:solidFill>
                  <a:srgbClr val="7030A0"/>
                </a:solidFill>
                <a:latin typeface="游ゴシック" panose="020B0400000000000000" pitchFamily="50" charset="-128"/>
                <a:ea typeface="游ゴシック" panose="020B0400000000000000" pitchFamily="50" charset="-128"/>
              </a:rPr>
              <a:t>甲府市の市街地にある</a:t>
            </a:r>
            <a:endParaRPr kumimoji="1" lang="en-US" altLang="ja-JP" sz="1444" b="1" dirty="0">
              <a:solidFill>
                <a:srgbClr val="7030A0"/>
              </a:solidFill>
              <a:latin typeface="游ゴシック" panose="020B0400000000000000" pitchFamily="50" charset="-128"/>
              <a:ea typeface="游ゴシック" panose="020B0400000000000000" pitchFamily="50" charset="-128"/>
            </a:endParaRPr>
          </a:p>
          <a:p>
            <a:pPr>
              <a:lnSpc>
                <a:spcPts val="1444"/>
              </a:lnSpc>
            </a:pPr>
            <a:r>
              <a:rPr kumimoji="1" lang="ja-JP" altLang="en-US" sz="1444" b="1" dirty="0">
                <a:solidFill>
                  <a:srgbClr val="7030A0"/>
                </a:solidFill>
                <a:latin typeface="游ゴシック" panose="020B0400000000000000" pitchFamily="50" charset="-128"/>
                <a:ea typeface="游ゴシック" panose="020B0400000000000000" pitchFamily="50" charset="-128"/>
              </a:rPr>
              <a:t>　　　　動物園が生まれ変わる！</a:t>
            </a:r>
          </a:p>
        </p:txBody>
      </p:sp>
      <p:sp>
        <p:nvSpPr>
          <p:cNvPr id="171" name="角丸四角形 170"/>
          <p:cNvSpPr/>
          <p:nvPr/>
        </p:nvSpPr>
        <p:spPr>
          <a:xfrm>
            <a:off x="5520238" y="6327424"/>
            <a:ext cx="1122572" cy="289116"/>
          </a:xfrm>
          <a:prstGeom prst="roundRect">
            <a:avLst/>
          </a:prstGeom>
          <a:solidFill>
            <a:schemeClr val="bg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56" b="1" dirty="0">
                <a:solidFill>
                  <a:srgbClr val="7030A0"/>
                </a:solidFill>
              </a:rPr>
              <a:t>開園</a:t>
            </a:r>
            <a:r>
              <a:rPr kumimoji="1" lang="en-US" altLang="ja-JP" sz="1156" b="1" dirty="0">
                <a:solidFill>
                  <a:srgbClr val="7030A0"/>
                </a:solidFill>
              </a:rPr>
              <a:t>100</a:t>
            </a:r>
            <a:r>
              <a:rPr kumimoji="1" lang="ja-JP" altLang="en-US" sz="1156" b="1" dirty="0">
                <a:solidFill>
                  <a:srgbClr val="7030A0"/>
                </a:solidFill>
              </a:rPr>
              <a:t>年超</a:t>
            </a:r>
          </a:p>
        </p:txBody>
      </p:sp>
      <p:pic>
        <p:nvPicPr>
          <p:cNvPr id="177" name="図 1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1831" y="8552753"/>
            <a:ext cx="1836549" cy="1224366"/>
          </a:xfrm>
          <a:prstGeom prst="rect">
            <a:avLst/>
          </a:prstGeom>
          <a:effectLst>
            <a:softEdge rad="127000"/>
          </a:effectLst>
        </p:spPr>
      </p:pic>
      <p:pic>
        <p:nvPicPr>
          <p:cNvPr id="178" name="図 17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6276" y="7355126"/>
            <a:ext cx="900844" cy="1295735"/>
          </a:xfrm>
          <a:prstGeom prst="rect">
            <a:avLst/>
          </a:prstGeom>
          <a:ln>
            <a:solidFill>
              <a:schemeClr val="tx1"/>
            </a:solidFill>
          </a:ln>
        </p:spPr>
      </p:pic>
      <p:pic>
        <p:nvPicPr>
          <p:cNvPr id="179" name="図 1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7612" y="7460832"/>
            <a:ext cx="1039511" cy="1489967"/>
          </a:xfrm>
          <a:prstGeom prst="rect">
            <a:avLst/>
          </a:prstGeom>
          <a:effectLst>
            <a:softEdge rad="127000"/>
          </a:effectLst>
        </p:spPr>
      </p:pic>
      <p:pic>
        <p:nvPicPr>
          <p:cNvPr id="180" name="図 17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876" y="1410621"/>
            <a:ext cx="461494" cy="279208"/>
          </a:xfrm>
          <a:prstGeom prst="rect">
            <a:avLst/>
          </a:prstGeom>
        </p:spPr>
      </p:pic>
      <p:pic>
        <p:nvPicPr>
          <p:cNvPr id="181" name="図 18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160" y="4278384"/>
            <a:ext cx="461494" cy="279208"/>
          </a:xfrm>
          <a:prstGeom prst="rect">
            <a:avLst/>
          </a:prstGeom>
        </p:spPr>
      </p:pic>
      <p:pic>
        <p:nvPicPr>
          <p:cNvPr id="182" name="図 18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266" y="7250901"/>
            <a:ext cx="461494" cy="279208"/>
          </a:xfrm>
          <a:prstGeom prst="rect">
            <a:avLst/>
          </a:prstGeom>
        </p:spPr>
      </p:pic>
      <p:pic>
        <p:nvPicPr>
          <p:cNvPr id="183" name="図 18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81314" y="13495"/>
            <a:ext cx="582381" cy="582381"/>
          </a:xfrm>
          <a:prstGeom prst="rect">
            <a:avLst/>
          </a:prstGeom>
        </p:spPr>
      </p:pic>
      <p:sp>
        <p:nvSpPr>
          <p:cNvPr id="185" name="テキスト ボックス 184"/>
          <p:cNvSpPr txBox="1"/>
          <p:nvPr/>
        </p:nvSpPr>
        <p:spPr>
          <a:xfrm>
            <a:off x="6284748" y="9574180"/>
            <a:ext cx="494732" cy="325794"/>
          </a:xfrm>
          <a:prstGeom prst="rect">
            <a:avLst/>
          </a:prstGeom>
          <a:noFill/>
          <a:ln>
            <a:noFill/>
          </a:ln>
        </p:spPr>
        <p:txBody>
          <a:bodyPr wrap="square" rtlCol="0">
            <a:spAutoFit/>
          </a:bodyPr>
          <a:lstStyle/>
          <a:p>
            <a:r>
              <a:rPr kumimoji="1" lang="ja-JP" altLang="en-US" sz="1517" b="1" dirty="0"/>
              <a:t>３</a:t>
            </a:r>
          </a:p>
        </p:txBody>
      </p:sp>
      <p:sp>
        <p:nvSpPr>
          <p:cNvPr id="34" name="角丸四角形吹き出し 33"/>
          <p:cNvSpPr/>
          <p:nvPr/>
        </p:nvSpPr>
        <p:spPr>
          <a:xfrm>
            <a:off x="847001" y="6681714"/>
            <a:ext cx="2497729" cy="508247"/>
          </a:xfrm>
          <a:prstGeom prst="wedgeRoundRectCallout">
            <a:avLst>
              <a:gd name="adj1" fmla="val -58170"/>
              <a:gd name="adj2" fmla="val 52572"/>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5" name="テキスト ボックス 34"/>
          <p:cNvSpPr txBox="1"/>
          <p:nvPr/>
        </p:nvSpPr>
        <p:spPr>
          <a:xfrm>
            <a:off x="847001" y="6717713"/>
            <a:ext cx="2497729" cy="451406"/>
          </a:xfrm>
          <a:prstGeom prst="rect">
            <a:avLst/>
          </a:prstGeom>
          <a:noFill/>
          <a:ln>
            <a:noFill/>
          </a:ln>
        </p:spPr>
        <p:txBody>
          <a:bodyPr wrap="square" rtlCol="0">
            <a:spAutoFit/>
          </a:bodyPr>
          <a:lstStyle/>
          <a:p>
            <a:pPr>
              <a:lnSpc>
                <a:spcPts val="1444"/>
              </a:lnSpc>
            </a:pPr>
            <a:r>
              <a:rPr kumimoji="1" lang="ja-JP" altLang="en-US" sz="1444" b="1" dirty="0">
                <a:solidFill>
                  <a:srgbClr val="7030A0"/>
                </a:solidFill>
                <a:latin typeface="游ゴシック" panose="020B0400000000000000" pitchFamily="50" charset="-128"/>
                <a:ea typeface="游ゴシック" panose="020B0400000000000000" pitchFamily="50" charset="-128"/>
              </a:rPr>
              <a:t>ジュエリーの集積産地、</a:t>
            </a:r>
            <a:endParaRPr kumimoji="1" lang="en-US" altLang="ja-JP" sz="1444" b="1" dirty="0">
              <a:solidFill>
                <a:srgbClr val="7030A0"/>
              </a:solidFill>
              <a:latin typeface="游ゴシック" panose="020B0400000000000000" pitchFamily="50" charset="-128"/>
              <a:ea typeface="游ゴシック" panose="020B0400000000000000" pitchFamily="50" charset="-128"/>
            </a:endParaRPr>
          </a:p>
          <a:p>
            <a:pPr>
              <a:lnSpc>
                <a:spcPts val="1444"/>
              </a:lnSpc>
            </a:pPr>
            <a:r>
              <a:rPr kumimoji="1" lang="ja-JP" altLang="en-US" sz="1444" b="1" dirty="0">
                <a:solidFill>
                  <a:srgbClr val="7030A0"/>
                </a:solidFill>
                <a:latin typeface="游ゴシック" panose="020B0400000000000000" pitchFamily="50" charset="-128"/>
              </a:rPr>
              <a:t>　　出荷額トップクラス！</a:t>
            </a:r>
          </a:p>
        </p:txBody>
      </p:sp>
      <p:sp>
        <p:nvSpPr>
          <p:cNvPr id="36" name="角丸四角形吹き出し 35"/>
          <p:cNvSpPr/>
          <p:nvPr/>
        </p:nvSpPr>
        <p:spPr>
          <a:xfrm>
            <a:off x="3704125" y="7292326"/>
            <a:ext cx="1925033" cy="324905"/>
          </a:xfrm>
          <a:prstGeom prst="wedgeRoundRectCallout">
            <a:avLst>
              <a:gd name="adj1" fmla="val 44225"/>
              <a:gd name="adj2" fmla="val 82137"/>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7" name="テキスト ボックス 36"/>
          <p:cNvSpPr txBox="1"/>
          <p:nvPr/>
        </p:nvSpPr>
        <p:spPr>
          <a:xfrm>
            <a:off x="3851896" y="7336773"/>
            <a:ext cx="2168137" cy="271869"/>
          </a:xfrm>
          <a:prstGeom prst="rect">
            <a:avLst/>
          </a:prstGeom>
          <a:noFill/>
          <a:ln>
            <a:noFill/>
          </a:ln>
        </p:spPr>
        <p:txBody>
          <a:bodyPr wrap="square" rtlCol="0">
            <a:spAutoFit/>
          </a:bodyPr>
          <a:lstStyle/>
          <a:p>
            <a:pPr>
              <a:lnSpc>
                <a:spcPts val="1444"/>
              </a:lnSpc>
            </a:pPr>
            <a:r>
              <a:rPr kumimoji="1" lang="ja-JP" altLang="en-US" sz="1444" b="1" dirty="0">
                <a:solidFill>
                  <a:srgbClr val="7030A0"/>
                </a:solidFill>
                <a:latin typeface="游ゴシック" panose="020B0400000000000000" pitchFamily="50" charset="-128"/>
                <a:ea typeface="游ゴシック" panose="020B0400000000000000" pitchFamily="50" charset="-128"/>
              </a:rPr>
              <a:t>甲府の良きモノ！</a:t>
            </a:r>
          </a:p>
        </p:txBody>
      </p:sp>
      <p:sp>
        <p:nvSpPr>
          <p:cNvPr id="38" name="テキスト ボックス 37"/>
          <p:cNvSpPr txBox="1"/>
          <p:nvPr/>
        </p:nvSpPr>
        <p:spPr>
          <a:xfrm>
            <a:off x="72265" y="1394417"/>
            <a:ext cx="4325456" cy="2397200"/>
          </a:xfrm>
          <a:prstGeom prst="rect">
            <a:avLst/>
          </a:prstGeom>
          <a:noFill/>
        </p:spPr>
        <p:txBody>
          <a:bodyPr wrap="square" rtlCol="0">
            <a:noAutofit/>
          </a:bodyPr>
          <a:lstStyle/>
          <a:p>
            <a:pPr marL="261389" indent="-261389" defTabSz="457142">
              <a:lnSpc>
                <a:spcPts val="2000"/>
              </a:lnSpc>
            </a:pPr>
            <a:r>
              <a:rPr lang="ja-JP" altLang="en-US" sz="1733" b="1" dirty="0">
                <a:solidFill>
                  <a:schemeClr val="bg1">
                    <a:lumMod val="50000"/>
                  </a:schemeClr>
                </a:solidFill>
                <a:latin typeface="+mn-ea"/>
              </a:rPr>
              <a:t>　　</a:t>
            </a:r>
            <a:r>
              <a:rPr lang="ja-JP" altLang="en-US" sz="1733" b="1" dirty="0">
                <a:solidFill>
                  <a:prstClr val="black"/>
                </a:solidFill>
                <a:latin typeface="游ゴシック" panose="020B0400000000000000" pitchFamily="50" charset="-128"/>
              </a:rPr>
              <a:t>日本遺産「昇仙峡」や重層的な　　　　　　　歴史・文化などを活用した観光振興</a:t>
            </a:r>
          </a:p>
          <a:p>
            <a:pPr defTabSz="457142">
              <a:spcBef>
                <a:spcPts val="867"/>
              </a:spcBef>
            </a:pPr>
            <a:r>
              <a:rPr lang="ja-JP" altLang="en-US" sz="1517" dirty="0"/>
              <a:t>⇒ </a:t>
            </a:r>
            <a:r>
              <a:rPr lang="ja-JP" altLang="en-US" sz="1517" dirty="0">
                <a:latin typeface="游ゴシック" panose="020B0400000000000000" pitchFamily="50" charset="-128"/>
              </a:rPr>
              <a:t>「信玄公生誕</a:t>
            </a:r>
            <a:r>
              <a:rPr lang="en-US" altLang="ja-JP" sz="1517" dirty="0">
                <a:latin typeface="游ゴシック" panose="020B0400000000000000" pitchFamily="50" charset="-128"/>
              </a:rPr>
              <a:t>500</a:t>
            </a:r>
            <a:r>
              <a:rPr lang="ja-JP" altLang="en-US" sz="1517" dirty="0">
                <a:latin typeface="游ゴシック" panose="020B0400000000000000" pitchFamily="50" charset="-128"/>
              </a:rPr>
              <a:t>年」や「こうふ開府</a:t>
            </a:r>
            <a:r>
              <a:rPr lang="en-US" altLang="ja-JP" sz="1517" dirty="0">
                <a:latin typeface="游ゴシック" panose="020B0400000000000000" pitchFamily="50" charset="-128"/>
              </a:rPr>
              <a:t>500</a:t>
            </a:r>
            <a:r>
              <a:rPr lang="ja-JP" altLang="en-US" sz="1517" dirty="0">
                <a:latin typeface="游ゴシック" panose="020B0400000000000000" pitchFamily="50" charset="-128"/>
              </a:rPr>
              <a:t>年」などを契機に、本市の歴史・ワイン・ジュエリー、そして日本遺産「昇仙峡」や「甲府名山」など多種多様な地域資源を更に磨き上げ、国内外からの誘客を促進し、交流人口の増加による地域の活性化に取り組むとともに、本市の魅力向上を図ります。</a:t>
            </a:r>
            <a:endParaRPr lang="en-US" altLang="ja-JP" sz="1589" dirty="0">
              <a:latin typeface="游ゴシック" panose="020B0400000000000000" pitchFamily="50" charset="-128"/>
            </a:endParaRPr>
          </a:p>
        </p:txBody>
      </p:sp>
      <p:sp>
        <p:nvSpPr>
          <p:cNvPr id="39" name="テキスト ボックス 38"/>
          <p:cNvSpPr txBox="1"/>
          <p:nvPr/>
        </p:nvSpPr>
        <p:spPr>
          <a:xfrm>
            <a:off x="72266" y="4257406"/>
            <a:ext cx="4145177" cy="2397200"/>
          </a:xfrm>
          <a:prstGeom prst="rect">
            <a:avLst/>
          </a:prstGeom>
          <a:noFill/>
        </p:spPr>
        <p:txBody>
          <a:bodyPr wrap="square" rtlCol="0">
            <a:noAutofit/>
          </a:bodyPr>
          <a:lstStyle/>
          <a:p>
            <a:pPr defTabSz="457142">
              <a:spcAft>
                <a:spcPts val="599"/>
              </a:spcAft>
            </a:pPr>
            <a:r>
              <a:rPr lang="ja-JP" altLang="en-US" sz="1600" b="1" dirty="0">
                <a:solidFill>
                  <a:schemeClr val="bg1">
                    <a:lumMod val="50000"/>
                  </a:schemeClr>
                </a:solidFill>
                <a:latin typeface="+mn-ea"/>
              </a:rPr>
              <a:t>　　</a:t>
            </a:r>
            <a:r>
              <a:rPr lang="ja-JP" altLang="en-US" sz="1600" b="1" dirty="0">
                <a:solidFill>
                  <a:prstClr val="black"/>
                </a:solidFill>
                <a:latin typeface="+mn-ea"/>
              </a:rPr>
              <a:t>「遊亀公園及び附属動物園」の整備</a:t>
            </a:r>
            <a:endParaRPr lang="en-US" altLang="ja-JP" sz="1600" b="1" dirty="0">
              <a:solidFill>
                <a:prstClr val="black"/>
              </a:solidFill>
              <a:latin typeface="+mn-ea"/>
            </a:endParaRPr>
          </a:p>
          <a:p>
            <a:pPr defTabSz="457142">
              <a:spcBef>
                <a:spcPts val="599"/>
              </a:spcBef>
            </a:pPr>
            <a:r>
              <a:rPr lang="ja-JP" altLang="en-US" sz="1517" dirty="0">
                <a:solidFill>
                  <a:prstClr val="black"/>
                </a:solidFill>
              </a:rPr>
              <a:t>⇒子どもがいきいきと元気に遊べる場として、また、子どもからシニアまで多くの市民が集い憩える場として、遊亀公園及び附属動物園を一体的に整備し、賑わいと交流を創出するとともに、より一層親しまれ誇れる動物園を目指し、</a:t>
            </a:r>
            <a:r>
              <a:rPr lang="en-US" altLang="ja-JP" sz="1517" dirty="0">
                <a:solidFill>
                  <a:prstClr val="black"/>
                </a:solidFill>
              </a:rPr>
              <a:t>2019</a:t>
            </a:r>
            <a:r>
              <a:rPr lang="ja-JP" altLang="en-US" sz="1517" dirty="0">
                <a:solidFill>
                  <a:prstClr val="black"/>
                </a:solidFill>
              </a:rPr>
              <a:t>年に開園</a:t>
            </a:r>
            <a:r>
              <a:rPr lang="en-US" altLang="ja-JP" sz="1517" dirty="0">
                <a:solidFill>
                  <a:prstClr val="black"/>
                </a:solidFill>
              </a:rPr>
              <a:t>100</a:t>
            </a:r>
            <a:r>
              <a:rPr lang="ja-JP" altLang="en-US" sz="1517" dirty="0">
                <a:solidFill>
                  <a:prstClr val="black"/>
                </a:solidFill>
              </a:rPr>
              <a:t>周年を迎えた遊亀公園附属動物園の魅力的な特徴や特性を活かした整備を行います。</a:t>
            </a:r>
            <a:endParaRPr lang="en-US" altLang="ja-JP" sz="1517" dirty="0">
              <a:solidFill>
                <a:prstClr val="black"/>
              </a:solidFill>
            </a:endParaRPr>
          </a:p>
        </p:txBody>
      </p:sp>
      <p:sp>
        <p:nvSpPr>
          <p:cNvPr id="174" name="角丸四角形吹き出し 173"/>
          <p:cNvSpPr/>
          <p:nvPr/>
        </p:nvSpPr>
        <p:spPr>
          <a:xfrm>
            <a:off x="2269625" y="3572055"/>
            <a:ext cx="2330060" cy="462003"/>
          </a:xfrm>
          <a:prstGeom prst="wedgeRoundRectCallout">
            <a:avLst>
              <a:gd name="adj1" fmla="val 62704"/>
              <a:gd name="adj2" fmla="val 12748"/>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75" name="テキスト ボックス 174"/>
          <p:cNvSpPr txBox="1"/>
          <p:nvPr/>
        </p:nvSpPr>
        <p:spPr>
          <a:xfrm>
            <a:off x="2328623" y="3404835"/>
            <a:ext cx="2485119" cy="630941"/>
          </a:xfrm>
          <a:prstGeom prst="rect">
            <a:avLst/>
          </a:prstGeom>
          <a:noFill/>
          <a:ln>
            <a:noFill/>
          </a:ln>
        </p:spPr>
        <p:txBody>
          <a:bodyPr wrap="square" rtlCol="0">
            <a:spAutoFit/>
          </a:bodyPr>
          <a:lstStyle/>
          <a:p>
            <a:pPr>
              <a:lnSpc>
                <a:spcPts val="1444"/>
              </a:lnSpc>
            </a:pPr>
            <a:endParaRPr kumimoji="1" lang="en-US" altLang="ja-JP" sz="1444" b="1" dirty="0">
              <a:solidFill>
                <a:srgbClr val="FF0000"/>
              </a:solidFill>
              <a:latin typeface="游ゴシック" panose="020B0400000000000000" pitchFamily="50" charset="-128"/>
              <a:ea typeface="游ゴシック" panose="020B0400000000000000" pitchFamily="50" charset="-128"/>
            </a:endParaRPr>
          </a:p>
          <a:p>
            <a:pPr>
              <a:lnSpc>
                <a:spcPts val="1444"/>
              </a:lnSpc>
            </a:pPr>
            <a:r>
              <a:rPr kumimoji="1" lang="ja-JP" altLang="en-US" sz="1300" b="1" dirty="0">
                <a:solidFill>
                  <a:srgbClr val="7030A0"/>
                </a:solidFill>
                <a:latin typeface="游ゴシック" panose="020B0400000000000000" pitchFamily="50" charset="-128"/>
                <a:ea typeface="游ゴシック" panose="020B0400000000000000" pitchFamily="50" charset="-128"/>
              </a:rPr>
              <a:t>新たな</a:t>
            </a:r>
            <a:endParaRPr kumimoji="1" lang="en-US" altLang="ja-JP" sz="1300" b="1" dirty="0">
              <a:solidFill>
                <a:srgbClr val="7030A0"/>
              </a:solidFill>
              <a:latin typeface="游ゴシック" panose="020B0400000000000000" pitchFamily="50" charset="-128"/>
              <a:ea typeface="游ゴシック" panose="020B0400000000000000" pitchFamily="50" charset="-128"/>
            </a:endParaRPr>
          </a:p>
          <a:p>
            <a:pPr>
              <a:lnSpc>
                <a:spcPts val="1444"/>
              </a:lnSpc>
            </a:pPr>
            <a:r>
              <a:rPr kumimoji="1" lang="ja-JP" altLang="en-US" sz="1300" b="1" dirty="0">
                <a:solidFill>
                  <a:srgbClr val="7030A0"/>
                </a:solidFill>
                <a:latin typeface="游ゴシック" panose="020B0400000000000000" pitchFamily="50" charset="-128"/>
                <a:ea typeface="游ゴシック" panose="020B0400000000000000" pitchFamily="50" charset="-128"/>
              </a:rPr>
              <a:t>　観光コンテンツを創出！</a:t>
            </a:r>
          </a:p>
        </p:txBody>
      </p:sp>
      <p:sp>
        <p:nvSpPr>
          <p:cNvPr id="176" name="角丸四角形 175"/>
          <p:cNvSpPr/>
          <p:nvPr/>
        </p:nvSpPr>
        <p:spPr>
          <a:xfrm>
            <a:off x="3409647" y="3453763"/>
            <a:ext cx="1060179" cy="314780"/>
          </a:xfrm>
          <a:prstGeom prst="roundRect">
            <a:avLst/>
          </a:prstGeom>
          <a:solidFill>
            <a:schemeClr val="bg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56" b="1" dirty="0">
                <a:solidFill>
                  <a:srgbClr val="7030A0"/>
                </a:solidFill>
              </a:rPr>
              <a:t>日本遺産</a:t>
            </a:r>
          </a:p>
        </p:txBody>
      </p:sp>
      <p:sp>
        <p:nvSpPr>
          <p:cNvPr id="40" name="テキスト ボックス 39"/>
          <p:cNvSpPr txBox="1"/>
          <p:nvPr/>
        </p:nvSpPr>
        <p:spPr>
          <a:xfrm>
            <a:off x="72266" y="7234446"/>
            <a:ext cx="4863699" cy="2392471"/>
          </a:xfrm>
          <a:prstGeom prst="rect">
            <a:avLst/>
          </a:prstGeom>
          <a:noFill/>
        </p:spPr>
        <p:txBody>
          <a:bodyPr wrap="square" rtlCol="0">
            <a:noAutofit/>
          </a:bodyPr>
          <a:lstStyle/>
          <a:p>
            <a:pPr defTabSz="457142">
              <a:spcAft>
                <a:spcPts val="599"/>
              </a:spcAft>
            </a:pPr>
            <a:r>
              <a:rPr lang="ja-JP" altLang="en-US" sz="1600" b="1" dirty="0">
                <a:solidFill>
                  <a:schemeClr val="bg1">
                    <a:lumMod val="50000"/>
                  </a:schemeClr>
                </a:solidFill>
                <a:latin typeface="+mn-ea"/>
              </a:rPr>
              <a:t>　　</a:t>
            </a:r>
            <a:r>
              <a:rPr lang="ja-JP" altLang="en-US" sz="1733" b="1" dirty="0"/>
              <a:t>宝飾産業の活性化</a:t>
            </a:r>
          </a:p>
          <a:p>
            <a:pPr defTabSz="457142">
              <a:spcBef>
                <a:spcPts val="599"/>
              </a:spcBef>
            </a:pPr>
            <a:r>
              <a:rPr lang="ja-JP" altLang="en-US" sz="1517" dirty="0">
                <a:solidFill>
                  <a:prstClr val="black"/>
                </a:solidFill>
              </a:rPr>
              <a:t>⇒令和３年度に、タイ国とのジュエリー業界の関係性をより強固なものにすることを目的として、タイ国政府 商務省 国際貿易振興局とパートナーシップに関する覚書を締結しました。</a:t>
            </a:r>
            <a:r>
              <a:rPr lang="en-US" altLang="ja-JP" sz="1517" dirty="0">
                <a:solidFill>
                  <a:prstClr val="black"/>
                </a:solidFill>
              </a:rPr>
              <a:t>『</a:t>
            </a:r>
            <a:r>
              <a:rPr lang="ja-JP" altLang="en-US" sz="1517" dirty="0">
                <a:solidFill>
                  <a:prstClr val="black"/>
                </a:solidFill>
              </a:rPr>
              <a:t>宝石のまち甲府</a:t>
            </a:r>
            <a:r>
              <a:rPr lang="en-US" altLang="ja-JP" sz="1517" dirty="0">
                <a:solidFill>
                  <a:prstClr val="black"/>
                </a:solidFill>
              </a:rPr>
              <a:t>』</a:t>
            </a:r>
            <a:r>
              <a:rPr lang="ja-JP" altLang="en-US" sz="1517" dirty="0">
                <a:solidFill>
                  <a:prstClr val="black"/>
                </a:solidFill>
              </a:rPr>
              <a:t>として、「甲府之証」による甲府ブランド認定制度の推進や、関係団体との連携により、本市の代表的な地場産品であるジュエリーの販路拡大やプロモーションを強化し、宝飾産業の更なる活性化を図ります。</a:t>
            </a:r>
            <a:endParaRPr lang="en-US" altLang="ja-JP" sz="1517" dirty="0">
              <a:solidFill>
                <a:srgbClr val="FF0000"/>
              </a:solidFill>
            </a:endParaRPr>
          </a:p>
        </p:txBody>
      </p:sp>
      <p:sp>
        <p:nvSpPr>
          <p:cNvPr id="32" name="テキスト プレースホルダー 4"/>
          <p:cNvSpPr>
            <a:spLocks noGrp="1"/>
          </p:cNvSpPr>
          <p:nvPr>
            <p:ph type="body" idx="4294967295"/>
          </p:nvPr>
        </p:nvSpPr>
        <p:spPr>
          <a:xfrm>
            <a:off x="72265" y="704556"/>
            <a:ext cx="6696435" cy="553998"/>
          </a:xfrm>
        </p:spPr>
        <p:txBody>
          <a:bodyPr wrap="square" anchor="t" anchorCtr="0">
            <a:spAutoFit/>
          </a:bodyPr>
          <a:lstStyle/>
          <a:p>
            <a:pPr marL="0" indent="0" defTabSz="316506">
              <a:lnSpc>
                <a:spcPct val="100000"/>
              </a:lnSpc>
              <a:spcBef>
                <a:spcPts val="0"/>
              </a:spcBef>
              <a:spcAft>
                <a:spcPts val="415"/>
              </a:spcAft>
              <a:buNone/>
            </a:pPr>
            <a:r>
              <a:rPr kumimoji="0" lang="ja-JP" altLang="en-US" sz="1500" b="1" dirty="0" smtClean="0">
                <a:solidFill>
                  <a:srgbClr val="561169"/>
                </a:solidFill>
              </a:rPr>
              <a:t>地域資源の魅力や地場産業の競争力を高めるなど、地域産業の活性化による「潤いと活力あるまち」を実現します。</a:t>
            </a:r>
            <a:endParaRPr kumimoji="0" lang="ja-JP" altLang="en-US" sz="1500" b="1" dirty="0">
              <a:solidFill>
                <a:srgbClr val="561169"/>
              </a:solidFill>
            </a:endParaRPr>
          </a:p>
        </p:txBody>
      </p:sp>
    </p:spTree>
    <p:extLst>
      <p:ext uri="{BB962C8B-B14F-4D97-AF65-F5344CB8AC3E}">
        <p14:creationId xmlns:p14="http://schemas.microsoft.com/office/powerpoint/2010/main" val="197349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p:cNvSpPr txBox="1"/>
          <p:nvPr/>
        </p:nvSpPr>
        <p:spPr>
          <a:xfrm>
            <a:off x="0" y="676598"/>
            <a:ext cx="6858000" cy="7183809"/>
          </a:xfrm>
          <a:prstGeom prst="rect">
            <a:avLst/>
          </a:prstGeom>
          <a:solidFill>
            <a:schemeClr val="accent4">
              <a:lumMod val="20000"/>
              <a:lumOff val="80000"/>
            </a:schemeClr>
          </a:solidFill>
        </p:spPr>
        <p:txBody>
          <a:bodyPr wrap="square" rtlCol="0">
            <a:noAutofit/>
          </a:bodyPr>
          <a:lstStyle/>
          <a:p>
            <a:pPr>
              <a:spcAft>
                <a:spcPts val="599"/>
              </a:spcAft>
            </a:pPr>
            <a:r>
              <a:rPr lang="ja-JP" altLang="en-US" sz="1400" dirty="0"/>
              <a:t>　</a:t>
            </a:r>
          </a:p>
        </p:txBody>
      </p:sp>
      <p:pic>
        <p:nvPicPr>
          <p:cNvPr id="54" name="図 53"/>
          <p:cNvPicPr>
            <a:picLocks noChangeAspect="1"/>
          </p:cNvPicPr>
          <p:nvPr/>
        </p:nvPicPr>
        <p:blipFill rotWithShape="1">
          <a:blip r:embed="rId2"/>
          <a:srcRect l="22384" t="10513" r="22136" b="9739"/>
          <a:stretch/>
        </p:blipFill>
        <p:spPr>
          <a:xfrm>
            <a:off x="5818296" y="1371546"/>
            <a:ext cx="973742" cy="3141475"/>
          </a:xfrm>
          <a:prstGeom prst="rect">
            <a:avLst/>
          </a:prstGeom>
        </p:spPr>
      </p:pic>
      <p:grpSp>
        <p:nvGrpSpPr>
          <p:cNvPr id="55" name="グループ化 54"/>
          <p:cNvGrpSpPr/>
          <p:nvPr/>
        </p:nvGrpSpPr>
        <p:grpSpPr>
          <a:xfrm>
            <a:off x="2413748" y="2269951"/>
            <a:ext cx="3414135" cy="2235532"/>
            <a:chOff x="240771" y="4288506"/>
            <a:chExt cx="2363632" cy="1547676"/>
          </a:xfrm>
        </p:grpSpPr>
        <p:sp>
          <p:nvSpPr>
            <p:cNvPr id="58" name="ひし形 57"/>
            <p:cNvSpPr/>
            <p:nvPr/>
          </p:nvSpPr>
          <p:spPr>
            <a:xfrm>
              <a:off x="1472290" y="4695214"/>
              <a:ext cx="1132113" cy="726838"/>
            </a:xfrm>
            <a:prstGeom prst="diamond">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59" name="ひし形 58"/>
            <p:cNvSpPr/>
            <p:nvPr/>
          </p:nvSpPr>
          <p:spPr>
            <a:xfrm>
              <a:off x="854609" y="4288506"/>
              <a:ext cx="1132113" cy="726838"/>
            </a:xfrm>
            <a:prstGeom prst="diamond">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60" name="ひし形 59"/>
            <p:cNvSpPr/>
            <p:nvPr/>
          </p:nvSpPr>
          <p:spPr>
            <a:xfrm>
              <a:off x="854609" y="5109344"/>
              <a:ext cx="1132113" cy="726838"/>
            </a:xfrm>
            <a:prstGeom prst="diamond">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61" name="ひし形 60"/>
            <p:cNvSpPr/>
            <p:nvPr/>
          </p:nvSpPr>
          <p:spPr>
            <a:xfrm>
              <a:off x="240771" y="4703165"/>
              <a:ext cx="1132113" cy="726838"/>
            </a:xfrm>
            <a:prstGeom prst="diamond">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grpSp>
      <p:grpSp>
        <p:nvGrpSpPr>
          <p:cNvPr id="62" name="グループ化 61"/>
          <p:cNvGrpSpPr/>
          <p:nvPr/>
        </p:nvGrpSpPr>
        <p:grpSpPr>
          <a:xfrm>
            <a:off x="3362163" y="3382364"/>
            <a:ext cx="2594739" cy="727337"/>
            <a:chOff x="7422944" y="5548966"/>
            <a:chExt cx="1796358" cy="503541"/>
          </a:xfrm>
        </p:grpSpPr>
        <p:sp>
          <p:nvSpPr>
            <p:cNvPr id="63" name="角丸四角形吹き出し 62"/>
            <p:cNvSpPr/>
            <p:nvPr/>
          </p:nvSpPr>
          <p:spPr>
            <a:xfrm>
              <a:off x="7602874" y="5702084"/>
              <a:ext cx="1443938" cy="343454"/>
            </a:xfrm>
            <a:prstGeom prst="wedgeRoundRectCallout">
              <a:avLst>
                <a:gd name="adj1" fmla="val 61171"/>
                <a:gd name="adj2" fmla="val -40408"/>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64" name="角丸四角形 63"/>
            <p:cNvSpPr/>
            <p:nvPr/>
          </p:nvSpPr>
          <p:spPr>
            <a:xfrm>
              <a:off x="7422944" y="5548966"/>
              <a:ext cx="733970" cy="200157"/>
            </a:xfrm>
            <a:prstGeom prst="roundRect">
              <a:avLst/>
            </a:prstGeom>
            <a:solidFill>
              <a:schemeClr val="bg1"/>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56" b="1" dirty="0">
                  <a:solidFill>
                    <a:srgbClr val="7030A0"/>
                  </a:solidFill>
                </a:rPr>
                <a:t>開府</a:t>
              </a:r>
              <a:r>
                <a:rPr kumimoji="1" lang="en-US" altLang="ja-JP" sz="1156" b="1" dirty="0">
                  <a:solidFill>
                    <a:srgbClr val="7030A0"/>
                  </a:solidFill>
                </a:rPr>
                <a:t>500</a:t>
              </a:r>
              <a:r>
                <a:rPr kumimoji="1" lang="ja-JP" altLang="en-US" sz="1156" b="1" dirty="0">
                  <a:solidFill>
                    <a:srgbClr val="7030A0"/>
                  </a:solidFill>
                </a:rPr>
                <a:t>年</a:t>
              </a:r>
            </a:p>
          </p:txBody>
        </p:sp>
        <p:sp>
          <p:nvSpPr>
            <p:cNvPr id="65" name="テキスト ボックス 64"/>
            <p:cNvSpPr txBox="1"/>
            <p:nvPr/>
          </p:nvSpPr>
          <p:spPr>
            <a:xfrm>
              <a:off x="7699743" y="5739995"/>
              <a:ext cx="1519559" cy="312512"/>
            </a:xfrm>
            <a:prstGeom prst="rect">
              <a:avLst/>
            </a:prstGeom>
            <a:noFill/>
            <a:ln>
              <a:noFill/>
            </a:ln>
          </p:spPr>
          <p:txBody>
            <a:bodyPr wrap="square" rtlCol="0">
              <a:spAutoFit/>
            </a:bodyPr>
            <a:lstStyle/>
            <a:p>
              <a:pPr>
                <a:lnSpc>
                  <a:spcPts val="1444"/>
                </a:lnSpc>
              </a:pPr>
              <a:r>
                <a:rPr kumimoji="1" lang="ja-JP" altLang="en-US" sz="1300" b="1" dirty="0">
                  <a:solidFill>
                    <a:srgbClr val="7030A0"/>
                  </a:solidFill>
                  <a:latin typeface="游ゴシック" panose="020B0400000000000000" pitchFamily="50" charset="-128"/>
                  <a:ea typeface="游ゴシック" panose="020B0400000000000000" pitchFamily="50" charset="-128"/>
                </a:rPr>
                <a:t>甲府の歴史・文化を</a:t>
              </a:r>
              <a:endParaRPr kumimoji="1" lang="en-US" altLang="ja-JP" sz="1300" b="1" dirty="0">
                <a:solidFill>
                  <a:srgbClr val="7030A0"/>
                </a:solidFill>
                <a:latin typeface="游ゴシック" panose="020B0400000000000000" pitchFamily="50" charset="-128"/>
                <a:ea typeface="游ゴシック" panose="020B0400000000000000" pitchFamily="50" charset="-128"/>
              </a:endParaRPr>
            </a:p>
            <a:p>
              <a:pPr>
                <a:lnSpc>
                  <a:spcPts val="1444"/>
                </a:lnSpc>
              </a:pPr>
              <a:r>
                <a:rPr kumimoji="1" lang="ja-JP" altLang="en-US" sz="1300" b="1" dirty="0">
                  <a:solidFill>
                    <a:srgbClr val="7030A0"/>
                  </a:solidFill>
                  <a:latin typeface="游ゴシック" panose="020B0400000000000000" pitchFamily="50" charset="-128"/>
                  <a:ea typeface="游ゴシック" panose="020B0400000000000000" pitchFamily="50" charset="-128"/>
                </a:rPr>
                <a:t>　　次世代につなぐ！</a:t>
              </a:r>
            </a:p>
          </p:txBody>
        </p:sp>
      </p:grpSp>
      <p:sp>
        <p:nvSpPr>
          <p:cNvPr id="68" name="雲形吹き出し 67"/>
          <p:cNvSpPr/>
          <p:nvPr/>
        </p:nvSpPr>
        <p:spPr>
          <a:xfrm>
            <a:off x="5341550" y="5701529"/>
            <a:ext cx="961499" cy="561356"/>
          </a:xfrm>
          <a:prstGeom prst="cloudCallout">
            <a:avLst>
              <a:gd name="adj1" fmla="val -60690"/>
              <a:gd name="adj2" fmla="val 47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69" name="テキスト ボックス 68"/>
          <p:cNvSpPr txBox="1"/>
          <p:nvPr/>
        </p:nvSpPr>
        <p:spPr>
          <a:xfrm>
            <a:off x="5508751" y="5844067"/>
            <a:ext cx="627096" cy="270202"/>
          </a:xfrm>
          <a:prstGeom prst="rect">
            <a:avLst/>
          </a:prstGeom>
          <a:noFill/>
        </p:spPr>
        <p:txBody>
          <a:bodyPr wrap="none" rtlCol="0">
            <a:spAutoFit/>
          </a:bodyPr>
          <a:lstStyle/>
          <a:p>
            <a:r>
              <a:rPr lang="ja-JP" altLang="en-US" sz="1156" dirty="0">
                <a:latin typeface="游ゴシック" panose="020B0400000000000000" pitchFamily="50" charset="-128"/>
                <a:ea typeface="游ゴシック" panose="020B0400000000000000" pitchFamily="50" charset="-128"/>
              </a:rPr>
              <a:t>賑わい</a:t>
            </a:r>
          </a:p>
        </p:txBody>
      </p:sp>
      <p:sp>
        <p:nvSpPr>
          <p:cNvPr id="70" name="雲形吹き出し 69"/>
          <p:cNvSpPr/>
          <p:nvPr/>
        </p:nvSpPr>
        <p:spPr>
          <a:xfrm>
            <a:off x="5536238" y="6302576"/>
            <a:ext cx="1049037" cy="577097"/>
          </a:xfrm>
          <a:prstGeom prst="cloudCallout">
            <a:avLst>
              <a:gd name="adj1" fmla="val -67062"/>
              <a:gd name="adj2" fmla="val -374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1" name="テキスト ボックス 70"/>
          <p:cNvSpPr txBox="1"/>
          <p:nvPr/>
        </p:nvSpPr>
        <p:spPr>
          <a:xfrm>
            <a:off x="5656911" y="6456023"/>
            <a:ext cx="774571" cy="270202"/>
          </a:xfrm>
          <a:prstGeom prst="rect">
            <a:avLst/>
          </a:prstGeom>
          <a:noFill/>
        </p:spPr>
        <p:txBody>
          <a:bodyPr wrap="none" rtlCol="0">
            <a:spAutoFit/>
          </a:bodyPr>
          <a:lstStyle/>
          <a:p>
            <a:r>
              <a:rPr lang="ja-JP" altLang="en-US" sz="1156" dirty="0">
                <a:latin typeface="游ゴシック" panose="020B0400000000000000" pitchFamily="50" charset="-128"/>
                <a:ea typeface="游ゴシック" panose="020B0400000000000000" pitchFamily="50" charset="-128"/>
              </a:rPr>
              <a:t>交流拠点</a:t>
            </a:r>
          </a:p>
        </p:txBody>
      </p:sp>
      <p:pic>
        <p:nvPicPr>
          <p:cNvPr id="75" name="図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472" y="5641911"/>
            <a:ext cx="2181302" cy="1752128"/>
          </a:xfrm>
          <a:prstGeom prst="rect">
            <a:avLst/>
          </a:prstGeom>
        </p:spPr>
      </p:pic>
      <p:sp>
        <p:nvSpPr>
          <p:cNvPr id="76" name="テキスト ボックス 75"/>
          <p:cNvSpPr txBox="1"/>
          <p:nvPr/>
        </p:nvSpPr>
        <p:spPr>
          <a:xfrm>
            <a:off x="3420935" y="7460106"/>
            <a:ext cx="3654011" cy="448071"/>
          </a:xfrm>
          <a:prstGeom prst="rect">
            <a:avLst/>
          </a:prstGeom>
          <a:noFill/>
        </p:spPr>
        <p:txBody>
          <a:bodyPr wrap="square" rtlCol="0">
            <a:spAutoFit/>
          </a:bodyPr>
          <a:lstStyle/>
          <a:p>
            <a:r>
              <a:rPr kumimoji="1" lang="ja-JP" altLang="en-US" sz="1156" dirty="0"/>
              <a:t>イメージ 　</a:t>
            </a:r>
            <a:r>
              <a:rPr kumimoji="1" lang="en-US" altLang="ja-JP" sz="1156" dirty="0"/>
              <a:t>※</a:t>
            </a:r>
            <a:r>
              <a:rPr kumimoji="1" lang="ja-JP" altLang="en-US" sz="1156" dirty="0"/>
              <a:t>建築物の配置や意匠などについては、</a:t>
            </a:r>
            <a:endParaRPr kumimoji="1" lang="en-US" altLang="ja-JP" sz="1156" dirty="0"/>
          </a:p>
          <a:p>
            <a:r>
              <a:rPr kumimoji="1" lang="ja-JP" altLang="en-US" sz="1156" dirty="0"/>
              <a:t>　　　　　 　今後詳細な検討を行います。</a:t>
            </a:r>
          </a:p>
        </p:txBody>
      </p:sp>
      <p:pic>
        <p:nvPicPr>
          <p:cNvPr id="77" name="図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49" y="3222737"/>
            <a:ext cx="1228548" cy="921411"/>
          </a:xfrm>
          <a:prstGeom prst="rect">
            <a:avLst/>
          </a:prstGeom>
        </p:spPr>
      </p:pic>
      <p:pic>
        <p:nvPicPr>
          <p:cNvPr id="78" name="図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003" y="3211642"/>
            <a:ext cx="1241601" cy="930604"/>
          </a:xfrm>
          <a:prstGeom prst="rect">
            <a:avLst/>
          </a:prstGeom>
        </p:spPr>
      </p:pic>
      <p:pic>
        <p:nvPicPr>
          <p:cNvPr id="79" name="図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397" y="1390634"/>
            <a:ext cx="461494" cy="279208"/>
          </a:xfrm>
          <a:prstGeom prst="rect">
            <a:avLst/>
          </a:prstGeom>
        </p:spPr>
      </p:pic>
      <p:pic>
        <p:nvPicPr>
          <p:cNvPr id="80" name="図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501" y="4261945"/>
            <a:ext cx="461494" cy="279208"/>
          </a:xfrm>
          <a:prstGeom prst="rect">
            <a:avLst/>
          </a:prstGeom>
        </p:spPr>
      </p:pic>
      <p:sp>
        <p:nvSpPr>
          <p:cNvPr id="85" name="ホームベース 84"/>
          <p:cNvSpPr/>
          <p:nvPr/>
        </p:nvSpPr>
        <p:spPr>
          <a:xfrm>
            <a:off x="82109" y="211602"/>
            <a:ext cx="6709929" cy="359009"/>
          </a:xfrm>
          <a:prstGeom prst="homePlate">
            <a:avLst/>
          </a:prstGeom>
          <a:gradFill>
            <a:gsLst>
              <a:gs pos="0">
                <a:srgbClr val="7030A0">
                  <a:tint val="66000"/>
                  <a:satMod val="160000"/>
                </a:srgbClr>
              </a:gs>
              <a:gs pos="23000">
                <a:srgbClr val="7030A0">
                  <a:tint val="44500"/>
                  <a:satMod val="160000"/>
                </a:srgbClr>
              </a:gs>
              <a:gs pos="100000">
                <a:srgbClr val="7030A0">
                  <a:tint val="23500"/>
                  <a:satMod val="160000"/>
                </a:srgbClr>
              </a:gs>
            </a:gsLst>
            <a:path path="circle">
              <a:fillToRect l="50000" t="50000" r="50000" b="50000"/>
            </a:path>
          </a:gra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spAutoFit/>
          </a:bodyPr>
          <a:lstStyle/>
          <a:p>
            <a:r>
              <a:rPr kumimoji="1" lang="ja-JP" altLang="en-US" sz="1733" b="1" dirty="0">
                <a:solidFill>
                  <a:schemeClr val="tx1"/>
                </a:solidFill>
                <a:latin typeface="Meiryo UI" panose="020B0604030504040204" pitchFamily="50" charset="-128"/>
                <a:ea typeface="Meiryo UI" panose="020B0604030504040204" pitchFamily="50" charset="-128"/>
              </a:rPr>
              <a:t> ５　「歴史・文化」分野</a:t>
            </a:r>
            <a:endParaRPr kumimoji="1" lang="en-US" altLang="ja-JP" sz="1733" b="1" dirty="0">
              <a:solidFill>
                <a:schemeClr val="tx1"/>
              </a:solidFill>
              <a:latin typeface="Meiryo UI" panose="020B0604030504040204" pitchFamily="50" charset="-128"/>
              <a:ea typeface="Meiryo UI" panose="020B0604030504040204" pitchFamily="50" charset="-128"/>
            </a:endParaRPr>
          </a:p>
        </p:txBody>
      </p:sp>
      <p:pic>
        <p:nvPicPr>
          <p:cNvPr id="86" name="図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3674" y="94216"/>
            <a:ext cx="556784" cy="556784"/>
          </a:xfrm>
          <a:prstGeom prst="rect">
            <a:avLst/>
          </a:prstGeom>
        </p:spPr>
      </p:pic>
      <p:pic>
        <p:nvPicPr>
          <p:cNvPr id="88" name="図 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3770" y="88092"/>
            <a:ext cx="547530" cy="547530"/>
          </a:xfrm>
          <a:prstGeom prst="rect">
            <a:avLst/>
          </a:prstGeom>
        </p:spPr>
      </p:pic>
      <p:sp>
        <p:nvSpPr>
          <p:cNvPr id="91" name="テキスト ボックス 90"/>
          <p:cNvSpPr txBox="1"/>
          <p:nvPr/>
        </p:nvSpPr>
        <p:spPr>
          <a:xfrm>
            <a:off x="6287474" y="9564287"/>
            <a:ext cx="494732" cy="325794"/>
          </a:xfrm>
          <a:prstGeom prst="rect">
            <a:avLst/>
          </a:prstGeom>
          <a:noFill/>
          <a:ln>
            <a:noFill/>
          </a:ln>
        </p:spPr>
        <p:txBody>
          <a:bodyPr wrap="square" rtlCol="0">
            <a:spAutoFit/>
          </a:bodyPr>
          <a:lstStyle/>
          <a:p>
            <a:r>
              <a:rPr kumimoji="1" lang="ja-JP" altLang="en-US" sz="1517" b="1" dirty="0"/>
              <a:t>４</a:t>
            </a:r>
          </a:p>
        </p:txBody>
      </p:sp>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6201" y="5647892"/>
            <a:ext cx="2375265" cy="1740167"/>
          </a:xfrm>
          <a:prstGeom prst="rect">
            <a:avLst/>
          </a:prstGeom>
        </p:spPr>
      </p:pic>
      <p:sp>
        <p:nvSpPr>
          <p:cNvPr id="37" name="角丸四角形吹き出し 36"/>
          <p:cNvSpPr/>
          <p:nvPr/>
        </p:nvSpPr>
        <p:spPr>
          <a:xfrm>
            <a:off x="1776320" y="5566782"/>
            <a:ext cx="2531283" cy="324905"/>
          </a:xfrm>
          <a:prstGeom prst="wedgeRoundRectCallout">
            <a:avLst>
              <a:gd name="adj1" fmla="val -58883"/>
              <a:gd name="adj2" fmla="val 52571"/>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8" name="テキスト ボックス 37"/>
          <p:cNvSpPr txBox="1"/>
          <p:nvPr/>
        </p:nvSpPr>
        <p:spPr>
          <a:xfrm>
            <a:off x="1901940" y="5602018"/>
            <a:ext cx="2585511" cy="271869"/>
          </a:xfrm>
          <a:prstGeom prst="rect">
            <a:avLst/>
          </a:prstGeom>
          <a:noFill/>
          <a:ln>
            <a:noFill/>
          </a:ln>
        </p:spPr>
        <p:txBody>
          <a:bodyPr wrap="square" rtlCol="0">
            <a:spAutoFit/>
          </a:bodyPr>
          <a:lstStyle/>
          <a:p>
            <a:pPr>
              <a:lnSpc>
                <a:spcPts val="1444"/>
              </a:lnSpc>
            </a:pPr>
            <a:r>
              <a:rPr kumimoji="1" lang="ja-JP" altLang="en-US" sz="1444" b="1" dirty="0">
                <a:solidFill>
                  <a:srgbClr val="7030A0"/>
                </a:solidFill>
                <a:latin typeface="游ゴシック" panose="020B0400000000000000" pitchFamily="50" charset="-128"/>
                <a:ea typeface="游ゴシック" panose="020B0400000000000000" pitchFamily="50" charset="-128"/>
              </a:rPr>
              <a:t>小江戸 甲府 のまちなみ！</a:t>
            </a:r>
          </a:p>
        </p:txBody>
      </p:sp>
      <p:sp>
        <p:nvSpPr>
          <p:cNvPr id="39" name="テキスト ボックス 38"/>
          <p:cNvSpPr txBox="1"/>
          <p:nvPr/>
        </p:nvSpPr>
        <p:spPr>
          <a:xfrm>
            <a:off x="128517" y="1335010"/>
            <a:ext cx="5472833" cy="1903200"/>
          </a:xfrm>
          <a:prstGeom prst="rect">
            <a:avLst/>
          </a:prstGeom>
          <a:noFill/>
        </p:spPr>
        <p:txBody>
          <a:bodyPr wrap="square" rtlCol="0">
            <a:noAutofit/>
          </a:bodyPr>
          <a:lstStyle/>
          <a:p>
            <a:pPr defTabSz="457105">
              <a:lnSpc>
                <a:spcPts val="2000"/>
              </a:lnSpc>
              <a:spcBef>
                <a:spcPts val="1444"/>
              </a:spcBef>
            </a:pPr>
            <a:r>
              <a:rPr lang="ja-JP" altLang="en-US" sz="1733" b="1" dirty="0">
                <a:solidFill>
                  <a:schemeClr val="bg1">
                    <a:lumMod val="50000"/>
                  </a:schemeClr>
                </a:solidFill>
                <a:latin typeface="+mn-ea"/>
              </a:rPr>
              <a:t>　　</a:t>
            </a:r>
            <a:r>
              <a:rPr lang="ja-JP" altLang="en-US" sz="1733" b="1" dirty="0">
                <a:solidFill>
                  <a:prstClr val="black"/>
                </a:solidFill>
                <a:latin typeface="+mn-ea"/>
              </a:rPr>
              <a:t>開府</a:t>
            </a:r>
            <a:r>
              <a:rPr lang="en-US" altLang="ja-JP" sz="1733" b="1" dirty="0">
                <a:solidFill>
                  <a:prstClr val="black"/>
                </a:solidFill>
                <a:latin typeface="+mn-ea"/>
              </a:rPr>
              <a:t>500</a:t>
            </a:r>
            <a:r>
              <a:rPr lang="ja-JP" altLang="en-US" sz="1733" b="1" dirty="0">
                <a:solidFill>
                  <a:prstClr val="black"/>
                </a:solidFill>
                <a:latin typeface="+mn-ea"/>
              </a:rPr>
              <a:t>年記念事業のレガシー</a:t>
            </a:r>
          </a:p>
          <a:p>
            <a:pPr defTabSz="457105">
              <a:spcBef>
                <a:spcPts val="867"/>
              </a:spcBef>
            </a:pPr>
            <a:r>
              <a:rPr lang="ja-JP" altLang="en-US" sz="1517" dirty="0">
                <a:latin typeface="+mn-ea"/>
              </a:rPr>
              <a:t>⇒開府</a:t>
            </a:r>
            <a:r>
              <a:rPr lang="en-US" altLang="ja-JP" sz="1517" dirty="0">
                <a:latin typeface="+mn-ea"/>
              </a:rPr>
              <a:t>500</a:t>
            </a:r>
            <a:r>
              <a:rPr lang="ja-JP" altLang="en-US" sz="1517" dirty="0">
                <a:latin typeface="+mn-ea"/>
              </a:rPr>
              <a:t>年事業において、市民が本市の歴史や伝統・文化を再認識する中で郷土愛の醸成が図られました。次の</a:t>
            </a:r>
            <a:r>
              <a:rPr lang="en-US" altLang="ja-JP" sz="1517" dirty="0">
                <a:latin typeface="+mn-ea"/>
              </a:rPr>
              <a:t>500</a:t>
            </a:r>
            <a:r>
              <a:rPr lang="ja-JP" altLang="en-US" sz="1517" dirty="0">
                <a:latin typeface="+mn-ea"/>
              </a:rPr>
              <a:t>年に向け、更なる郷土愛の醸成と、地域の特性を活かした地域振興を図るため、地域の歴史や文化にまつわる背景などに沿った多様な文化財を俯瞰し、総合的かつ一体的な保存、活用を推進します。</a:t>
            </a:r>
          </a:p>
        </p:txBody>
      </p:sp>
      <p:sp>
        <p:nvSpPr>
          <p:cNvPr id="44" name="テキスト ボックス 43"/>
          <p:cNvSpPr txBox="1"/>
          <p:nvPr/>
        </p:nvSpPr>
        <p:spPr>
          <a:xfrm>
            <a:off x="86181" y="4244497"/>
            <a:ext cx="6669508" cy="1560000"/>
          </a:xfrm>
          <a:prstGeom prst="rect">
            <a:avLst/>
          </a:prstGeom>
          <a:noFill/>
        </p:spPr>
        <p:txBody>
          <a:bodyPr wrap="square" rtlCol="0">
            <a:noAutofit/>
          </a:bodyPr>
          <a:lstStyle/>
          <a:p>
            <a:pPr defTabSz="457142"/>
            <a:r>
              <a:rPr lang="ja-JP" altLang="en-US" sz="1603" b="1" dirty="0">
                <a:solidFill>
                  <a:schemeClr val="bg1">
                    <a:lumMod val="50000"/>
                  </a:schemeClr>
                </a:solidFill>
                <a:latin typeface="+mn-ea"/>
              </a:rPr>
              <a:t>　　</a:t>
            </a:r>
            <a:r>
              <a:rPr lang="ja-JP" altLang="en-US" sz="1733" b="1" dirty="0">
                <a:solidFill>
                  <a:prstClr val="black"/>
                </a:solidFill>
              </a:rPr>
              <a:t>「甲府城周辺地域」の整備</a:t>
            </a:r>
            <a:endParaRPr lang="en-US" altLang="ja-JP" sz="1733" b="1" dirty="0">
              <a:solidFill>
                <a:prstClr val="black"/>
              </a:solidFill>
            </a:endParaRPr>
          </a:p>
          <a:p>
            <a:pPr defTabSz="457142"/>
            <a:r>
              <a:rPr lang="ja-JP" altLang="en-US" sz="1517" dirty="0">
                <a:solidFill>
                  <a:prstClr val="black"/>
                </a:solidFill>
              </a:rPr>
              <a:t>⇒ 「お城がつなぐまち　甲府城周辺地域」をコンセプトとして、かつてそうだったようにお城がまちのシンボルとなり、お城を中心にまちと人、人と人がつながり、様々な交流を通じて賑わいを取り戻し、新たな文化を創造するまちを目指して整備を進めます。</a:t>
            </a:r>
            <a:endParaRPr lang="en-US" altLang="ja-JP" sz="1517" dirty="0">
              <a:solidFill>
                <a:prstClr val="black"/>
              </a:solidFill>
            </a:endParaRPr>
          </a:p>
        </p:txBody>
      </p:sp>
      <p:sp>
        <p:nvSpPr>
          <p:cNvPr id="45" name="テキスト ボックス 44"/>
          <p:cNvSpPr txBox="1"/>
          <p:nvPr/>
        </p:nvSpPr>
        <p:spPr>
          <a:xfrm>
            <a:off x="46321" y="7952028"/>
            <a:ext cx="6749228" cy="1670494"/>
          </a:xfrm>
          <a:prstGeom prst="rect">
            <a:avLst/>
          </a:prstGeom>
          <a:noFill/>
          <a:ln>
            <a:solidFill>
              <a:srgbClr val="7030A0"/>
            </a:solidFill>
            <a:prstDash val="sysDot"/>
          </a:ln>
        </p:spPr>
        <p:txBody>
          <a:bodyPr wrap="square" rtlCol="0">
            <a:noAutofit/>
          </a:bodyPr>
          <a:lstStyle/>
          <a:p>
            <a:r>
              <a:rPr lang="en-US" altLang="ja-JP" sz="1517" dirty="0">
                <a:latin typeface="+mn-ea"/>
              </a:rPr>
              <a:t>【</a:t>
            </a:r>
            <a:r>
              <a:rPr lang="ja-JP" altLang="en-US" sz="1517" dirty="0">
                <a:latin typeface="+mn-ea"/>
              </a:rPr>
              <a:t>その他の取組</a:t>
            </a:r>
            <a:r>
              <a:rPr lang="en-US" altLang="ja-JP" sz="1517" dirty="0">
                <a:latin typeface="+mn-ea"/>
              </a:rPr>
              <a:t>】</a:t>
            </a:r>
          </a:p>
          <a:p>
            <a:pPr>
              <a:lnSpc>
                <a:spcPts val="2167"/>
              </a:lnSpc>
            </a:pPr>
            <a:r>
              <a:rPr lang="ja-JP" altLang="en-US" sz="1517" dirty="0">
                <a:solidFill>
                  <a:schemeClr val="bg1">
                    <a:lumMod val="50000"/>
                  </a:schemeClr>
                </a:solidFill>
                <a:latin typeface="+mn-ea"/>
              </a:rPr>
              <a:t>　</a:t>
            </a:r>
            <a:r>
              <a:rPr lang="ja-JP" altLang="en-US" sz="1517" dirty="0">
                <a:latin typeface="+mn-ea"/>
              </a:rPr>
              <a:t>　移住・定住の促進</a:t>
            </a:r>
            <a:r>
              <a:rPr lang="ja-JP" altLang="en-US" sz="1517" dirty="0">
                <a:solidFill>
                  <a:schemeClr val="bg1">
                    <a:lumMod val="50000"/>
                  </a:schemeClr>
                </a:solidFill>
                <a:latin typeface="+mn-ea"/>
              </a:rPr>
              <a:t> </a:t>
            </a:r>
            <a:endParaRPr lang="en-US" altLang="ja-JP" sz="1517" dirty="0">
              <a:latin typeface="+mn-ea"/>
            </a:endParaRPr>
          </a:p>
          <a:p>
            <a:pPr>
              <a:lnSpc>
                <a:spcPts val="2167"/>
              </a:lnSpc>
            </a:pPr>
            <a:r>
              <a:rPr lang="ja-JP" altLang="en-US" sz="1517" dirty="0">
                <a:solidFill>
                  <a:schemeClr val="bg1">
                    <a:lumMod val="50000"/>
                  </a:schemeClr>
                </a:solidFill>
                <a:latin typeface="+mn-ea"/>
              </a:rPr>
              <a:t>　</a:t>
            </a:r>
            <a:r>
              <a:rPr lang="ja-JP" altLang="en-US" sz="1517" dirty="0">
                <a:latin typeface="+mn-ea"/>
              </a:rPr>
              <a:t>　戦略的なシティプロモーションの推進　</a:t>
            </a:r>
            <a:endParaRPr lang="en-US" altLang="ja-JP" sz="1517" dirty="0">
              <a:latin typeface="+mn-ea"/>
            </a:endParaRPr>
          </a:p>
          <a:p>
            <a:pPr>
              <a:lnSpc>
                <a:spcPts val="2167"/>
              </a:lnSpc>
            </a:pPr>
            <a:r>
              <a:rPr lang="ja-JP" altLang="en-US" sz="1517" dirty="0">
                <a:latin typeface="+mn-ea"/>
              </a:rPr>
              <a:t>　　（動画配信、専門的な技術を有した人材の活用等）</a:t>
            </a:r>
            <a:endParaRPr lang="en-US" altLang="ja-JP" sz="1517" dirty="0">
              <a:latin typeface="+mn-ea"/>
            </a:endParaRPr>
          </a:p>
          <a:p>
            <a:pPr>
              <a:lnSpc>
                <a:spcPts val="2167"/>
              </a:lnSpc>
            </a:pPr>
            <a:r>
              <a:rPr lang="ja-JP" altLang="en-US" sz="1517" dirty="0">
                <a:solidFill>
                  <a:schemeClr val="bg1">
                    <a:lumMod val="50000"/>
                  </a:schemeClr>
                </a:solidFill>
                <a:latin typeface="+mn-ea"/>
              </a:rPr>
              <a:t>　　</a:t>
            </a:r>
            <a:r>
              <a:rPr lang="ja-JP" altLang="en-US" sz="1517" dirty="0">
                <a:latin typeface="+mn-ea"/>
              </a:rPr>
              <a:t>農を核とした地域の活性化</a:t>
            </a:r>
            <a:endParaRPr lang="en-US" altLang="ja-JP" sz="1517" dirty="0">
              <a:latin typeface="+mn-ea"/>
            </a:endParaRPr>
          </a:p>
          <a:p>
            <a:pPr>
              <a:lnSpc>
                <a:spcPts val="2167"/>
              </a:lnSpc>
            </a:pPr>
            <a:r>
              <a:rPr lang="ja-JP" altLang="en-US" sz="1517" dirty="0">
                <a:solidFill>
                  <a:schemeClr val="bg1">
                    <a:lumMod val="50000"/>
                  </a:schemeClr>
                </a:solidFill>
                <a:latin typeface="+mn-ea"/>
              </a:rPr>
              <a:t>　</a:t>
            </a:r>
            <a:r>
              <a:rPr lang="ja-JP" altLang="en-US" sz="1517" dirty="0">
                <a:latin typeface="+mn-ea"/>
              </a:rPr>
              <a:t>　</a:t>
            </a:r>
            <a:r>
              <a:rPr lang="ja-JP" altLang="en-US" sz="1470" dirty="0">
                <a:latin typeface="+mn-ea"/>
              </a:rPr>
              <a:t>不妊治療助成制度による 子どもを産み育てたいと願う方のサポート など</a:t>
            </a:r>
          </a:p>
        </p:txBody>
      </p:sp>
      <p:pic>
        <p:nvPicPr>
          <p:cNvPr id="81" name="図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521" y="8281691"/>
            <a:ext cx="316206" cy="191308"/>
          </a:xfrm>
          <a:prstGeom prst="rect">
            <a:avLst/>
          </a:prstGeom>
        </p:spPr>
      </p:pic>
      <p:pic>
        <p:nvPicPr>
          <p:cNvPr id="82" name="図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521" y="8564619"/>
            <a:ext cx="316206" cy="191308"/>
          </a:xfrm>
          <a:prstGeom prst="rect">
            <a:avLst/>
          </a:prstGeom>
        </p:spPr>
      </p:pic>
      <p:pic>
        <p:nvPicPr>
          <p:cNvPr id="83" name="図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521" y="9122138"/>
            <a:ext cx="316206" cy="191308"/>
          </a:xfrm>
          <a:prstGeom prst="rect">
            <a:avLst/>
          </a:prstGeom>
        </p:spPr>
      </p:pic>
      <p:pic>
        <p:nvPicPr>
          <p:cNvPr id="84" name="図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975" y="9376976"/>
            <a:ext cx="316206" cy="191308"/>
          </a:xfrm>
          <a:prstGeom prst="rect">
            <a:avLst/>
          </a:prstGeom>
        </p:spPr>
      </p:pic>
      <p:sp>
        <p:nvSpPr>
          <p:cNvPr id="40" name="テキスト プレースホルダー 4"/>
          <p:cNvSpPr>
            <a:spLocks noGrp="1"/>
          </p:cNvSpPr>
          <p:nvPr>
            <p:ph type="body" idx="4294967295"/>
          </p:nvPr>
        </p:nvSpPr>
        <p:spPr>
          <a:xfrm>
            <a:off x="82109" y="754577"/>
            <a:ext cx="6673580" cy="553998"/>
          </a:xfrm>
        </p:spPr>
        <p:txBody>
          <a:bodyPr wrap="square" anchor="t" anchorCtr="0">
            <a:spAutoFit/>
          </a:bodyPr>
          <a:lstStyle/>
          <a:p>
            <a:pPr marL="0" indent="0" defTabSz="316506">
              <a:lnSpc>
                <a:spcPct val="100000"/>
              </a:lnSpc>
              <a:spcBef>
                <a:spcPts val="0"/>
              </a:spcBef>
              <a:spcAft>
                <a:spcPts val="415"/>
              </a:spcAft>
              <a:buNone/>
            </a:pPr>
            <a:r>
              <a:rPr kumimoji="0" lang="ja-JP" altLang="en-US" sz="1500" b="1" dirty="0" smtClean="0">
                <a:solidFill>
                  <a:srgbClr val="561169"/>
                </a:solidFill>
              </a:rPr>
              <a:t>歴史・文化が感じられる空間や地域の新たな宝づくりにより、故郷への誇りと愛着を育み「故郷が好きなまち」を実現します。</a:t>
            </a:r>
            <a:endParaRPr kumimoji="0" lang="ja-JP" altLang="en-US" sz="1500" b="1" dirty="0">
              <a:solidFill>
                <a:srgbClr val="561169"/>
              </a:solidFill>
            </a:endParaRPr>
          </a:p>
        </p:txBody>
      </p:sp>
    </p:spTree>
    <p:extLst>
      <p:ext uri="{BB962C8B-B14F-4D97-AF65-F5344CB8AC3E}">
        <p14:creationId xmlns:p14="http://schemas.microsoft.com/office/powerpoint/2010/main" val="3358323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15630" y="8270645"/>
            <a:ext cx="6609200" cy="1430000"/>
          </a:xfrm>
          <a:prstGeom prst="rect">
            <a:avLst/>
          </a:prstGeom>
          <a:noFill/>
          <a:ln>
            <a:solidFill>
              <a:schemeClr val="tx1"/>
            </a:solidFill>
            <a:prstDash val="sysDot"/>
          </a:ln>
        </p:spPr>
        <p:txBody>
          <a:bodyPr wrap="square" rtlCol="0">
            <a:noAutofit/>
          </a:bodyPr>
          <a:lstStyle/>
          <a:p>
            <a:pPr defTabSz="457142">
              <a:spcAft>
                <a:spcPts val="599"/>
              </a:spcAft>
            </a:pPr>
            <a:endParaRPr lang="en-US" altLang="ja-JP" sz="1300" dirty="0">
              <a:solidFill>
                <a:prstClr val="black"/>
              </a:solidFill>
            </a:endParaRPr>
          </a:p>
          <a:p>
            <a:pPr defTabSz="457142">
              <a:spcAft>
                <a:spcPts val="599"/>
              </a:spcAft>
            </a:pPr>
            <a:r>
              <a:rPr lang="ja-JP" altLang="en-US" sz="1300" dirty="0">
                <a:solidFill>
                  <a:prstClr val="black"/>
                </a:solidFill>
              </a:rPr>
              <a:t>産業部産業総室ふるさと納税課　〒</a:t>
            </a:r>
            <a:r>
              <a:rPr lang="en-US" altLang="ja-JP" sz="1300" dirty="0">
                <a:solidFill>
                  <a:prstClr val="black"/>
                </a:solidFill>
              </a:rPr>
              <a:t>400-8585</a:t>
            </a:r>
            <a:r>
              <a:rPr lang="ja-JP" altLang="en-US" sz="1300" dirty="0">
                <a:solidFill>
                  <a:prstClr val="black"/>
                </a:solidFill>
              </a:rPr>
              <a:t> 山梨県甲府市丸の内一丁目</a:t>
            </a:r>
            <a:r>
              <a:rPr lang="en-US" altLang="ja-JP" sz="1300" dirty="0">
                <a:solidFill>
                  <a:prstClr val="black"/>
                </a:solidFill>
              </a:rPr>
              <a:t>18</a:t>
            </a:r>
            <a:r>
              <a:rPr lang="ja-JP" altLang="en-US" sz="1300" dirty="0">
                <a:solidFill>
                  <a:prstClr val="black"/>
                </a:solidFill>
              </a:rPr>
              <a:t>番</a:t>
            </a:r>
            <a:r>
              <a:rPr lang="en-US" altLang="ja-JP" sz="1300" dirty="0">
                <a:solidFill>
                  <a:prstClr val="black"/>
                </a:solidFill>
              </a:rPr>
              <a:t>1</a:t>
            </a:r>
            <a:r>
              <a:rPr lang="ja-JP" altLang="en-US" sz="1300" dirty="0">
                <a:solidFill>
                  <a:prstClr val="black"/>
                </a:solidFill>
              </a:rPr>
              <a:t>号</a:t>
            </a:r>
            <a:endParaRPr lang="en-US" altLang="ja-JP" sz="1300" dirty="0">
              <a:solidFill>
                <a:prstClr val="black"/>
              </a:solidFill>
            </a:endParaRPr>
          </a:p>
          <a:p>
            <a:pPr defTabSz="457142">
              <a:spcAft>
                <a:spcPts val="599"/>
              </a:spcAft>
            </a:pPr>
            <a:r>
              <a:rPr lang="en-US" altLang="ja-JP" sz="1300" dirty="0">
                <a:solidFill>
                  <a:prstClr val="black"/>
                </a:solidFill>
              </a:rPr>
              <a:t>TEL</a:t>
            </a:r>
            <a:r>
              <a:rPr lang="ja-JP" altLang="en-US" sz="1300" dirty="0">
                <a:solidFill>
                  <a:prstClr val="black"/>
                </a:solidFill>
              </a:rPr>
              <a:t>／</a:t>
            </a:r>
            <a:r>
              <a:rPr lang="en-US" altLang="ja-JP" sz="1300" dirty="0">
                <a:solidFill>
                  <a:prstClr val="black"/>
                </a:solidFill>
              </a:rPr>
              <a:t>055-237-5328</a:t>
            </a:r>
            <a:r>
              <a:rPr lang="ja-JP" altLang="en-US" sz="1300" dirty="0">
                <a:solidFill>
                  <a:prstClr val="black"/>
                </a:solidFill>
              </a:rPr>
              <a:t>（直通）　</a:t>
            </a:r>
            <a:r>
              <a:rPr lang="en-US" altLang="ja-JP" sz="1300" dirty="0">
                <a:solidFill>
                  <a:prstClr val="black"/>
                </a:solidFill>
              </a:rPr>
              <a:t>e-mail </a:t>
            </a:r>
            <a:r>
              <a:rPr lang="ja-JP" altLang="en-US" sz="1300" dirty="0">
                <a:solidFill>
                  <a:prstClr val="black"/>
                </a:solidFill>
              </a:rPr>
              <a:t>／ </a:t>
            </a:r>
            <a:r>
              <a:rPr lang="en-US" altLang="ja-JP" sz="1300" dirty="0">
                <a:solidFill>
                  <a:prstClr val="black"/>
                </a:solidFill>
              </a:rPr>
              <a:t>furusaton@city.kofu.lg.jp</a:t>
            </a:r>
          </a:p>
        </p:txBody>
      </p:sp>
      <p:pic>
        <p:nvPicPr>
          <p:cNvPr id="40" name="図 3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961" y="8955446"/>
            <a:ext cx="723683" cy="739967"/>
          </a:xfrm>
          <a:prstGeom prst="rect">
            <a:avLst/>
          </a:prstGeom>
          <a:noFill/>
          <a:ln>
            <a:noFill/>
          </a:ln>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63" y="1914158"/>
            <a:ext cx="4356892" cy="4046451"/>
          </a:xfrm>
          <a:prstGeom prst="rect">
            <a:avLst/>
          </a:prstGeom>
        </p:spPr>
      </p:pic>
      <p:sp>
        <p:nvSpPr>
          <p:cNvPr id="2" name="テキスト ボックス 1"/>
          <p:cNvSpPr txBox="1"/>
          <p:nvPr/>
        </p:nvSpPr>
        <p:spPr>
          <a:xfrm>
            <a:off x="68436" y="7893802"/>
            <a:ext cx="1409200" cy="292387"/>
          </a:xfrm>
          <a:prstGeom prst="rect">
            <a:avLst/>
          </a:prstGeom>
          <a:noFill/>
        </p:spPr>
        <p:txBody>
          <a:bodyPr wrap="square" rtlCol="0">
            <a:spAutoFit/>
          </a:bodyPr>
          <a:lstStyle/>
          <a:p>
            <a:r>
              <a:rPr kumimoji="1" lang="ja-JP" altLang="en-US" sz="1300" dirty="0"/>
              <a:t>問い合わせ先</a:t>
            </a:r>
          </a:p>
        </p:txBody>
      </p:sp>
      <p:sp>
        <p:nvSpPr>
          <p:cNvPr id="26" name="テキスト ボックス 25"/>
          <p:cNvSpPr txBox="1"/>
          <p:nvPr/>
        </p:nvSpPr>
        <p:spPr>
          <a:xfrm>
            <a:off x="5398000" y="9286845"/>
            <a:ext cx="1409200" cy="348813"/>
          </a:xfrm>
          <a:prstGeom prst="rect">
            <a:avLst/>
          </a:prstGeom>
          <a:noFill/>
        </p:spPr>
        <p:txBody>
          <a:bodyPr wrap="square" rtlCol="0">
            <a:spAutoFit/>
          </a:bodyPr>
          <a:lstStyle/>
          <a:p>
            <a:pPr defTabSz="457142">
              <a:lnSpc>
                <a:spcPts val="722"/>
              </a:lnSpc>
              <a:spcAft>
                <a:spcPts val="599"/>
              </a:spcAft>
            </a:pPr>
            <a:r>
              <a:rPr lang="ja-JP" altLang="en-US" sz="867" dirty="0">
                <a:solidFill>
                  <a:prstClr val="black"/>
                </a:solidFill>
              </a:rPr>
              <a:t>企業版ふるさと納税に</a:t>
            </a:r>
            <a:endParaRPr lang="en-US" altLang="ja-JP" sz="867" dirty="0">
              <a:solidFill>
                <a:prstClr val="black"/>
              </a:solidFill>
            </a:endParaRPr>
          </a:p>
          <a:p>
            <a:pPr defTabSz="457142">
              <a:lnSpc>
                <a:spcPts val="722"/>
              </a:lnSpc>
              <a:spcAft>
                <a:spcPts val="599"/>
              </a:spcAft>
            </a:pPr>
            <a:r>
              <a:rPr lang="ja-JP" altLang="en-US" sz="867" dirty="0">
                <a:solidFill>
                  <a:prstClr val="black"/>
                </a:solidFill>
              </a:rPr>
              <a:t>関する情報はこちら</a:t>
            </a:r>
          </a:p>
        </p:txBody>
      </p:sp>
    </p:spTree>
    <p:extLst>
      <p:ext uri="{BB962C8B-B14F-4D97-AF65-F5344CB8AC3E}">
        <p14:creationId xmlns:p14="http://schemas.microsoft.com/office/powerpoint/2010/main" val="2130569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TotalTime>
  <Words>1642</Words>
  <Application>Microsoft Office PowerPoint</Application>
  <PresentationFormat>A4 210 x 297 mm</PresentationFormat>
  <Paragraphs>113</Paragraphs>
  <Slides>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HGS創英ﾌﾟﾚｾﾞﾝｽEB</vt:lpstr>
      <vt:lpstr>HGS創英角ｺﾞｼｯｸUB</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TJ339</dc:creator>
  <cp:lastModifiedBy>TJ813</cp:lastModifiedBy>
  <cp:revision>14</cp:revision>
  <cp:lastPrinted>2021-09-17T04:03:31Z</cp:lastPrinted>
  <dcterms:created xsi:type="dcterms:W3CDTF">2021-08-27T06:05:36Z</dcterms:created>
  <dcterms:modified xsi:type="dcterms:W3CDTF">2021-09-17T04:17:46Z</dcterms:modified>
</cp:coreProperties>
</file>