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3"/>
  </p:sldMasterIdLst>
  <p:notesMasterIdLst>
    <p:notesMasterId r:id="rId5"/>
  </p:notesMasterIdLst>
  <p:sldIdLst>
    <p:sldId id="261" r:id="rId4"/>
  </p:sldIdLst>
  <p:sldSz cx="12192000" cy="16256000"/>
  <p:notesSz cx="6807200" cy="99393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ECFF"/>
    <a:srgbClr val="3359FB"/>
    <a:srgbClr val="FFD44B"/>
    <a:srgbClr val="0000FF"/>
    <a:srgbClr val="CCFFCC"/>
    <a:srgbClr val="FFFFE7"/>
    <a:srgbClr val="FFFFEB"/>
    <a:srgbClr val="D7D7D7"/>
    <a:srgbClr val="FF99FF"/>
    <a:srgbClr val="FFE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150" autoAdjust="0"/>
    <p:restoredTop sz="94660"/>
  </p:normalViewPr>
  <p:slideViewPr>
    <p:cSldViewPr snapToGrid="0">
      <p:cViewPr varScale="1">
        <p:scale>
          <a:sx n="49" d="100"/>
          <a:sy n="49" d="100"/>
        </p:scale>
        <p:origin x="334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Master" Target="slideMasters/slideMaster1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6038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76D4BB-59C0-4FB4-8696-E881A36A151B}" type="datetimeFigureOut">
              <a:rPr kumimoji="1" lang="ja-JP" altLang="en-US" smtClean="0"/>
              <a:t>2022/10/31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146300" y="1243013"/>
            <a:ext cx="2514600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1038" y="4783138"/>
            <a:ext cx="5445125" cy="39131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6038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90DA18-5269-4044-82B1-DB2DCC27E30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864736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90DA18-5269-4044-82B1-DB2DCC27E301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600953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660416"/>
            <a:ext cx="10363200" cy="5659496"/>
          </a:xfrm>
        </p:spPr>
        <p:txBody>
          <a:bodyPr anchor="b"/>
          <a:lstStyle>
            <a:lvl1pPr algn="ctr">
              <a:defRPr sz="8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8538164"/>
            <a:ext cx="9144000" cy="3924769"/>
          </a:xfrm>
        </p:spPr>
        <p:txBody>
          <a:bodyPr/>
          <a:lstStyle>
            <a:lvl1pPr marL="0" indent="0" algn="ctr">
              <a:buNone/>
              <a:defRPr sz="3200"/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7D0B3-F310-4097-A0C9-4386883B9C45}" type="datetimeFigureOut">
              <a:rPr kumimoji="1" lang="ja-JP" altLang="en-US" smtClean="0"/>
              <a:t>2022/10/31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2D5A0-1F00-4E77-A236-78BDC815320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322449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7D0B3-F310-4097-A0C9-4386883B9C45}" type="datetimeFigureOut">
              <a:rPr kumimoji="1" lang="ja-JP" altLang="en-US" smtClean="0"/>
              <a:t>2022/10/31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2D5A0-1F00-4E77-A236-78BDC815320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362474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865481"/>
            <a:ext cx="2628900" cy="13776209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865481"/>
            <a:ext cx="7734300" cy="13776209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7D0B3-F310-4097-A0C9-4386883B9C45}" type="datetimeFigureOut">
              <a:rPr kumimoji="1" lang="ja-JP" altLang="en-US" smtClean="0"/>
              <a:t>2022/10/31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2D5A0-1F00-4E77-A236-78BDC815320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009242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7D0B3-F310-4097-A0C9-4386883B9C45}" type="datetimeFigureOut">
              <a:rPr kumimoji="1" lang="ja-JP" altLang="en-US" smtClean="0"/>
              <a:t>2022/10/31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2D5A0-1F00-4E77-A236-78BDC815320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05927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4052716"/>
            <a:ext cx="10515600" cy="6762043"/>
          </a:xfrm>
        </p:spPr>
        <p:txBody>
          <a:bodyPr anchor="b"/>
          <a:lstStyle>
            <a:lvl1pPr>
              <a:defRPr sz="8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10878731"/>
            <a:ext cx="10515600" cy="3555999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609585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7D0B3-F310-4097-A0C9-4386883B9C45}" type="datetimeFigureOut">
              <a:rPr kumimoji="1" lang="ja-JP" altLang="en-US" smtClean="0"/>
              <a:t>2022/10/31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2D5A0-1F00-4E77-A236-78BDC815320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517470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4327407"/>
            <a:ext cx="5181600" cy="103142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4327407"/>
            <a:ext cx="5181600" cy="103142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7D0B3-F310-4097-A0C9-4386883B9C45}" type="datetimeFigureOut">
              <a:rPr kumimoji="1" lang="ja-JP" altLang="en-US" smtClean="0"/>
              <a:t>2022/10/31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2D5A0-1F00-4E77-A236-78BDC815320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032965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865485"/>
            <a:ext cx="10515600" cy="3142075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3984979"/>
            <a:ext cx="5157787" cy="1952977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5937956"/>
            <a:ext cx="5157787" cy="87338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3984979"/>
            <a:ext cx="5183188" cy="1952977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5937956"/>
            <a:ext cx="5183188" cy="87338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7D0B3-F310-4097-A0C9-4386883B9C45}" type="datetimeFigureOut">
              <a:rPr kumimoji="1" lang="ja-JP" altLang="en-US" smtClean="0"/>
              <a:t>2022/10/31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2D5A0-1F00-4E77-A236-78BDC815320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418941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7D0B3-F310-4097-A0C9-4386883B9C45}" type="datetimeFigureOut">
              <a:rPr kumimoji="1" lang="ja-JP" altLang="en-US" smtClean="0"/>
              <a:t>2022/10/31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2D5A0-1F00-4E77-A236-78BDC815320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23574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7D0B3-F310-4097-A0C9-4386883B9C45}" type="datetimeFigureOut">
              <a:rPr kumimoji="1" lang="ja-JP" altLang="en-US" smtClean="0"/>
              <a:t>2022/10/31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2D5A0-1F00-4E77-A236-78BDC815320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580551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083733"/>
            <a:ext cx="3932237" cy="3793067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2340567"/>
            <a:ext cx="6172200" cy="11552296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76800"/>
            <a:ext cx="3932237" cy="9034875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7D0B3-F310-4097-A0C9-4386883B9C45}" type="datetimeFigureOut">
              <a:rPr kumimoji="1" lang="ja-JP" altLang="en-US" smtClean="0"/>
              <a:t>2022/10/31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2D5A0-1F00-4E77-A236-78BDC815320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093171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083733"/>
            <a:ext cx="3932237" cy="3793067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2340567"/>
            <a:ext cx="6172200" cy="11552296"/>
          </a:xfrm>
        </p:spPr>
        <p:txBody>
          <a:bodyPr anchor="t"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76800"/>
            <a:ext cx="3932237" cy="9034875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7D0B3-F310-4097-A0C9-4386883B9C45}" type="datetimeFigureOut">
              <a:rPr kumimoji="1" lang="ja-JP" altLang="en-US" smtClean="0"/>
              <a:t>2022/10/31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2D5A0-1F00-4E77-A236-78BDC815320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439144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865485"/>
            <a:ext cx="10515600" cy="31420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4327407"/>
            <a:ext cx="10515600" cy="103142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15066908"/>
            <a:ext cx="2743200" cy="8654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A7D0B3-F310-4097-A0C9-4386883B9C45}" type="datetimeFigureOut">
              <a:rPr kumimoji="1" lang="ja-JP" altLang="en-US" smtClean="0"/>
              <a:t>2022/10/31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15066908"/>
            <a:ext cx="4114800" cy="8654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15066908"/>
            <a:ext cx="2743200" cy="8654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12D5A0-1F00-4E77-A236-78BDC815320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2520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kumimoji="1"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kumimoji="1"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1.png"/><Relationship Id="rId21" Type="http://schemas.openxmlformats.org/officeDocument/2006/relationships/image" Target="../media/image19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rgbClr val="CCECFF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角丸四角形 26"/>
          <p:cNvSpPr/>
          <p:nvPr/>
        </p:nvSpPr>
        <p:spPr bwMode="gray">
          <a:xfrm>
            <a:off x="266200" y="11378719"/>
            <a:ext cx="6459732" cy="3644409"/>
          </a:xfrm>
          <a:prstGeom prst="roundRect">
            <a:avLst>
              <a:gd name="adj" fmla="val 9697"/>
            </a:avLst>
          </a:prstGeom>
          <a:pattFill prst="ltHorz">
            <a:fgClr>
              <a:srgbClr val="FFD44B"/>
            </a:fgClr>
            <a:bgClr>
              <a:schemeClr val="bg1"/>
            </a:bgClr>
          </a:patt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正方形/長方形 17"/>
          <p:cNvSpPr/>
          <p:nvPr/>
        </p:nvSpPr>
        <p:spPr bwMode="gray">
          <a:xfrm>
            <a:off x="537192" y="9470149"/>
            <a:ext cx="11325391" cy="16031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3354" y="9386187"/>
            <a:ext cx="12178645" cy="1745264"/>
          </a:xfrm>
          <a:prstGeom prst="rect">
            <a:avLst/>
          </a:prstGeom>
          <a:noFill/>
        </p:spPr>
      </p:pic>
      <p:sp>
        <p:nvSpPr>
          <p:cNvPr id="121" name="正方形/長方形 120"/>
          <p:cNvSpPr/>
          <p:nvPr/>
        </p:nvSpPr>
        <p:spPr bwMode="gray">
          <a:xfrm>
            <a:off x="-355805" y="9389749"/>
            <a:ext cx="14163473" cy="16712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106680" defTabSz="1280160">
              <a:lnSpc>
                <a:spcPct val="135000"/>
              </a:lnSpc>
              <a:defRPr/>
            </a:pPr>
            <a:r>
              <a:rPr lang="ja-JP" altLang="en-US" sz="4000" kern="100" dirty="0">
                <a:solidFill>
                  <a:srgbClr val="FF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　　</a:t>
            </a:r>
            <a:r>
              <a:rPr lang="ja-JP" altLang="en-US" sz="3600" u="sng" kern="100" dirty="0">
                <a:solidFill>
                  <a:srgbClr val="FF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業種や要望にそった説明</a:t>
            </a:r>
            <a:r>
              <a:rPr lang="ja-JP" altLang="en-US" sz="2800" kern="100" dirty="0">
                <a:solidFill>
                  <a:prstClr val="black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により、</a:t>
            </a:r>
            <a:endParaRPr lang="en-US" altLang="ja-JP" sz="2000" kern="100" dirty="0">
              <a:solidFill>
                <a:prstClr val="black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  <a:cs typeface="Times New Roman" panose="02020603050405020304" pitchFamily="18" charset="0"/>
            </a:endParaRPr>
          </a:p>
          <a:p>
            <a:pPr marR="106680" defTabSz="1280160">
              <a:lnSpc>
                <a:spcPct val="135000"/>
              </a:lnSpc>
              <a:defRPr/>
            </a:pPr>
            <a:r>
              <a:rPr lang="ja-JP" altLang="en-US" sz="2800" kern="100" dirty="0">
                <a:solidFill>
                  <a:prstClr val="black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　　　　　　　参加者の</a:t>
            </a:r>
            <a:r>
              <a:rPr lang="ja-JP" altLang="en-US" sz="3600" u="sng" kern="100" dirty="0">
                <a:solidFill>
                  <a:srgbClr val="FF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約９割</a:t>
            </a:r>
            <a:r>
              <a:rPr lang="ja-JP" altLang="en-US" sz="2800" kern="100" dirty="0">
                <a:solidFill>
                  <a:prstClr val="black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が</a:t>
            </a:r>
            <a:r>
              <a:rPr lang="ja-JP" altLang="en-US" sz="3600" kern="100" dirty="0">
                <a:solidFill>
                  <a:srgbClr val="FF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「</a:t>
            </a:r>
            <a:r>
              <a:rPr lang="ja-JP" altLang="en-US" sz="3600" u="sng" kern="100" dirty="0">
                <a:solidFill>
                  <a:srgbClr val="FF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理解が進んだ</a:t>
            </a:r>
            <a:r>
              <a:rPr lang="ja-JP" altLang="en-US" sz="3600" kern="100" dirty="0">
                <a:solidFill>
                  <a:srgbClr val="FF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」</a:t>
            </a:r>
            <a:r>
              <a:rPr lang="ja-JP" altLang="en-US" sz="2800" kern="100" dirty="0">
                <a:solidFill>
                  <a:prstClr val="black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と回答！</a:t>
            </a:r>
            <a:endParaRPr lang="en-US" altLang="ja-JP" sz="2800" kern="100" dirty="0">
              <a:solidFill>
                <a:prstClr val="black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  <a:cs typeface="Times New Roman" panose="02020603050405020304" pitchFamily="18" charset="0"/>
            </a:endParaRPr>
          </a:p>
        </p:txBody>
      </p:sp>
      <p:pic>
        <p:nvPicPr>
          <p:cNvPr id="38" name="図 3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0241343" y="9696595"/>
            <a:ext cx="1330588" cy="1287297"/>
          </a:xfrm>
          <a:prstGeom prst="rect">
            <a:avLst/>
          </a:prstGeom>
        </p:spPr>
      </p:pic>
      <p:sp>
        <p:nvSpPr>
          <p:cNvPr id="39" name="正方形/長方形 38"/>
          <p:cNvSpPr/>
          <p:nvPr/>
        </p:nvSpPr>
        <p:spPr bwMode="gray">
          <a:xfrm>
            <a:off x="-2" y="797771"/>
            <a:ext cx="12192001" cy="4183871"/>
          </a:xfrm>
          <a:prstGeom prst="rect">
            <a:avLst/>
          </a:prstGeom>
          <a:pattFill prst="wdDnDiag">
            <a:fgClr>
              <a:srgbClr val="CCECFF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1" name="正方形/長方形 90"/>
          <p:cNvSpPr/>
          <p:nvPr/>
        </p:nvSpPr>
        <p:spPr bwMode="gray">
          <a:xfrm>
            <a:off x="-2" y="5771"/>
            <a:ext cx="12192001" cy="792000"/>
          </a:xfrm>
          <a:prstGeom prst="rect">
            <a:avLst/>
          </a:prstGeom>
          <a:solidFill>
            <a:srgbClr val="CCE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1" name="テキスト ボックス 80"/>
          <p:cNvSpPr txBox="1"/>
          <p:nvPr/>
        </p:nvSpPr>
        <p:spPr bwMode="gray">
          <a:xfrm>
            <a:off x="13354" y="123906"/>
            <a:ext cx="422656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事業者</a:t>
            </a:r>
            <a:r>
              <a:rPr kumimoji="1" lang="ja-JP" altLang="en-US" sz="3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団体の皆さま</a:t>
            </a:r>
            <a:endParaRPr kumimoji="1" lang="en-US" altLang="ja-JP" sz="30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pic>
        <p:nvPicPr>
          <p:cNvPr id="26" name="図 25"/>
          <p:cNvPicPr>
            <a:picLocks noChangeAspect="1"/>
          </p:cNvPicPr>
          <p:nvPr/>
        </p:nvPicPr>
        <p:blipFill>
          <a:blip r:embed="rId5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 rot="879477">
            <a:off x="8991016" y="6302514"/>
            <a:ext cx="2460891" cy="269686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円/楕円 9"/>
          <p:cNvSpPr/>
          <p:nvPr/>
        </p:nvSpPr>
        <p:spPr bwMode="gray">
          <a:xfrm>
            <a:off x="436983" y="4986440"/>
            <a:ext cx="4536000" cy="4212000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6058286" y="3708008"/>
            <a:ext cx="3238877" cy="2550616"/>
          </a:xfrm>
          <a:prstGeom prst="rect">
            <a:avLst/>
          </a:prstGeom>
        </p:spPr>
      </p:pic>
      <p:sp>
        <p:nvSpPr>
          <p:cNvPr id="51" name="正方形/長方形 50"/>
          <p:cNvSpPr/>
          <p:nvPr/>
        </p:nvSpPr>
        <p:spPr bwMode="gray">
          <a:xfrm>
            <a:off x="-1" y="15379976"/>
            <a:ext cx="12192001" cy="876024"/>
          </a:xfrm>
          <a:prstGeom prst="rect">
            <a:avLst/>
          </a:prstGeom>
          <a:solidFill>
            <a:srgbClr val="CCE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円形吹き出し 51"/>
          <p:cNvSpPr/>
          <p:nvPr/>
        </p:nvSpPr>
        <p:spPr bwMode="gray">
          <a:xfrm>
            <a:off x="7174659" y="11378719"/>
            <a:ext cx="1620000" cy="1620000"/>
          </a:xfrm>
          <a:prstGeom prst="wedgeEllipseCallout">
            <a:avLst>
              <a:gd name="adj1" fmla="val 11685"/>
              <a:gd name="adj2" fmla="val 4225"/>
            </a:avLst>
          </a:prstGeom>
          <a:solidFill>
            <a:srgbClr val="FF99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43" name="グループ化 42"/>
          <p:cNvGrpSpPr/>
          <p:nvPr/>
        </p:nvGrpSpPr>
        <p:grpSpPr bwMode="gray">
          <a:xfrm>
            <a:off x="4120845" y="15427808"/>
            <a:ext cx="3781425" cy="827937"/>
            <a:chOff x="630530" y="15428063"/>
            <a:chExt cx="3781425" cy="827937"/>
          </a:xfrm>
        </p:grpSpPr>
        <p:pic>
          <p:nvPicPr>
            <p:cNvPr id="60" name="図 59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gray">
            <a:xfrm>
              <a:off x="1806867" y="15428063"/>
              <a:ext cx="1428750" cy="466725"/>
            </a:xfrm>
            <a:prstGeom prst="rect">
              <a:avLst/>
            </a:prstGeom>
          </p:spPr>
        </p:pic>
        <p:pic>
          <p:nvPicPr>
            <p:cNvPr id="61" name="図 60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gray">
            <a:xfrm>
              <a:off x="630530" y="15989300"/>
              <a:ext cx="3781425" cy="266700"/>
            </a:xfrm>
            <a:prstGeom prst="rect">
              <a:avLst/>
            </a:prstGeom>
          </p:spPr>
        </p:pic>
      </p:grpSp>
      <p:grpSp>
        <p:nvGrpSpPr>
          <p:cNvPr id="54" name="グループ化 53"/>
          <p:cNvGrpSpPr/>
          <p:nvPr/>
        </p:nvGrpSpPr>
        <p:grpSpPr bwMode="gray">
          <a:xfrm>
            <a:off x="9669638" y="11378719"/>
            <a:ext cx="1653537" cy="1620000"/>
            <a:chOff x="10179435" y="10679563"/>
            <a:chExt cx="1653537" cy="1620000"/>
          </a:xfrm>
        </p:grpSpPr>
        <p:sp>
          <p:nvSpPr>
            <p:cNvPr id="58" name="円形吹き出し 57"/>
            <p:cNvSpPr/>
            <p:nvPr/>
          </p:nvSpPr>
          <p:spPr bwMode="gray">
            <a:xfrm>
              <a:off x="10196204" y="10679563"/>
              <a:ext cx="1620000" cy="1620000"/>
            </a:xfrm>
            <a:prstGeom prst="wedgeEllipseCallout">
              <a:avLst>
                <a:gd name="adj1" fmla="val 11685"/>
                <a:gd name="adj2" fmla="val 4225"/>
              </a:avLst>
            </a:prstGeom>
            <a:solidFill>
              <a:srgbClr val="00B0F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9" name="テキスト ボックス 58"/>
            <p:cNvSpPr txBox="1"/>
            <p:nvPr/>
          </p:nvSpPr>
          <p:spPr bwMode="gray">
            <a:xfrm>
              <a:off x="10179435" y="11084907"/>
              <a:ext cx="165353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2400" dirty="0">
                  <a:solidFill>
                    <a:schemeClr val="bg1"/>
                  </a:solidFill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rPr>
                <a:t>改正</a:t>
              </a:r>
              <a:endParaRPr kumimoji="1" lang="en-US" altLang="ja-JP" sz="2400" dirty="0">
                <a:solidFill>
                  <a:schemeClr val="bg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endParaRPr>
            </a:p>
            <a:p>
              <a:pPr algn="ctr"/>
              <a:r>
                <a:rPr kumimoji="1" lang="ja-JP" altLang="en-US" sz="2400" dirty="0">
                  <a:solidFill>
                    <a:schemeClr val="bg1"/>
                  </a:solidFill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rPr>
                <a:t>電帳法も</a:t>
              </a:r>
              <a:endParaRPr kumimoji="1" lang="en-US" altLang="ja-JP" sz="2400" dirty="0">
                <a:solidFill>
                  <a:schemeClr val="bg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endParaRPr>
            </a:p>
          </p:txBody>
        </p:sp>
      </p:grpSp>
      <p:pic>
        <p:nvPicPr>
          <p:cNvPr id="3" name="図 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7960621" y="12585015"/>
            <a:ext cx="1564627" cy="1341668"/>
          </a:xfrm>
          <a:prstGeom prst="rect">
            <a:avLst/>
          </a:prstGeom>
        </p:spPr>
      </p:pic>
      <p:pic>
        <p:nvPicPr>
          <p:cNvPr id="2" name="図 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9924349" y="12659233"/>
            <a:ext cx="1970124" cy="1117598"/>
          </a:xfrm>
          <a:prstGeom prst="rect">
            <a:avLst/>
          </a:prstGeom>
        </p:spPr>
      </p:pic>
      <p:sp>
        <p:nvSpPr>
          <p:cNvPr id="15" name="角丸四角形 14"/>
          <p:cNvSpPr/>
          <p:nvPr/>
        </p:nvSpPr>
        <p:spPr bwMode="gray">
          <a:xfrm>
            <a:off x="8197658" y="15368897"/>
            <a:ext cx="3914274" cy="864000"/>
          </a:xfrm>
          <a:prstGeom prst="roundRect">
            <a:avLst>
              <a:gd name="adj" fmla="val 7472"/>
            </a:avLst>
          </a:prstGeom>
          <a:noFill/>
          <a:ln w="254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3200"/>
              </a:lnSpc>
            </a:pPr>
            <a:r>
              <a:rPr kumimoji="1" lang="ja-JP" altLang="en-US" sz="2800" dirty="0">
                <a:solidFill>
                  <a:srgbClr val="FF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必ず各省庁名を</a:t>
            </a:r>
            <a:endParaRPr kumimoji="1" lang="en-US" altLang="ja-JP" sz="2800" dirty="0">
              <a:solidFill>
                <a:srgbClr val="FF00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ctr">
              <a:lnSpc>
                <a:spcPts val="3200"/>
              </a:lnSpc>
            </a:pPr>
            <a:r>
              <a:rPr kumimoji="1" lang="ja-JP" altLang="en-US" sz="2800" dirty="0">
                <a:solidFill>
                  <a:srgbClr val="FF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挿入してください</a:t>
            </a:r>
          </a:p>
        </p:txBody>
      </p:sp>
      <p:grpSp>
        <p:nvGrpSpPr>
          <p:cNvPr id="25" name="グループ化 24"/>
          <p:cNvGrpSpPr/>
          <p:nvPr/>
        </p:nvGrpSpPr>
        <p:grpSpPr bwMode="gray">
          <a:xfrm>
            <a:off x="843697" y="15412446"/>
            <a:ext cx="2751124" cy="901039"/>
            <a:chOff x="4777206" y="15421666"/>
            <a:chExt cx="2751124" cy="901039"/>
          </a:xfrm>
        </p:grpSpPr>
        <p:sp>
          <p:nvSpPr>
            <p:cNvPr id="63" name="正方形/長方形 62"/>
            <p:cNvSpPr/>
            <p:nvPr/>
          </p:nvSpPr>
          <p:spPr bwMode="gray">
            <a:xfrm>
              <a:off x="5288358" y="15421666"/>
              <a:ext cx="2239972" cy="62220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0" rIns="9144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ja-JP" sz="3000" kern="100" dirty="0">
                  <a:solidFill>
                    <a:schemeClr val="bg2">
                      <a:lumMod val="25000"/>
                    </a:schemeClr>
                  </a:solidFill>
                  <a:effectLst/>
                  <a:ea typeface="メイリオ" panose="020B0604030504040204" pitchFamily="50" charset="-128"/>
                  <a:cs typeface="Times New Roman" panose="02020603050405020304" pitchFamily="18" charset="0"/>
                </a:rPr>
                <a:t>国</a:t>
              </a:r>
              <a:r>
                <a:rPr lang="en-US" altLang="ja-JP" sz="3000" kern="100" dirty="0">
                  <a:solidFill>
                    <a:schemeClr val="bg2">
                      <a:lumMod val="25000"/>
                    </a:schemeClr>
                  </a:solidFill>
                  <a:effectLst/>
                  <a:ea typeface="メイリオ" panose="020B0604030504040204" pitchFamily="50" charset="-128"/>
                  <a:cs typeface="Times New Roman" panose="02020603050405020304" pitchFamily="18" charset="0"/>
                </a:rPr>
                <a:t> </a:t>
              </a:r>
              <a:r>
                <a:rPr lang="ja-JP" sz="3000" kern="100" dirty="0">
                  <a:solidFill>
                    <a:schemeClr val="bg2">
                      <a:lumMod val="25000"/>
                    </a:schemeClr>
                  </a:solidFill>
                  <a:effectLst/>
                  <a:ea typeface="メイリオ" panose="020B0604030504040204" pitchFamily="50" charset="-128"/>
                  <a:cs typeface="Times New Roman" panose="02020603050405020304" pitchFamily="18" charset="0"/>
                </a:rPr>
                <a:t>税</a:t>
              </a:r>
              <a:r>
                <a:rPr lang="en-US" altLang="ja-JP" sz="3000" kern="100" dirty="0">
                  <a:solidFill>
                    <a:schemeClr val="bg2">
                      <a:lumMod val="25000"/>
                    </a:schemeClr>
                  </a:solidFill>
                  <a:effectLst/>
                  <a:ea typeface="メイリオ" panose="020B0604030504040204" pitchFamily="50" charset="-128"/>
                  <a:cs typeface="Times New Roman" panose="02020603050405020304" pitchFamily="18" charset="0"/>
                </a:rPr>
                <a:t> </a:t>
              </a:r>
              <a:r>
                <a:rPr lang="ja-JP" sz="3000" kern="100" dirty="0">
                  <a:solidFill>
                    <a:schemeClr val="bg2">
                      <a:lumMod val="25000"/>
                    </a:schemeClr>
                  </a:solidFill>
                  <a:effectLst/>
                  <a:ea typeface="メイリオ" panose="020B0604030504040204" pitchFamily="50" charset="-128"/>
                  <a:cs typeface="Times New Roman" panose="02020603050405020304" pitchFamily="18" charset="0"/>
                </a:rPr>
                <a:t>庁</a:t>
              </a:r>
              <a:endParaRPr lang="ja-JP" sz="3000" kern="100" dirty="0">
                <a:solidFill>
                  <a:schemeClr val="bg2">
                    <a:lumMod val="25000"/>
                  </a:schemeClr>
                </a:solidFill>
                <a:effectLst/>
                <a:ea typeface="ＭＳ 明朝" panose="02020609040205080304" pitchFamily="17" charset="-128"/>
                <a:cs typeface="Times New Roman" panose="02020603050405020304" pitchFamily="18" charset="0"/>
              </a:endParaRPr>
            </a:p>
          </p:txBody>
        </p:sp>
        <p:pic>
          <p:nvPicPr>
            <p:cNvPr id="64" name="Picture 4"/>
            <p:cNvPicPr>
              <a:picLocks noChangeAspect="1"/>
            </p:cNvPicPr>
            <p:nvPr/>
          </p:nvPicPr>
          <p:blipFill rotWithShape="1">
            <a:blip r:embed="rId1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81" t="27603" r="10972" b="24431"/>
            <a:stretch/>
          </p:blipFill>
          <p:spPr bwMode="gray">
            <a:xfrm>
              <a:off x="4777206" y="15486386"/>
              <a:ext cx="707136" cy="40917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3" name="テキスト ボックス 22"/>
            <p:cNvSpPr txBox="1"/>
            <p:nvPr/>
          </p:nvSpPr>
          <p:spPr bwMode="gray">
            <a:xfrm>
              <a:off x="4843397" y="15922595"/>
              <a:ext cx="262251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000" dirty="0"/>
                <a:t>NATIONAL TAX AGENCY</a:t>
              </a:r>
              <a:endParaRPr kumimoji="1" lang="ja-JP" altLang="en-US" sz="2000" dirty="0"/>
            </a:p>
          </p:txBody>
        </p:sp>
      </p:grpSp>
      <p:pic>
        <p:nvPicPr>
          <p:cNvPr id="73" name="図 7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7729397" y="2070226"/>
            <a:ext cx="4440825" cy="2565675"/>
          </a:xfrm>
          <a:prstGeom prst="rect">
            <a:avLst/>
          </a:prstGeom>
          <a:effectLst>
            <a:outerShdw blurRad="50800" dist="101600" dir="36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4" name="テキスト ボックス 73"/>
          <p:cNvSpPr txBox="1"/>
          <p:nvPr/>
        </p:nvSpPr>
        <p:spPr bwMode="gray">
          <a:xfrm>
            <a:off x="8016685" y="2569513"/>
            <a:ext cx="391617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財務省・国税庁</a:t>
            </a:r>
            <a:r>
              <a:rPr kumimoji="1" lang="en-US" altLang="ja-JP" sz="2800" baseline="30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※</a:t>
            </a:r>
            <a:r>
              <a:rPr kumimoji="1" lang="ja-JP" altLang="en-US" sz="2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から</a:t>
            </a:r>
            <a:r>
              <a:rPr kumimoji="1" lang="ja-JP" altLang="en-US" sz="4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講師を派遣</a:t>
            </a:r>
            <a:endParaRPr kumimoji="1" lang="en-US" altLang="ja-JP" sz="4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ctr"/>
            <a:r>
              <a:rPr kumimoji="1" lang="ja-JP" altLang="en-US" sz="2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します！</a:t>
            </a:r>
          </a:p>
        </p:txBody>
      </p:sp>
      <p:pic>
        <p:nvPicPr>
          <p:cNvPr id="75" name="図 74"/>
          <p:cNvPicPr>
            <a:picLocks noChangeAspect="1"/>
          </p:cNvPicPr>
          <p:nvPr/>
        </p:nvPicPr>
        <p:blipFill>
          <a:blip r:embed="rId12">
            <a:duotone>
              <a:prstClr val="black"/>
              <a:schemeClr val="accent6">
                <a:lumMod val="60000"/>
                <a:lumOff val="4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741250" y="4937678"/>
            <a:ext cx="2619002" cy="198022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0" name="テキスト ボックス 89"/>
          <p:cNvSpPr txBox="1"/>
          <p:nvPr/>
        </p:nvSpPr>
        <p:spPr bwMode="gray">
          <a:xfrm>
            <a:off x="9724832" y="4399947"/>
            <a:ext cx="234379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563" indent="-182563"/>
            <a:r>
              <a:rPr kumimoji="1" lang="en-US" altLang="ja-JP" sz="13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※</a:t>
            </a:r>
            <a:r>
              <a:rPr kumimoji="1" lang="ja-JP" altLang="en-US" sz="13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国税庁のほか、各国税局・税務署が担当します。</a:t>
            </a:r>
          </a:p>
        </p:txBody>
      </p:sp>
      <p:sp>
        <p:nvSpPr>
          <p:cNvPr id="99" name="テキスト ボックス 98"/>
          <p:cNvSpPr txBox="1"/>
          <p:nvPr/>
        </p:nvSpPr>
        <p:spPr bwMode="gray">
          <a:xfrm rot="21303691">
            <a:off x="6708136" y="13801098"/>
            <a:ext cx="60747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しっかりと</a:t>
            </a:r>
            <a:r>
              <a:rPr kumimoji="1" lang="ja-JP" alt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理解と準備</a:t>
            </a:r>
            <a:r>
              <a:rPr kumimoji="1" lang="ja-JP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を進めて</a:t>
            </a:r>
            <a:endParaRPr kumimoji="1" lang="en-US" altLang="ja-JP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r>
              <a:rPr kumimoji="1" lang="ja-JP" alt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令和５年</a:t>
            </a:r>
            <a:r>
              <a:rPr kumimoji="1" lang="en-US" altLang="ja-JP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10</a:t>
            </a:r>
            <a:r>
              <a:rPr kumimoji="1" lang="ja-JP" alt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月</a:t>
            </a:r>
            <a:r>
              <a:rPr kumimoji="1" lang="ja-JP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を迎えましょう！</a:t>
            </a:r>
          </a:p>
        </p:txBody>
      </p:sp>
      <p:pic>
        <p:nvPicPr>
          <p:cNvPr id="86" name="図 8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893795" y="6704561"/>
            <a:ext cx="812000" cy="1080000"/>
          </a:xfrm>
          <a:prstGeom prst="rect">
            <a:avLst/>
          </a:prstGeom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106" name="図 10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731771" y="6684507"/>
            <a:ext cx="795600" cy="1080000"/>
          </a:xfrm>
          <a:prstGeom prst="rect">
            <a:avLst/>
          </a:prstGeom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107" name="テキスト ボックス 106"/>
          <p:cNvSpPr txBox="1"/>
          <p:nvPr/>
        </p:nvSpPr>
        <p:spPr bwMode="gray">
          <a:xfrm>
            <a:off x="1051354" y="5245550"/>
            <a:ext cx="2232705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インボイス制度</a:t>
            </a:r>
            <a:endParaRPr kumimoji="1" lang="en-US" altLang="ja-JP" sz="20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r>
              <a:rPr kumimoji="1" lang="ja-JP" altLang="en-US" sz="2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なんて</a:t>
            </a:r>
            <a:r>
              <a:rPr kumimoji="1" lang="ja-JP" altLang="en-US" sz="2400" u="sng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聞いたことない</a:t>
            </a:r>
            <a:r>
              <a:rPr kumimoji="1" lang="ja-JP" altLang="en-US" sz="2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なぁ･･･</a:t>
            </a:r>
          </a:p>
        </p:txBody>
      </p:sp>
      <p:grpSp>
        <p:nvGrpSpPr>
          <p:cNvPr id="108" name="グループ化 107"/>
          <p:cNvGrpSpPr/>
          <p:nvPr/>
        </p:nvGrpSpPr>
        <p:grpSpPr bwMode="gray">
          <a:xfrm>
            <a:off x="8796322" y="231170"/>
            <a:ext cx="2780474" cy="2056429"/>
            <a:chOff x="-6784595" y="9256806"/>
            <a:chExt cx="2780474" cy="2056429"/>
          </a:xfrm>
        </p:grpSpPr>
        <p:sp>
          <p:nvSpPr>
            <p:cNvPr id="109" name="爆発 2 108"/>
            <p:cNvSpPr/>
            <p:nvPr/>
          </p:nvSpPr>
          <p:spPr bwMode="gray">
            <a:xfrm rot="1334761">
              <a:off x="-6784595" y="9256806"/>
              <a:ext cx="2780474" cy="2056429"/>
            </a:xfrm>
            <a:prstGeom prst="irregularSeal2">
              <a:avLst/>
            </a:prstGeom>
            <a:solidFill>
              <a:srgbClr val="FFD1F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6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0" name="テキスト ボックス 109"/>
            <p:cNvSpPr txBox="1"/>
            <p:nvPr/>
          </p:nvSpPr>
          <p:spPr bwMode="gray">
            <a:xfrm rot="851805">
              <a:off x="-6265249" y="9750417"/>
              <a:ext cx="1481496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ja-JP" altLang="en-US" sz="2400" dirty="0"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rPr>
                <a:t>もちろん</a:t>
              </a:r>
              <a:endParaRPr kumimoji="1" lang="en-US" altLang="ja-JP" sz="2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endParaRPr>
            </a:p>
            <a:p>
              <a:pPr algn="ctr"/>
              <a:r>
                <a:rPr kumimoji="1" lang="ja-JP" altLang="en-US" sz="40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rPr>
                <a:t>無料！</a:t>
              </a:r>
            </a:p>
          </p:txBody>
        </p:sp>
      </p:grpSp>
      <p:sp>
        <p:nvSpPr>
          <p:cNvPr id="112" name="正方形/長方形 111"/>
          <p:cNvSpPr/>
          <p:nvPr/>
        </p:nvSpPr>
        <p:spPr bwMode="gray">
          <a:xfrm>
            <a:off x="381965" y="7835280"/>
            <a:ext cx="51800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800" dirty="0">
                <a:solidFill>
                  <a:srgbClr val="0000FF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こんな声を聞く</a:t>
            </a:r>
            <a:r>
              <a:rPr lang="ja-JP" altLang="en-US" sz="3600" dirty="0">
                <a:solidFill>
                  <a:srgbClr val="0000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事業者団体</a:t>
            </a:r>
            <a:endParaRPr lang="en-US" altLang="ja-JP" sz="3600" dirty="0">
              <a:solidFill>
                <a:srgbClr val="0000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r>
              <a:rPr lang="ja-JP" altLang="en-US" sz="2800" dirty="0">
                <a:solidFill>
                  <a:srgbClr val="0000FF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の方は</a:t>
            </a:r>
            <a:r>
              <a:rPr lang="ja-JP" altLang="en-US" sz="3600" dirty="0">
                <a:solidFill>
                  <a:srgbClr val="0000FF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いますぐ！</a:t>
            </a:r>
            <a:endParaRPr lang="ja-JP" altLang="en-US" sz="3200" dirty="0">
              <a:solidFill>
                <a:srgbClr val="0000FF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13" name="テキスト ボックス 112"/>
          <p:cNvSpPr txBox="1"/>
          <p:nvPr/>
        </p:nvSpPr>
        <p:spPr bwMode="gray">
          <a:xfrm>
            <a:off x="7179382" y="7797724"/>
            <a:ext cx="4392549" cy="110799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kumimoji="1" lang="ja-JP" altLang="en-US" sz="6600" dirty="0">
                <a:solidFill>
                  <a:srgbClr val="FF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所管省庁</a:t>
            </a:r>
            <a:r>
              <a:rPr kumimoji="1" lang="ja-JP" altLang="en-US" sz="6000" dirty="0">
                <a:solidFill>
                  <a:srgbClr val="FF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へ</a:t>
            </a:r>
            <a:endParaRPr kumimoji="1" lang="ja-JP" altLang="en-US" sz="6600" dirty="0">
              <a:solidFill>
                <a:srgbClr val="FF00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grpSp>
        <p:nvGrpSpPr>
          <p:cNvPr id="114" name="グループ化 113"/>
          <p:cNvGrpSpPr/>
          <p:nvPr/>
        </p:nvGrpSpPr>
        <p:grpSpPr bwMode="gray">
          <a:xfrm rot="4677845">
            <a:off x="11180258" y="6966919"/>
            <a:ext cx="674927" cy="603788"/>
            <a:chOff x="1091204" y="177138"/>
            <a:chExt cx="412221" cy="37396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cxnSp>
          <p:nvCxnSpPr>
            <p:cNvPr id="115" name="Straight Arrow Connector 14">
              <a:extLst>
                <a:ext uri="{FF2B5EF4-FFF2-40B4-BE49-F238E27FC236}">
                  <a16:creationId xmlns:a16="http://schemas.microsoft.com/office/drawing/2014/main" id="{45DEC67F-9ACB-4895-867F-858BC0150DF4}"/>
                </a:ext>
              </a:extLst>
            </p:cNvPr>
            <p:cNvCxnSpPr>
              <a:cxnSpLocks/>
            </p:cNvCxnSpPr>
            <p:nvPr/>
          </p:nvCxnSpPr>
          <p:spPr bwMode="gray">
            <a:xfrm rot="19332254">
              <a:off x="1091204" y="440812"/>
              <a:ext cx="88088" cy="110292"/>
            </a:xfrm>
            <a:prstGeom prst="straightConnector1">
              <a:avLst/>
            </a:prstGeom>
            <a:ln w="107950">
              <a:solidFill>
                <a:srgbClr val="00B05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16" name="Straight Arrow Connector 14">
              <a:extLst>
                <a:ext uri="{FF2B5EF4-FFF2-40B4-BE49-F238E27FC236}">
                  <a16:creationId xmlns:a16="http://schemas.microsoft.com/office/drawing/2014/main" id="{3314864C-A020-4FE6-ADD2-3DD4EBFE15CB}"/>
                </a:ext>
              </a:extLst>
            </p:cNvPr>
            <p:cNvCxnSpPr>
              <a:cxnSpLocks/>
            </p:cNvCxnSpPr>
            <p:nvPr/>
          </p:nvCxnSpPr>
          <p:spPr bwMode="gray">
            <a:xfrm rot="19332254">
              <a:off x="1262123" y="275699"/>
              <a:ext cx="390" cy="110291"/>
            </a:xfrm>
            <a:prstGeom prst="straightConnector1">
              <a:avLst/>
            </a:prstGeom>
            <a:ln w="107950">
              <a:solidFill>
                <a:srgbClr val="00B05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17" name="Straight Arrow Connector 14">
              <a:extLst>
                <a:ext uri="{FF2B5EF4-FFF2-40B4-BE49-F238E27FC236}">
                  <a16:creationId xmlns:a16="http://schemas.microsoft.com/office/drawing/2014/main" id="{654CD5B1-5337-4E7C-9F8D-CCA24461284E}"/>
                </a:ext>
              </a:extLst>
            </p:cNvPr>
            <p:cNvCxnSpPr>
              <a:cxnSpLocks/>
            </p:cNvCxnSpPr>
            <p:nvPr/>
          </p:nvCxnSpPr>
          <p:spPr bwMode="gray">
            <a:xfrm rot="19332254" flipH="1">
              <a:off x="1389808" y="177138"/>
              <a:ext cx="113617" cy="110293"/>
            </a:xfrm>
            <a:prstGeom prst="straightConnector1">
              <a:avLst/>
            </a:prstGeom>
            <a:ln w="107950">
              <a:solidFill>
                <a:srgbClr val="00B05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pic>
        <p:nvPicPr>
          <p:cNvPr id="120" name="図 119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 flipH="1">
            <a:off x="8604471" y="4754115"/>
            <a:ext cx="1081936" cy="1259895"/>
          </a:xfrm>
          <a:prstGeom prst="rect">
            <a:avLst/>
          </a:prstGeom>
        </p:spPr>
      </p:pic>
      <p:pic>
        <p:nvPicPr>
          <p:cNvPr id="119" name="図 118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 flipH="1">
            <a:off x="7950949" y="4816334"/>
            <a:ext cx="1158025" cy="1197677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 flipH="1">
            <a:off x="2544213" y="6162040"/>
            <a:ext cx="3067519" cy="141649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4" name="テキスト ボックス 103"/>
          <p:cNvSpPr txBox="1"/>
          <p:nvPr/>
        </p:nvSpPr>
        <p:spPr bwMode="gray">
          <a:xfrm>
            <a:off x="3152349" y="6159715"/>
            <a:ext cx="2406092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インボイスといっても</a:t>
            </a:r>
            <a:endParaRPr kumimoji="1" lang="en-US" altLang="ja-JP" sz="20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r>
              <a:rPr kumimoji="1" lang="ja-JP" altLang="en-US" sz="2400" u="sng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何から準備すれば良い</a:t>
            </a:r>
            <a:r>
              <a:rPr kumimoji="1" lang="ja-JP" altLang="en-US" sz="2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の･･･</a:t>
            </a:r>
            <a:endParaRPr lang="en-US" altLang="ja-JP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pic>
        <p:nvPicPr>
          <p:cNvPr id="14" name="図 13"/>
          <p:cNvPicPr>
            <a:picLocks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 rot="21240000" flipH="1">
            <a:off x="6168568" y="6440483"/>
            <a:ext cx="3888000" cy="1044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2" name="テキスト ボックス 21"/>
          <p:cNvSpPr txBox="1"/>
          <p:nvPr/>
        </p:nvSpPr>
        <p:spPr bwMode="gray">
          <a:xfrm rot="21240000">
            <a:off x="6381985" y="6710789"/>
            <a:ext cx="33650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/>
            <a:r>
              <a:rPr lang="ja-JP" altLang="en-US" sz="3200" dirty="0">
                <a:solidFill>
                  <a:prstClr val="black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講師派遣申込書</a:t>
            </a:r>
            <a:r>
              <a:rPr lang="ja-JP" altLang="en-US" sz="2400" dirty="0">
                <a:solidFill>
                  <a:prstClr val="black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を</a:t>
            </a:r>
          </a:p>
        </p:txBody>
      </p:sp>
      <p:pic>
        <p:nvPicPr>
          <p:cNvPr id="24" name="図 23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5139611" y="7862445"/>
            <a:ext cx="1873203" cy="9334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6" name="図 45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 rot="720000">
            <a:off x="10077496" y="7113864"/>
            <a:ext cx="1376676" cy="756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7" name="テキスト ボックス 46"/>
          <p:cNvSpPr txBox="1"/>
          <p:nvPr/>
        </p:nvSpPr>
        <p:spPr bwMode="gray">
          <a:xfrm rot="720000">
            <a:off x="10209108" y="7210259"/>
            <a:ext cx="117371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dirty="0">
                <a:solidFill>
                  <a:schemeClr val="bg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いちばん</a:t>
            </a:r>
            <a:endParaRPr kumimoji="1" lang="en-US" altLang="ja-JP" sz="1400" dirty="0">
              <a:solidFill>
                <a:schemeClr val="bg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r>
              <a:rPr kumimoji="1" lang="ja-JP" altLang="en-US" sz="1600" dirty="0">
                <a:solidFill>
                  <a:schemeClr val="bg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右下</a:t>
            </a:r>
            <a:r>
              <a:rPr kumimoji="1" lang="ja-JP" altLang="en-US" sz="1400" dirty="0">
                <a:solidFill>
                  <a:schemeClr val="bg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に</a:t>
            </a:r>
            <a:r>
              <a:rPr kumimoji="1" lang="ja-JP" altLang="en-US" sz="1600" dirty="0">
                <a:solidFill>
                  <a:schemeClr val="bg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記載</a:t>
            </a:r>
            <a:endParaRPr kumimoji="1" lang="en-US" altLang="ja-JP" sz="1600" dirty="0">
              <a:solidFill>
                <a:schemeClr val="bg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 bwMode="gray">
          <a:xfrm rot="1140000">
            <a:off x="10022188" y="6600625"/>
            <a:ext cx="1107996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ja-JP" altLang="en-US" sz="2400" dirty="0">
                <a:solidFill>
                  <a:srgbClr val="D7D7D7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申込書</a:t>
            </a:r>
          </a:p>
        </p:txBody>
      </p:sp>
      <p:sp>
        <p:nvSpPr>
          <p:cNvPr id="79" name="円/楕円 78"/>
          <p:cNvSpPr/>
          <p:nvPr/>
        </p:nvSpPr>
        <p:spPr bwMode="gray">
          <a:xfrm>
            <a:off x="516698" y="12624422"/>
            <a:ext cx="2880000" cy="18720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ja-JP" altLang="en-US" sz="1600" dirty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80" name="テキスト ボックス 79"/>
          <p:cNvSpPr txBox="1"/>
          <p:nvPr/>
        </p:nvSpPr>
        <p:spPr bwMode="gray">
          <a:xfrm>
            <a:off x="516698" y="11667577"/>
            <a:ext cx="21034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たとえば・・・</a:t>
            </a:r>
            <a:endParaRPr kumimoji="1" lang="ja-JP" altLang="en-US" sz="24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85" name="テキスト ボックス 84"/>
          <p:cNvSpPr txBox="1"/>
          <p:nvPr/>
        </p:nvSpPr>
        <p:spPr bwMode="gray">
          <a:xfrm>
            <a:off x="720994" y="12928668"/>
            <a:ext cx="30002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インボイス</a:t>
            </a:r>
            <a:r>
              <a:rPr lang="ja-JP" altLang="en-US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って</a:t>
            </a:r>
            <a:endParaRPr lang="en-US" altLang="ja-JP" dirty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r>
              <a:rPr lang="ja-JP" altLang="en-US" sz="2000" u="sng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決まった様式</a:t>
            </a:r>
            <a:r>
              <a:rPr lang="ja-JP" altLang="en-US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で作らなきゃいけないの</a:t>
            </a:r>
            <a:r>
              <a:rPr lang="en-US" altLang="ja-JP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…</a:t>
            </a:r>
            <a:r>
              <a:rPr lang="ja-JP" altLang="en-US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？</a:t>
            </a:r>
            <a:endParaRPr lang="ja-JP" altLang="en-US" dirty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87" name="テキスト ボックス 86"/>
          <p:cNvSpPr txBox="1"/>
          <p:nvPr/>
        </p:nvSpPr>
        <p:spPr bwMode="gray">
          <a:xfrm>
            <a:off x="1914591" y="13913818"/>
            <a:ext cx="9098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小売業</a:t>
            </a:r>
            <a:endParaRPr kumimoji="1" lang="en-US" altLang="ja-JP" sz="1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en-US" altLang="ja-JP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A</a:t>
            </a:r>
            <a:r>
              <a:rPr kumimoji="1" lang="ja-JP" altLang="en-US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さん</a:t>
            </a:r>
          </a:p>
        </p:txBody>
      </p:sp>
      <p:sp>
        <p:nvSpPr>
          <p:cNvPr id="88" name="円/楕円 87"/>
          <p:cNvSpPr/>
          <p:nvPr/>
        </p:nvSpPr>
        <p:spPr bwMode="gray">
          <a:xfrm>
            <a:off x="3608228" y="12624422"/>
            <a:ext cx="2880000" cy="18720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ja-JP" altLang="en-US" sz="1600" dirty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89" name="テキスト ボックス 88"/>
          <p:cNvSpPr txBox="1"/>
          <p:nvPr/>
        </p:nvSpPr>
        <p:spPr bwMode="gray">
          <a:xfrm>
            <a:off x="3785358" y="12943967"/>
            <a:ext cx="287231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u="sng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毎月引落し</a:t>
            </a:r>
            <a:r>
              <a:rPr lang="ja-JP" altLang="en-US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だから</a:t>
            </a:r>
            <a:endParaRPr lang="en-US" altLang="ja-JP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r>
              <a:rPr lang="ja-JP" altLang="en-US" sz="2000" u="sng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請求書をもらっていない</a:t>
            </a:r>
            <a:r>
              <a:rPr lang="ja-JP" altLang="en-US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んだけど</a:t>
            </a:r>
            <a:r>
              <a:rPr lang="en-US" altLang="ja-JP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…</a:t>
            </a:r>
            <a:r>
              <a:rPr lang="ja-JP" altLang="en-US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？</a:t>
            </a:r>
            <a:endParaRPr lang="ja-JP" altLang="en-US" dirty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92" name="テキスト ボックス 91"/>
          <p:cNvSpPr txBox="1"/>
          <p:nvPr/>
        </p:nvSpPr>
        <p:spPr bwMode="gray">
          <a:xfrm>
            <a:off x="5010105" y="13913818"/>
            <a:ext cx="9098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卸売業</a:t>
            </a:r>
            <a:endParaRPr kumimoji="1" lang="en-US" altLang="ja-JP" sz="1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en-US" altLang="ja-JP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B</a:t>
            </a:r>
            <a:r>
              <a:rPr kumimoji="1" lang="ja-JP" altLang="en-US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さん</a:t>
            </a:r>
          </a:p>
        </p:txBody>
      </p:sp>
      <p:sp>
        <p:nvSpPr>
          <p:cNvPr id="93" name="テキスト ボックス 92"/>
          <p:cNvSpPr txBox="1"/>
          <p:nvPr/>
        </p:nvSpPr>
        <p:spPr bwMode="gray">
          <a:xfrm rot="480000">
            <a:off x="3409083" y="11362200"/>
            <a:ext cx="3338585" cy="1200329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3200" dirty="0">
                <a:solidFill>
                  <a:srgbClr val="7030A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こうした</a:t>
            </a:r>
            <a:r>
              <a:rPr kumimoji="1" lang="ja-JP" altLang="en-US" sz="3600" dirty="0">
                <a:solidFill>
                  <a:srgbClr val="7030A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疑問</a:t>
            </a:r>
            <a:r>
              <a:rPr kumimoji="1" lang="ja-JP" altLang="en-US" sz="3200" dirty="0">
                <a:solidFill>
                  <a:srgbClr val="7030A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に</a:t>
            </a:r>
            <a:endParaRPr kumimoji="1" lang="en-US" altLang="ja-JP" sz="3200" dirty="0">
              <a:solidFill>
                <a:srgbClr val="7030A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ctr"/>
            <a:r>
              <a:rPr kumimoji="1" lang="ja-JP" altLang="en-US" sz="36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お答え</a:t>
            </a:r>
            <a:r>
              <a:rPr kumimoji="1" lang="ja-JP" altLang="en-US" sz="3200" dirty="0">
                <a:solidFill>
                  <a:srgbClr val="7030A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します！</a:t>
            </a:r>
          </a:p>
        </p:txBody>
      </p:sp>
      <p:pic>
        <p:nvPicPr>
          <p:cNvPr id="94" name="図 93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100274" y="13941128"/>
            <a:ext cx="637560" cy="828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6" name="図 95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4198548" y="13941128"/>
            <a:ext cx="632040" cy="828000"/>
          </a:xfrm>
          <a:prstGeom prst="rect">
            <a:avLst/>
          </a:prstGeom>
        </p:spPr>
      </p:pic>
      <p:pic>
        <p:nvPicPr>
          <p:cNvPr id="97" name="図 96"/>
          <p:cNvPicPr>
            <a:picLocks/>
          </p:cNvPicPr>
          <p:nvPr/>
        </p:nvPicPr>
        <p:blipFill>
          <a:blip r:embed="rId23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67552" flipH="1">
            <a:off x="943111" y="334411"/>
            <a:ext cx="7845331" cy="4569544"/>
          </a:xfrm>
          <a:prstGeom prst="rect">
            <a:avLst/>
          </a:prstGeom>
          <a:effectLst>
            <a:outerShdw blurRad="50800" dist="101600" dir="36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7" name="テキスト ボックス 66"/>
          <p:cNvSpPr txBox="1"/>
          <p:nvPr/>
        </p:nvSpPr>
        <p:spPr bwMode="gray">
          <a:xfrm rot="21000000">
            <a:off x="1574843" y="1180224"/>
            <a:ext cx="6323805" cy="1964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7300"/>
              </a:lnSpc>
            </a:pPr>
            <a:r>
              <a:rPr kumimoji="1" lang="ja-JP" altLang="en-US" sz="60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インボイス制度</a:t>
            </a:r>
            <a:endParaRPr kumimoji="1" lang="en-US" altLang="ja-JP" sz="4400" dirty="0">
              <a:solidFill>
                <a:srgbClr val="0000FF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ctr">
              <a:lnSpc>
                <a:spcPts val="7300"/>
              </a:lnSpc>
            </a:pPr>
            <a:r>
              <a:rPr lang="ja-JP" altLang="en-US" sz="6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説明会</a:t>
            </a:r>
            <a:endParaRPr kumimoji="1" lang="ja-JP" altLang="en-US" sz="5200" dirty="0">
              <a:solidFill>
                <a:srgbClr val="FF00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22" name="テキスト ボックス 121"/>
          <p:cNvSpPr txBox="1"/>
          <p:nvPr/>
        </p:nvSpPr>
        <p:spPr bwMode="gray">
          <a:xfrm rot="21000000">
            <a:off x="2167967" y="2790793"/>
            <a:ext cx="6323805" cy="8896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7300"/>
              </a:lnSpc>
            </a:pPr>
            <a:r>
              <a:rPr lang="ja-JP" altLang="en-US" sz="3600" dirty="0" err="1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を</a:t>
            </a:r>
            <a:r>
              <a:rPr kumimoji="1" lang="ja-JP" altLang="en-US" sz="4400" dirty="0" err="1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開</a:t>
            </a:r>
            <a:r>
              <a:rPr kumimoji="1" lang="ja-JP" altLang="en-US" sz="44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催しませんか？</a:t>
            </a:r>
          </a:p>
        </p:txBody>
      </p:sp>
      <p:grpSp>
        <p:nvGrpSpPr>
          <p:cNvPr id="77" name="グループ化 76"/>
          <p:cNvGrpSpPr/>
          <p:nvPr/>
        </p:nvGrpSpPr>
        <p:grpSpPr bwMode="gray">
          <a:xfrm>
            <a:off x="181135" y="1964344"/>
            <a:ext cx="1653537" cy="1620000"/>
            <a:chOff x="10179435" y="10679563"/>
            <a:chExt cx="1653537" cy="1620000"/>
          </a:xfrm>
        </p:grpSpPr>
        <p:sp>
          <p:nvSpPr>
            <p:cNvPr id="82" name="円形吹き出し 81"/>
            <p:cNvSpPr/>
            <p:nvPr/>
          </p:nvSpPr>
          <p:spPr bwMode="gray">
            <a:xfrm>
              <a:off x="10196204" y="10679563"/>
              <a:ext cx="1620000" cy="1620000"/>
            </a:xfrm>
            <a:prstGeom prst="wedgeEllipseCallout">
              <a:avLst>
                <a:gd name="adj1" fmla="val 11685"/>
                <a:gd name="adj2" fmla="val 4225"/>
              </a:avLst>
            </a:prstGeom>
            <a:solidFill>
              <a:srgbClr val="F1B60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3" name="テキスト ボックス 82"/>
            <p:cNvSpPr txBox="1"/>
            <p:nvPr/>
          </p:nvSpPr>
          <p:spPr bwMode="gray">
            <a:xfrm>
              <a:off x="10179435" y="11193619"/>
              <a:ext cx="165353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3600" dirty="0">
                  <a:solidFill>
                    <a:schemeClr val="bg1"/>
                  </a:solidFill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rPr>
                <a:t>消費税</a:t>
              </a:r>
              <a:endParaRPr kumimoji="1" lang="en-US" altLang="ja-JP" sz="3600" dirty="0">
                <a:solidFill>
                  <a:schemeClr val="bg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endParaRPr>
            </a:p>
          </p:txBody>
        </p:sp>
      </p:grpSp>
      <p:sp>
        <p:nvSpPr>
          <p:cNvPr id="84" name="テキスト ボックス 83"/>
          <p:cNvSpPr txBox="1"/>
          <p:nvPr/>
        </p:nvSpPr>
        <p:spPr bwMode="gray">
          <a:xfrm rot="21000000">
            <a:off x="1193773" y="1085750"/>
            <a:ext cx="18261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sz="3200" dirty="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会員向け</a:t>
            </a:r>
            <a:endParaRPr lang="en-US" altLang="ja-JP" sz="3200" dirty="0">
              <a:solidFill>
                <a:srgbClr val="FF0000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78" name="テキスト ボックス 77"/>
          <p:cNvSpPr txBox="1"/>
          <p:nvPr/>
        </p:nvSpPr>
        <p:spPr bwMode="gray">
          <a:xfrm>
            <a:off x="7092615" y="11680888"/>
            <a:ext cx="179803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200" dirty="0">
                <a:solidFill>
                  <a:schemeClr val="bg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オンライン</a:t>
            </a:r>
            <a:endParaRPr kumimoji="1" lang="en-US" altLang="ja-JP" sz="2200" dirty="0">
              <a:solidFill>
                <a:schemeClr val="bg1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pPr algn="ctr"/>
            <a:r>
              <a:rPr lang="ja-JP" altLang="en-US" sz="2200" dirty="0">
                <a:solidFill>
                  <a:schemeClr val="bg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対応</a:t>
            </a:r>
            <a:endParaRPr lang="en-US" altLang="ja-JP" sz="1600" dirty="0">
              <a:solidFill>
                <a:schemeClr val="bg1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pPr algn="ctr"/>
            <a:r>
              <a:rPr lang="ja-JP" altLang="en-US" sz="1600" dirty="0">
                <a:solidFill>
                  <a:schemeClr val="bg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ご相談ください</a:t>
            </a:r>
            <a:endParaRPr kumimoji="1" lang="ja-JP" altLang="en-US" sz="1600" dirty="0">
              <a:solidFill>
                <a:schemeClr val="bg1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111" name="テキスト ボックス 110"/>
          <p:cNvSpPr txBox="1"/>
          <p:nvPr/>
        </p:nvSpPr>
        <p:spPr bwMode="gray">
          <a:xfrm>
            <a:off x="6904567" y="8865671"/>
            <a:ext cx="535527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563" indent="-182563"/>
            <a:r>
              <a:rPr kumimoji="1" lang="en-US" altLang="ja-JP" sz="13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※</a:t>
            </a:r>
            <a:r>
              <a:rPr kumimoji="1" lang="ja-JP" altLang="en-US" sz="13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</a:t>
            </a:r>
            <a:r>
              <a:rPr lang="ja-JP" altLang="en-US" sz="13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地方支部団体等での開催をご希望の場合は最寄りの税務署に</a:t>
            </a:r>
            <a:endParaRPr lang="en-US" altLang="ja-JP" sz="13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marL="182563" indent="-182563"/>
            <a:r>
              <a:rPr lang="ja-JP" altLang="en-US" sz="13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　ご相談いただいても</a:t>
            </a:r>
            <a:r>
              <a:rPr kumimoji="1" lang="ja-JP" altLang="en-US" sz="13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差し支えありません。</a:t>
            </a:r>
          </a:p>
        </p:txBody>
      </p:sp>
      <p:sp>
        <p:nvSpPr>
          <p:cNvPr id="76" name="テキスト ボックス 75">
            <a:extLst>
              <a:ext uri="{FF2B5EF4-FFF2-40B4-BE49-F238E27FC236}">
                <a16:creationId xmlns:a16="http://schemas.microsoft.com/office/drawing/2014/main" id="{7537FBC4-5D00-443A-B772-E9B3664040E4}"/>
              </a:ext>
            </a:extLst>
          </p:cNvPr>
          <p:cNvSpPr txBox="1"/>
          <p:nvPr/>
        </p:nvSpPr>
        <p:spPr bwMode="gray">
          <a:xfrm>
            <a:off x="10331866" y="98770"/>
            <a:ext cx="1824352" cy="4747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（別添</a:t>
            </a:r>
            <a:r>
              <a:rPr lang="en-US" altLang="ja-JP" sz="2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2-2</a:t>
            </a:r>
            <a:r>
              <a:rPr lang="ja-JP" altLang="en-US" sz="2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）</a:t>
            </a:r>
            <a:endParaRPr kumimoji="1" lang="en-US" altLang="ja-JP" sz="24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095992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18DF952F95A1584CAE444DB88D8A7ED4" ma:contentTypeVersion="" ma:contentTypeDescription="新しいドキュメントを作成します。" ma:contentTypeScope="" ma:versionID="a4b7a0ad8f24cf4eae111c842a15dee2">
  <xsd:schema xmlns:xsd="http://www.w3.org/2001/XMLSchema" xmlns:xs="http://www.w3.org/2001/XMLSchema" xmlns:p="http://schemas.microsoft.com/office/2006/metadata/properties" xmlns:ns2="27adc34f-97e2-44b8-9b14-e9de14420359" xmlns:ns3="81bab66d-5e9d-4f2b-8700-88c1da91a6c6" xmlns:ns4="b5471033-25ca-41e4-b4f9-0c69817a7d90" targetNamespace="http://schemas.microsoft.com/office/2006/metadata/properties" ma:root="true" ma:fieldsID="63607f976eb514c51644f554b00ad657" ns2:_="" ns3:_="" ns4:_="">
    <xsd:import namespace="27adc34f-97e2-44b8-9b14-e9de14420359"/>
    <xsd:import namespace="81bab66d-5e9d-4f2b-8700-88c1da91a6c6"/>
    <xsd:import namespace="b5471033-25ca-41e4-b4f9-0c69817a7d9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_Flow_SignoffStatus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4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7adc34f-97e2-44b8-9b14-e9de1442035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_Flow_SignoffStatus" ma:index="12" nillable="true" ma:displayName="承認の状態" ma:internalName="_x627f__x8a8d__x306e__x72b6__x614b_">
      <xsd:simpleType>
        <xsd:restriction base="dms:Text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1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3" nillable="true" ma:taxonomy="true" ma:internalName="lcf76f155ced4ddcb4097134ff3c332f" ma:taxonomyFieldName="MediaServiceImageTags" ma:displayName="画像タグ" ma:readOnly="false" ma:fieldId="{5cf76f15-5ced-4ddc-b409-7134ff3c332f}" ma:taxonomyMulti="true" ma:sspId="ce83f49a-17f6-4149-80b6-ce68f1bc362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1bab66d-5e9d-4f2b-8700-88c1da91a6c6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5471033-25ca-41e4-b4f9-0c69817a7d90" elementFormDefault="qualified">
    <xsd:import namespace="http://schemas.microsoft.com/office/2006/documentManagement/types"/>
    <xsd:import namespace="http://schemas.microsoft.com/office/infopath/2007/PartnerControls"/>
    <xsd:element name="TaxCatchAll" ma:index="24" nillable="true" ma:displayName="Taxonomy Catch All Column" ma:hidden="true" ma:list="{364B6C65-D97C-41CB-963B-98DA6C4C0F06}" ma:internalName="TaxCatchAll" ma:showField="CatchAllData" ma:web="{81bab66d-5e9d-4f2b-8700-88c1da91a6c6}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E25BBFD-307F-4CDD-B552-7497E8380EC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7adc34f-97e2-44b8-9b14-e9de14420359"/>
    <ds:schemaRef ds:uri="81bab66d-5e9d-4f2b-8700-88c1da91a6c6"/>
    <ds:schemaRef ds:uri="b5471033-25ca-41e4-b4f9-0c69817a7d9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30E7014-10BD-422E-96C1-0CD9CD85F49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226</Words>
  <Application>Microsoft Office PowerPoint</Application>
  <PresentationFormat>ユーザー設定</PresentationFormat>
  <Paragraphs>50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12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14" baseType="lpstr">
      <vt:lpstr>HGP創英角ﾎﾟｯﾌﾟ体</vt:lpstr>
      <vt:lpstr>HG丸ｺﾞｼｯｸM-PRO</vt:lpstr>
      <vt:lpstr>ＭＳ Ｐゴシック</vt:lpstr>
      <vt:lpstr>ＭＳ 明朝</vt:lpstr>
      <vt:lpstr>UD デジタル 教科書体 N-B</vt:lpstr>
      <vt:lpstr>UD デジタル 教科書体 NK-B</vt:lpstr>
      <vt:lpstr>UD デジタル 教科書体 NK-R</vt:lpstr>
      <vt:lpstr>メイリオ</vt:lpstr>
      <vt:lpstr>Arial</vt:lpstr>
      <vt:lpstr>Calibri</vt:lpstr>
      <vt:lpstr>Calibri Light</vt:lpstr>
      <vt:lpstr>Times New Roman</vt:lpstr>
      <vt:lpstr>Office テーマ</vt:lpstr>
      <vt:lpstr>PowerPoint プレゼンテーション</vt:lpstr>
    </vt:vector>
  </TitlesOfParts>
  <Company>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SK</dc:creator>
  <cp:lastModifiedBy>淺野 芳成（副長官補本室）</cp:lastModifiedBy>
  <cp:revision>98</cp:revision>
  <cp:lastPrinted>2021-12-28T05:11:26Z</cp:lastPrinted>
  <dcterms:created xsi:type="dcterms:W3CDTF">2021-12-21T01:06:03Z</dcterms:created>
  <dcterms:modified xsi:type="dcterms:W3CDTF">2022-10-31T08:50:46Z</dcterms:modified>
</cp:coreProperties>
</file>