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6"/>
  </p:notesMasterIdLst>
  <p:handoutMasterIdLst>
    <p:handoutMasterId r:id="rId27"/>
  </p:handoutMasterIdLst>
  <p:sldIdLst>
    <p:sldId id="283" r:id="rId2"/>
    <p:sldId id="257" r:id="rId3"/>
    <p:sldId id="277" r:id="rId4"/>
    <p:sldId id="259" r:id="rId5"/>
    <p:sldId id="258" r:id="rId6"/>
    <p:sldId id="261" r:id="rId7"/>
    <p:sldId id="279" r:id="rId8"/>
    <p:sldId id="264" r:id="rId9"/>
    <p:sldId id="262" r:id="rId10"/>
    <p:sldId id="280" r:id="rId11"/>
    <p:sldId id="265" r:id="rId12"/>
    <p:sldId id="266" r:id="rId13"/>
    <p:sldId id="281" r:id="rId14"/>
    <p:sldId id="270" r:id="rId15"/>
    <p:sldId id="271" r:id="rId16"/>
    <p:sldId id="272" r:id="rId17"/>
    <p:sldId id="273" r:id="rId18"/>
    <p:sldId id="274" r:id="rId19"/>
    <p:sldId id="275" r:id="rId20"/>
    <p:sldId id="276" r:id="rId21"/>
    <p:sldId id="268" r:id="rId22"/>
    <p:sldId id="269" r:id="rId23"/>
    <p:sldId id="282" r:id="rId24"/>
    <p:sldId id="278" r:id="rId25"/>
  </p:sldIdLst>
  <p:sldSz cx="6858000" cy="9906000" type="A4"/>
  <p:notesSz cx="7099300"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J334" initials="u" lastIdx="1" clrIdx="0">
    <p:extLst>
      <p:ext uri="{19B8F6BF-5375-455C-9EA6-DF929625EA0E}">
        <p15:presenceInfo xmlns:p15="http://schemas.microsoft.com/office/powerpoint/2012/main" userId="TJ334"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99FF"/>
    <a:srgbClr val="FF6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3" autoAdjust="0"/>
    <p:restoredTop sz="94660"/>
  </p:normalViewPr>
  <p:slideViewPr>
    <p:cSldViewPr snapToGrid="0">
      <p:cViewPr varScale="1">
        <p:scale>
          <a:sx n="79" d="100"/>
          <a:sy n="79" d="100"/>
        </p:scale>
        <p:origin x="3108" y="90"/>
      </p:cViewPr>
      <p:guideLst/>
    </p:cSldViewPr>
  </p:slideViewPr>
  <p:notesTextViewPr>
    <p:cViewPr>
      <p:scale>
        <a:sx n="1" d="1"/>
        <a:sy n="1" d="1"/>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992AE81-8D6D-40AC-9EFC-F04D23B849B5}" type="doc">
      <dgm:prSet loTypeId="urn:microsoft.com/office/officeart/2005/8/layout/process1" loCatId="process" qsTypeId="urn:microsoft.com/office/officeart/2005/8/quickstyle/simple1" qsCatId="simple" csTypeId="urn:microsoft.com/office/officeart/2005/8/colors/accent1_2" csCatId="accent1" phldr="1"/>
      <dgm:spPr/>
    </dgm:pt>
    <dgm:pt modelId="{A6EDC277-DA23-4B0F-B586-232EEDAAEB5E}">
      <dgm:prSet phldrT="[テキスト]" custT="1"/>
      <dgm:spPr/>
      <dgm:t>
        <a:bodyPr/>
        <a:lstStyle/>
        <a:p>
          <a:r>
            <a:rPr kumimoji="1" lang="ja-JP" altLang="en-US" sz="1400" b="1" dirty="0">
              <a:latin typeface="BIZ UDゴシック" panose="020B0400000000000000" pitchFamily="49" charset="-128"/>
              <a:ea typeface="BIZ UDゴシック" panose="020B0400000000000000" pitchFamily="49" charset="-128"/>
            </a:rPr>
            <a:t>エプロン</a:t>
          </a:r>
          <a:endParaRPr kumimoji="1" lang="en-US" altLang="ja-JP" sz="1400" b="1" dirty="0">
            <a:latin typeface="BIZ UDゴシック" panose="020B0400000000000000" pitchFamily="49" charset="-128"/>
            <a:ea typeface="BIZ UDゴシック" panose="020B0400000000000000" pitchFamily="49" charset="-128"/>
          </a:endParaRPr>
        </a:p>
        <a:p>
          <a:r>
            <a:rPr kumimoji="1" lang="ja-JP" altLang="en-US" sz="1400" b="1" dirty="0">
              <a:latin typeface="BIZ UDゴシック" panose="020B0400000000000000" pitchFamily="49" charset="-128"/>
              <a:ea typeface="BIZ UDゴシック" panose="020B0400000000000000" pitchFamily="49" charset="-128"/>
            </a:rPr>
            <a:t>ガウン</a:t>
          </a:r>
        </a:p>
      </dgm:t>
    </dgm:pt>
    <dgm:pt modelId="{AC23EB96-C762-4462-9D69-09CA9DAFB413}" type="parTrans" cxnId="{7BE845A2-A941-4199-B44F-84C8F1AC4431}">
      <dgm:prSet/>
      <dgm:spPr/>
      <dgm:t>
        <a:bodyPr/>
        <a:lstStyle/>
        <a:p>
          <a:endParaRPr kumimoji="1" lang="ja-JP" altLang="en-US" sz="1400" b="1">
            <a:latin typeface="BIZ UDゴシック" panose="020B0400000000000000" pitchFamily="49" charset="-128"/>
            <a:ea typeface="BIZ UDゴシック" panose="020B0400000000000000" pitchFamily="49" charset="-128"/>
          </a:endParaRPr>
        </a:p>
      </dgm:t>
    </dgm:pt>
    <dgm:pt modelId="{12DD300F-0E2B-412E-97F1-D736AEEDA2AB}" type="sibTrans" cxnId="{7BE845A2-A941-4199-B44F-84C8F1AC4431}">
      <dgm:prSet custT="1"/>
      <dgm:spPr/>
      <dgm:t>
        <a:bodyPr/>
        <a:lstStyle/>
        <a:p>
          <a:endParaRPr kumimoji="1" lang="ja-JP" altLang="en-US" sz="1400" b="1">
            <a:latin typeface="BIZ UDゴシック" panose="020B0400000000000000" pitchFamily="49" charset="-128"/>
            <a:ea typeface="BIZ UDゴシック" panose="020B0400000000000000" pitchFamily="49" charset="-128"/>
          </a:endParaRPr>
        </a:p>
      </dgm:t>
    </dgm:pt>
    <dgm:pt modelId="{03A4FA37-7590-4E73-AC0A-D3D15CF43552}">
      <dgm:prSet phldrT="[テキスト]" custT="1"/>
      <dgm:spPr/>
      <dgm:t>
        <a:bodyPr/>
        <a:lstStyle/>
        <a:p>
          <a:r>
            <a:rPr kumimoji="1" lang="ja-JP" altLang="en-US" sz="1400" b="1" dirty="0">
              <a:latin typeface="BIZ UDゴシック" panose="020B0400000000000000" pitchFamily="49" charset="-128"/>
              <a:ea typeface="BIZ UDゴシック" panose="020B0400000000000000" pitchFamily="49" charset="-128"/>
            </a:rPr>
            <a:t>マスク</a:t>
          </a:r>
        </a:p>
      </dgm:t>
    </dgm:pt>
    <dgm:pt modelId="{291B572E-5450-4E39-AE08-44329284C90A}" type="parTrans" cxnId="{C545725E-888B-49F4-AC09-B4EDE3269601}">
      <dgm:prSet/>
      <dgm:spPr/>
      <dgm:t>
        <a:bodyPr/>
        <a:lstStyle/>
        <a:p>
          <a:endParaRPr kumimoji="1" lang="ja-JP" altLang="en-US" sz="1400" b="1">
            <a:latin typeface="BIZ UDゴシック" panose="020B0400000000000000" pitchFamily="49" charset="-128"/>
            <a:ea typeface="BIZ UDゴシック" panose="020B0400000000000000" pitchFamily="49" charset="-128"/>
          </a:endParaRPr>
        </a:p>
      </dgm:t>
    </dgm:pt>
    <dgm:pt modelId="{4DF3979F-8DBE-4FE4-96DC-1882FD8D8A74}" type="sibTrans" cxnId="{C545725E-888B-49F4-AC09-B4EDE3269601}">
      <dgm:prSet custT="1"/>
      <dgm:spPr/>
      <dgm:t>
        <a:bodyPr/>
        <a:lstStyle/>
        <a:p>
          <a:endParaRPr kumimoji="1" lang="ja-JP" altLang="en-US" sz="1400" b="1">
            <a:latin typeface="BIZ UDゴシック" panose="020B0400000000000000" pitchFamily="49" charset="-128"/>
            <a:ea typeface="BIZ UDゴシック" panose="020B0400000000000000" pitchFamily="49" charset="-128"/>
          </a:endParaRPr>
        </a:p>
      </dgm:t>
    </dgm:pt>
    <dgm:pt modelId="{B84F59F7-E24D-440A-BCEB-747E707BFC48}">
      <dgm:prSet phldrT="[テキスト]" custT="1"/>
      <dgm:spPr/>
      <dgm:t>
        <a:bodyPr/>
        <a:lstStyle/>
        <a:p>
          <a:r>
            <a:rPr kumimoji="1" lang="ja-JP" altLang="en-US" sz="1400" b="1" dirty="0">
              <a:latin typeface="BIZ UDゴシック" panose="020B0400000000000000" pitchFamily="49" charset="-128"/>
              <a:ea typeface="BIZ UDゴシック" panose="020B0400000000000000" pitchFamily="49" charset="-128"/>
            </a:rPr>
            <a:t>手袋</a:t>
          </a:r>
        </a:p>
      </dgm:t>
    </dgm:pt>
    <dgm:pt modelId="{1E4AEE40-B163-41CC-A879-CA3AB7E6C93F}" type="parTrans" cxnId="{559ED76E-2A3C-4222-9A25-A6F2561B1AFF}">
      <dgm:prSet/>
      <dgm:spPr/>
      <dgm:t>
        <a:bodyPr/>
        <a:lstStyle/>
        <a:p>
          <a:endParaRPr kumimoji="1" lang="ja-JP" altLang="en-US" sz="1400" b="1">
            <a:latin typeface="BIZ UDゴシック" panose="020B0400000000000000" pitchFamily="49" charset="-128"/>
            <a:ea typeface="BIZ UDゴシック" panose="020B0400000000000000" pitchFamily="49" charset="-128"/>
          </a:endParaRPr>
        </a:p>
      </dgm:t>
    </dgm:pt>
    <dgm:pt modelId="{8EDA9703-C1DC-48FC-9D5B-E5498DAAB0A0}" type="sibTrans" cxnId="{559ED76E-2A3C-4222-9A25-A6F2561B1AFF}">
      <dgm:prSet/>
      <dgm:spPr/>
      <dgm:t>
        <a:bodyPr/>
        <a:lstStyle/>
        <a:p>
          <a:endParaRPr kumimoji="1" lang="ja-JP" altLang="en-US" sz="1400" b="1">
            <a:latin typeface="BIZ UDゴシック" panose="020B0400000000000000" pitchFamily="49" charset="-128"/>
            <a:ea typeface="BIZ UDゴシック" panose="020B0400000000000000" pitchFamily="49" charset="-128"/>
          </a:endParaRPr>
        </a:p>
      </dgm:t>
    </dgm:pt>
    <dgm:pt modelId="{EF3715B3-6504-4876-A7CA-F3C82708F702}">
      <dgm:prSet custT="1"/>
      <dgm:spPr/>
      <dgm:t>
        <a:bodyPr/>
        <a:lstStyle/>
        <a:p>
          <a:r>
            <a:rPr kumimoji="1" lang="ja-JP" altLang="en-US" sz="1400" b="1" dirty="0">
              <a:latin typeface="BIZ UDゴシック" panose="020B0400000000000000" pitchFamily="49" charset="-128"/>
              <a:ea typeface="BIZ UDゴシック" panose="020B0400000000000000" pitchFamily="49" charset="-128"/>
            </a:rPr>
            <a:t>ゴーグル</a:t>
          </a:r>
          <a:endParaRPr kumimoji="1" lang="en-US" altLang="ja-JP" sz="1400" b="1" dirty="0">
            <a:latin typeface="BIZ UDゴシック" panose="020B0400000000000000" pitchFamily="49" charset="-128"/>
            <a:ea typeface="BIZ UDゴシック" panose="020B0400000000000000" pitchFamily="49" charset="-128"/>
          </a:endParaRPr>
        </a:p>
        <a:p>
          <a:r>
            <a:rPr kumimoji="1" lang="ja-JP" altLang="en-US" sz="1400" b="1" dirty="0">
              <a:latin typeface="BIZ UDゴシック" panose="020B0400000000000000" pitchFamily="49" charset="-128"/>
              <a:ea typeface="BIZ UDゴシック" panose="020B0400000000000000" pitchFamily="49" charset="-128"/>
            </a:rPr>
            <a:t>フェースシールド</a:t>
          </a:r>
        </a:p>
      </dgm:t>
    </dgm:pt>
    <dgm:pt modelId="{FA3ADE4D-A68D-4D5D-B401-9199C640032C}" type="parTrans" cxnId="{21B26C8F-0776-4912-A6A1-588BA98A1B4A}">
      <dgm:prSet/>
      <dgm:spPr/>
      <dgm:t>
        <a:bodyPr/>
        <a:lstStyle/>
        <a:p>
          <a:endParaRPr kumimoji="1" lang="ja-JP" altLang="en-US" sz="1400" b="1">
            <a:latin typeface="BIZ UDゴシック" panose="020B0400000000000000" pitchFamily="49" charset="-128"/>
            <a:ea typeface="BIZ UDゴシック" panose="020B0400000000000000" pitchFamily="49" charset="-128"/>
          </a:endParaRPr>
        </a:p>
      </dgm:t>
    </dgm:pt>
    <dgm:pt modelId="{EE04FF0B-92D5-4521-8193-5BDFB22356B2}" type="sibTrans" cxnId="{21B26C8F-0776-4912-A6A1-588BA98A1B4A}">
      <dgm:prSet custT="1"/>
      <dgm:spPr/>
      <dgm:t>
        <a:bodyPr/>
        <a:lstStyle/>
        <a:p>
          <a:endParaRPr kumimoji="1" lang="ja-JP" altLang="en-US" sz="1400" b="1">
            <a:latin typeface="BIZ UDゴシック" panose="020B0400000000000000" pitchFamily="49" charset="-128"/>
            <a:ea typeface="BIZ UDゴシック" panose="020B0400000000000000" pitchFamily="49" charset="-128"/>
          </a:endParaRPr>
        </a:p>
      </dgm:t>
    </dgm:pt>
    <dgm:pt modelId="{6EE62123-90F1-412B-81E5-DC7D394FB2BE}" type="pres">
      <dgm:prSet presAssocID="{F992AE81-8D6D-40AC-9EFC-F04D23B849B5}" presName="Name0" presStyleCnt="0">
        <dgm:presLayoutVars>
          <dgm:dir/>
          <dgm:resizeHandles val="exact"/>
        </dgm:presLayoutVars>
      </dgm:prSet>
      <dgm:spPr/>
    </dgm:pt>
    <dgm:pt modelId="{C56BB241-C616-4FE7-84CF-C2979FD63837}" type="pres">
      <dgm:prSet presAssocID="{A6EDC277-DA23-4B0F-B586-232EEDAAEB5E}" presName="node" presStyleLbl="node1" presStyleIdx="0" presStyleCnt="4">
        <dgm:presLayoutVars>
          <dgm:bulletEnabled val="1"/>
        </dgm:presLayoutVars>
      </dgm:prSet>
      <dgm:spPr/>
    </dgm:pt>
    <dgm:pt modelId="{D34A873B-A680-47A5-82B1-36F96CE5CE3E}" type="pres">
      <dgm:prSet presAssocID="{12DD300F-0E2B-412E-97F1-D736AEEDA2AB}" presName="sibTrans" presStyleLbl="sibTrans2D1" presStyleIdx="0" presStyleCnt="3"/>
      <dgm:spPr/>
    </dgm:pt>
    <dgm:pt modelId="{383CDABB-0694-4F47-BC9A-DC41CE1519DC}" type="pres">
      <dgm:prSet presAssocID="{12DD300F-0E2B-412E-97F1-D736AEEDA2AB}" presName="connectorText" presStyleLbl="sibTrans2D1" presStyleIdx="0" presStyleCnt="3"/>
      <dgm:spPr/>
    </dgm:pt>
    <dgm:pt modelId="{43215CBC-879F-4F93-AA51-1D2824E10287}" type="pres">
      <dgm:prSet presAssocID="{03A4FA37-7590-4E73-AC0A-D3D15CF43552}" presName="node" presStyleLbl="node1" presStyleIdx="1" presStyleCnt="4">
        <dgm:presLayoutVars>
          <dgm:bulletEnabled val="1"/>
        </dgm:presLayoutVars>
      </dgm:prSet>
      <dgm:spPr/>
    </dgm:pt>
    <dgm:pt modelId="{71AC089B-A5DF-4CD8-A0B1-023D12FE69A5}" type="pres">
      <dgm:prSet presAssocID="{4DF3979F-8DBE-4FE4-96DC-1882FD8D8A74}" presName="sibTrans" presStyleLbl="sibTrans2D1" presStyleIdx="1" presStyleCnt="3"/>
      <dgm:spPr/>
    </dgm:pt>
    <dgm:pt modelId="{C2FF83C5-3FE6-406E-AAA9-277018E3F21E}" type="pres">
      <dgm:prSet presAssocID="{4DF3979F-8DBE-4FE4-96DC-1882FD8D8A74}" presName="connectorText" presStyleLbl="sibTrans2D1" presStyleIdx="1" presStyleCnt="3"/>
      <dgm:spPr/>
    </dgm:pt>
    <dgm:pt modelId="{25ACA1D3-2827-495A-872B-A68BC398936F}" type="pres">
      <dgm:prSet presAssocID="{EF3715B3-6504-4876-A7CA-F3C82708F702}" presName="node" presStyleLbl="node1" presStyleIdx="2" presStyleCnt="4">
        <dgm:presLayoutVars>
          <dgm:bulletEnabled val="1"/>
        </dgm:presLayoutVars>
      </dgm:prSet>
      <dgm:spPr/>
    </dgm:pt>
    <dgm:pt modelId="{DA692696-DC12-4D9E-B552-39553A37C049}" type="pres">
      <dgm:prSet presAssocID="{EE04FF0B-92D5-4521-8193-5BDFB22356B2}" presName="sibTrans" presStyleLbl="sibTrans2D1" presStyleIdx="2" presStyleCnt="3"/>
      <dgm:spPr/>
    </dgm:pt>
    <dgm:pt modelId="{0A1642EF-43E7-43F5-80EB-5AB4CF5E79AF}" type="pres">
      <dgm:prSet presAssocID="{EE04FF0B-92D5-4521-8193-5BDFB22356B2}" presName="connectorText" presStyleLbl="sibTrans2D1" presStyleIdx="2" presStyleCnt="3"/>
      <dgm:spPr/>
    </dgm:pt>
    <dgm:pt modelId="{590E6519-592B-4814-A48A-DA5A964BA736}" type="pres">
      <dgm:prSet presAssocID="{B84F59F7-E24D-440A-BCEB-747E707BFC48}" presName="node" presStyleLbl="node1" presStyleIdx="3" presStyleCnt="4">
        <dgm:presLayoutVars>
          <dgm:bulletEnabled val="1"/>
        </dgm:presLayoutVars>
      </dgm:prSet>
      <dgm:spPr/>
    </dgm:pt>
  </dgm:ptLst>
  <dgm:cxnLst>
    <dgm:cxn modelId="{252B2D0C-489B-4E07-904B-9A69E5DDA49E}" type="presOf" srcId="{4DF3979F-8DBE-4FE4-96DC-1882FD8D8A74}" destId="{C2FF83C5-3FE6-406E-AAA9-277018E3F21E}" srcOrd="1" destOrd="0" presId="urn:microsoft.com/office/officeart/2005/8/layout/process1"/>
    <dgm:cxn modelId="{A296B031-0854-438F-968C-D89080541B92}" type="presOf" srcId="{EE04FF0B-92D5-4521-8193-5BDFB22356B2}" destId="{DA692696-DC12-4D9E-B552-39553A37C049}" srcOrd="0" destOrd="0" presId="urn:microsoft.com/office/officeart/2005/8/layout/process1"/>
    <dgm:cxn modelId="{0D4ABC36-07DB-4036-AF28-E0281665CF0D}" type="presOf" srcId="{12DD300F-0E2B-412E-97F1-D736AEEDA2AB}" destId="{383CDABB-0694-4F47-BC9A-DC41CE1519DC}" srcOrd="1" destOrd="0" presId="urn:microsoft.com/office/officeart/2005/8/layout/process1"/>
    <dgm:cxn modelId="{C545725E-888B-49F4-AC09-B4EDE3269601}" srcId="{F992AE81-8D6D-40AC-9EFC-F04D23B849B5}" destId="{03A4FA37-7590-4E73-AC0A-D3D15CF43552}" srcOrd="1" destOrd="0" parTransId="{291B572E-5450-4E39-AE08-44329284C90A}" sibTransId="{4DF3979F-8DBE-4FE4-96DC-1882FD8D8A74}"/>
    <dgm:cxn modelId="{64B75963-FD96-421A-BA8B-8EB1C632D057}" type="presOf" srcId="{12DD300F-0E2B-412E-97F1-D736AEEDA2AB}" destId="{D34A873B-A680-47A5-82B1-36F96CE5CE3E}" srcOrd="0" destOrd="0" presId="urn:microsoft.com/office/officeart/2005/8/layout/process1"/>
    <dgm:cxn modelId="{42418548-EFDD-4D34-9340-E36A7EBBF9EF}" type="presOf" srcId="{EF3715B3-6504-4876-A7CA-F3C82708F702}" destId="{25ACA1D3-2827-495A-872B-A68BC398936F}" srcOrd="0" destOrd="0" presId="urn:microsoft.com/office/officeart/2005/8/layout/process1"/>
    <dgm:cxn modelId="{559ED76E-2A3C-4222-9A25-A6F2561B1AFF}" srcId="{F992AE81-8D6D-40AC-9EFC-F04D23B849B5}" destId="{B84F59F7-E24D-440A-BCEB-747E707BFC48}" srcOrd="3" destOrd="0" parTransId="{1E4AEE40-B163-41CC-A879-CA3AB7E6C93F}" sibTransId="{8EDA9703-C1DC-48FC-9D5B-E5498DAAB0A0}"/>
    <dgm:cxn modelId="{21B26C8F-0776-4912-A6A1-588BA98A1B4A}" srcId="{F992AE81-8D6D-40AC-9EFC-F04D23B849B5}" destId="{EF3715B3-6504-4876-A7CA-F3C82708F702}" srcOrd="2" destOrd="0" parTransId="{FA3ADE4D-A68D-4D5D-B401-9199C640032C}" sibTransId="{EE04FF0B-92D5-4521-8193-5BDFB22356B2}"/>
    <dgm:cxn modelId="{7BE845A2-A941-4199-B44F-84C8F1AC4431}" srcId="{F992AE81-8D6D-40AC-9EFC-F04D23B849B5}" destId="{A6EDC277-DA23-4B0F-B586-232EEDAAEB5E}" srcOrd="0" destOrd="0" parTransId="{AC23EB96-C762-4462-9D69-09CA9DAFB413}" sibTransId="{12DD300F-0E2B-412E-97F1-D736AEEDA2AB}"/>
    <dgm:cxn modelId="{DBE9B6AA-D71C-4CF9-A6C6-009BBC199A45}" type="presOf" srcId="{F992AE81-8D6D-40AC-9EFC-F04D23B849B5}" destId="{6EE62123-90F1-412B-81E5-DC7D394FB2BE}" srcOrd="0" destOrd="0" presId="urn:microsoft.com/office/officeart/2005/8/layout/process1"/>
    <dgm:cxn modelId="{398F5DAE-38AF-40D8-9370-11F236FD6FCF}" type="presOf" srcId="{EE04FF0B-92D5-4521-8193-5BDFB22356B2}" destId="{0A1642EF-43E7-43F5-80EB-5AB4CF5E79AF}" srcOrd="1" destOrd="0" presId="urn:microsoft.com/office/officeart/2005/8/layout/process1"/>
    <dgm:cxn modelId="{9F0646B5-FDFB-4B82-9AB0-2B9427B3F819}" type="presOf" srcId="{03A4FA37-7590-4E73-AC0A-D3D15CF43552}" destId="{43215CBC-879F-4F93-AA51-1D2824E10287}" srcOrd="0" destOrd="0" presId="urn:microsoft.com/office/officeart/2005/8/layout/process1"/>
    <dgm:cxn modelId="{57CFF0BF-B742-42CA-A39F-94A5B8405FF7}" type="presOf" srcId="{A6EDC277-DA23-4B0F-B586-232EEDAAEB5E}" destId="{C56BB241-C616-4FE7-84CF-C2979FD63837}" srcOrd="0" destOrd="0" presId="urn:microsoft.com/office/officeart/2005/8/layout/process1"/>
    <dgm:cxn modelId="{E11284D9-BD2F-4C56-ABE4-5C5A17C2FAF9}" type="presOf" srcId="{4DF3979F-8DBE-4FE4-96DC-1882FD8D8A74}" destId="{71AC089B-A5DF-4CD8-A0B1-023D12FE69A5}" srcOrd="0" destOrd="0" presId="urn:microsoft.com/office/officeart/2005/8/layout/process1"/>
    <dgm:cxn modelId="{C7B9BEE8-96EC-413E-9FF3-FE8C78F3FEAB}" type="presOf" srcId="{B84F59F7-E24D-440A-BCEB-747E707BFC48}" destId="{590E6519-592B-4814-A48A-DA5A964BA736}" srcOrd="0" destOrd="0" presId="urn:microsoft.com/office/officeart/2005/8/layout/process1"/>
    <dgm:cxn modelId="{81CBFBFD-07C8-41CE-84BD-406C3E0D9E02}" type="presParOf" srcId="{6EE62123-90F1-412B-81E5-DC7D394FB2BE}" destId="{C56BB241-C616-4FE7-84CF-C2979FD63837}" srcOrd="0" destOrd="0" presId="urn:microsoft.com/office/officeart/2005/8/layout/process1"/>
    <dgm:cxn modelId="{B6E4CD6B-3C89-453D-A08C-A616A0804167}" type="presParOf" srcId="{6EE62123-90F1-412B-81E5-DC7D394FB2BE}" destId="{D34A873B-A680-47A5-82B1-36F96CE5CE3E}" srcOrd="1" destOrd="0" presId="urn:microsoft.com/office/officeart/2005/8/layout/process1"/>
    <dgm:cxn modelId="{AB9C354F-1531-442D-AE1F-D02D8D070661}" type="presParOf" srcId="{D34A873B-A680-47A5-82B1-36F96CE5CE3E}" destId="{383CDABB-0694-4F47-BC9A-DC41CE1519DC}" srcOrd="0" destOrd="0" presId="urn:microsoft.com/office/officeart/2005/8/layout/process1"/>
    <dgm:cxn modelId="{205249DA-91FC-45DA-9FBE-0775A7E85AE7}" type="presParOf" srcId="{6EE62123-90F1-412B-81E5-DC7D394FB2BE}" destId="{43215CBC-879F-4F93-AA51-1D2824E10287}" srcOrd="2" destOrd="0" presId="urn:microsoft.com/office/officeart/2005/8/layout/process1"/>
    <dgm:cxn modelId="{4D4A5B0E-D25B-408A-A499-9405112421C9}" type="presParOf" srcId="{6EE62123-90F1-412B-81E5-DC7D394FB2BE}" destId="{71AC089B-A5DF-4CD8-A0B1-023D12FE69A5}" srcOrd="3" destOrd="0" presId="urn:microsoft.com/office/officeart/2005/8/layout/process1"/>
    <dgm:cxn modelId="{6183694C-02FB-4DE4-ABF3-913AE63F9334}" type="presParOf" srcId="{71AC089B-A5DF-4CD8-A0B1-023D12FE69A5}" destId="{C2FF83C5-3FE6-406E-AAA9-277018E3F21E}" srcOrd="0" destOrd="0" presId="urn:microsoft.com/office/officeart/2005/8/layout/process1"/>
    <dgm:cxn modelId="{24E4198F-2652-4290-9A45-B189C6CD9D68}" type="presParOf" srcId="{6EE62123-90F1-412B-81E5-DC7D394FB2BE}" destId="{25ACA1D3-2827-495A-872B-A68BC398936F}" srcOrd="4" destOrd="0" presId="urn:microsoft.com/office/officeart/2005/8/layout/process1"/>
    <dgm:cxn modelId="{246D3219-1667-4DDB-B2BF-A01B52377CFA}" type="presParOf" srcId="{6EE62123-90F1-412B-81E5-DC7D394FB2BE}" destId="{DA692696-DC12-4D9E-B552-39553A37C049}" srcOrd="5" destOrd="0" presId="urn:microsoft.com/office/officeart/2005/8/layout/process1"/>
    <dgm:cxn modelId="{FF5D8FBC-64A5-4D18-9549-939168378F88}" type="presParOf" srcId="{DA692696-DC12-4D9E-B552-39553A37C049}" destId="{0A1642EF-43E7-43F5-80EB-5AB4CF5E79AF}" srcOrd="0" destOrd="0" presId="urn:microsoft.com/office/officeart/2005/8/layout/process1"/>
    <dgm:cxn modelId="{ABC0217B-DBE5-405A-BF22-7FE18D26F7D9}" type="presParOf" srcId="{6EE62123-90F1-412B-81E5-DC7D394FB2BE}" destId="{590E6519-592B-4814-A48A-DA5A964BA736}" srcOrd="6"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992AE81-8D6D-40AC-9EFC-F04D23B849B5}" type="doc">
      <dgm:prSet loTypeId="urn:microsoft.com/office/officeart/2005/8/layout/process1" loCatId="process" qsTypeId="urn:microsoft.com/office/officeart/2005/8/quickstyle/simple1" qsCatId="simple" csTypeId="urn:microsoft.com/office/officeart/2005/8/colors/accent1_2" csCatId="accent1" phldr="1"/>
      <dgm:spPr/>
    </dgm:pt>
    <dgm:pt modelId="{A6EDC277-DA23-4B0F-B586-232EEDAAEB5E}">
      <dgm:prSet phldrT="[テキスト]" custT="1"/>
      <dgm:spPr>
        <a:solidFill>
          <a:srgbClr val="FFC000"/>
        </a:solidFill>
      </dgm:spPr>
      <dgm:t>
        <a:bodyPr/>
        <a:lstStyle/>
        <a:p>
          <a:r>
            <a:rPr kumimoji="1" lang="ja-JP" altLang="en-US" sz="1400" b="1" dirty="0">
              <a:latin typeface="BIZ UDゴシック" panose="020B0400000000000000" pitchFamily="49" charset="-128"/>
              <a:ea typeface="BIZ UDゴシック" panose="020B0400000000000000" pitchFamily="49" charset="-128"/>
            </a:rPr>
            <a:t>手袋</a:t>
          </a:r>
        </a:p>
      </dgm:t>
    </dgm:pt>
    <dgm:pt modelId="{AC23EB96-C762-4462-9D69-09CA9DAFB413}" type="parTrans" cxnId="{7BE845A2-A941-4199-B44F-84C8F1AC4431}">
      <dgm:prSet/>
      <dgm:spPr/>
      <dgm:t>
        <a:bodyPr/>
        <a:lstStyle/>
        <a:p>
          <a:endParaRPr kumimoji="1" lang="ja-JP" altLang="en-US" sz="1400" b="1">
            <a:latin typeface="BIZ UDゴシック" panose="020B0400000000000000" pitchFamily="49" charset="-128"/>
            <a:ea typeface="BIZ UDゴシック" panose="020B0400000000000000" pitchFamily="49" charset="-128"/>
          </a:endParaRPr>
        </a:p>
      </dgm:t>
    </dgm:pt>
    <dgm:pt modelId="{12DD300F-0E2B-412E-97F1-D736AEEDA2AB}" type="sibTrans" cxnId="{7BE845A2-A941-4199-B44F-84C8F1AC4431}">
      <dgm:prSet custT="1"/>
      <dgm:spPr/>
      <dgm:t>
        <a:bodyPr/>
        <a:lstStyle/>
        <a:p>
          <a:endParaRPr kumimoji="1" lang="ja-JP" altLang="en-US" sz="1400" b="1">
            <a:latin typeface="BIZ UDゴシック" panose="020B0400000000000000" pitchFamily="49" charset="-128"/>
            <a:ea typeface="BIZ UDゴシック" panose="020B0400000000000000" pitchFamily="49" charset="-128"/>
          </a:endParaRPr>
        </a:p>
      </dgm:t>
    </dgm:pt>
    <dgm:pt modelId="{03A4FA37-7590-4E73-AC0A-D3D15CF43552}">
      <dgm:prSet phldrT="[テキスト]" custT="1"/>
      <dgm:spPr>
        <a:solidFill>
          <a:srgbClr val="FFC000"/>
        </a:solidFill>
      </dgm:spPr>
      <dgm:t>
        <a:bodyPr/>
        <a:lstStyle/>
        <a:p>
          <a:r>
            <a:rPr kumimoji="1" lang="ja-JP" altLang="en-US" sz="1400" b="1" dirty="0">
              <a:latin typeface="BIZ UDゴシック" panose="020B0400000000000000" pitchFamily="49" charset="-128"/>
              <a:ea typeface="BIZ UDゴシック" panose="020B0400000000000000" pitchFamily="49" charset="-128"/>
            </a:rPr>
            <a:t>ゴーグル</a:t>
          </a:r>
        </a:p>
        <a:p>
          <a:r>
            <a:rPr kumimoji="1" lang="ja-JP" altLang="en-US" sz="1400" b="1" dirty="0">
              <a:latin typeface="BIZ UDゴシック" panose="020B0400000000000000" pitchFamily="49" charset="-128"/>
              <a:ea typeface="BIZ UDゴシック" panose="020B0400000000000000" pitchFamily="49" charset="-128"/>
            </a:rPr>
            <a:t>フェースシールド</a:t>
          </a:r>
        </a:p>
      </dgm:t>
    </dgm:pt>
    <dgm:pt modelId="{291B572E-5450-4E39-AE08-44329284C90A}" type="parTrans" cxnId="{C545725E-888B-49F4-AC09-B4EDE3269601}">
      <dgm:prSet/>
      <dgm:spPr/>
      <dgm:t>
        <a:bodyPr/>
        <a:lstStyle/>
        <a:p>
          <a:endParaRPr kumimoji="1" lang="ja-JP" altLang="en-US" sz="1400" b="1">
            <a:latin typeface="BIZ UDゴシック" panose="020B0400000000000000" pitchFamily="49" charset="-128"/>
            <a:ea typeface="BIZ UDゴシック" panose="020B0400000000000000" pitchFamily="49" charset="-128"/>
          </a:endParaRPr>
        </a:p>
      </dgm:t>
    </dgm:pt>
    <dgm:pt modelId="{4DF3979F-8DBE-4FE4-96DC-1882FD8D8A74}" type="sibTrans" cxnId="{C545725E-888B-49F4-AC09-B4EDE3269601}">
      <dgm:prSet custT="1"/>
      <dgm:spPr/>
      <dgm:t>
        <a:bodyPr/>
        <a:lstStyle/>
        <a:p>
          <a:endParaRPr kumimoji="1" lang="ja-JP" altLang="en-US" sz="1400" b="1">
            <a:latin typeface="BIZ UDゴシック" panose="020B0400000000000000" pitchFamily="49" charset="-128"/>
            <a:ea typeface="BIZ UDゴシック" panose="020B0400000000000000" pitchFamily="49" charset="-128"/>
          </a:endParaRPr>
        </a:p>
      </dgm:t>
    </dgm:pt>
    <dgm:pt modelId="{B84F59F7-E24D-440A-BCEB-747E707BFC48}">
      <dgm:prSet phldrT="[テキスト]" custT="1"/>
      <dgm:spPr>
        <a:solidFill>
          <a:srgbClr val="FFC000"/>
        </a:solidFill>
      </dgm:spPr>
      <dgm:t>
        <a:bodyPr/>
        <a:lstStyle/>
        <a:p>
          <a:r>
            <a:rPr kumimoji="1" lang="ja-JP" altLang="en-US" sz="1400" b="1" dirty="0">
              <a:latin typeface="BIZ UDゴシック" panose="020B0400000000000000" pitchFamily="49" charset="-128"/>
              <a:ea typeface="BIZ UDゴシック" panose="020B0400000000000000" pitchFamily="49" charset="-128"/>
            </a:rPr>
            <a:t>マスク</a:t>
          </a:r>
        </a:p>
      </dgm:t>
    </dgm:pt>
    <dgm:pt modelId="{1E4AEE40-B163-41CC-A879-CA3AB7E6C93F}" type="parTrans" cxnId="{559ED76E-2A3C-4222-9A25-A6F2561B1AFF}">
      <dgm:prSet/>
      <dgm:spPr/>
      <dgm:t>
        <a:bodyPr/>
        <a:lstStyle/>
        <a:p>
          <a:endParaRPr kumimoji="1" lang="ja-JP" altLang="en-US" sz="1400" b="1">
            <a:latin typeface="BIZ UDゴシック" panose="020B0400000000000000" pitchFamily="49" charset="-128"/>
            <a:ea typeface="BIZ UDゴシック" panose="020B0400000000000000" pitchFamily="49" charset="-128"/>
          </a:endParaRPr>
        </a:p>
      </dgm:t>
    </dgm:pt>
    <dgm:pt modelId="{8EDA9703-C1DC-48FC-9D5B-E5498DAAB0A0}" type="sibTrans" cxnId="{559ED76E-2A3C-4222-9A25-A6F2561B1AFF}">
      <dgm:prSet/>
      <dgm:spPr/>
      <dgm:t>
        <a:bodyPr/>
        <a:lstStyle/>
        <a:p>
          <a:endParaRPr kumimoji="1" lang="ja-JP" altLang="en-US" sz="1400" b="1">
            <a:latin typeface="BIZ UDゴシック" panose="020B0400000000000000" pitchFamily="49" charset="-128"/>
            <a:ea typeface="BIZ UDゴシック" panose="020B0400000000000000" pitchFamily="49" charset="-128"/>
          </a:endParaRPr>
        </a:p>
      </dgm:t>
    </dgm:pt>
    <dgm:pt modelId="{EF3715B3-6504-4876-A7CA-F3C82708F702}">
      <dgm:prSet custT="1"/>
      <dgm:spPr>
        <a:solidFill>
          <a:srgbClr val="FFC000"/>
        </a:solidFill>
      </dgm:spPr>
      <dgm:t>
        <a:bodyPr/>
        <a:lstStyle/>
        <a:p>
          <a:r>
            <a:rPr kumimoji="1" lang="ja-JP" altLang="en-US" sz="1400" b="1" dirty="0">
              <a:latin typeface="BIZ UDゴシック" panose="020B0400000000000000" pitchFamily="49" charset="-128"/>
              <a:ea typeface="BIZ UDゴシック" panose="020B0400000000000000" pitchFamily="49" charset="-128"/>
            </a:rPr>
            <a:t>エプロン</a:t>
          </a:r>
          <a:endParaRPr kumimoji="1" lang="en-US" altLang="ja-JP" sz="1400" b="1" dirty="0">
            <a:latin typeface="BIZ UDゴシック" panose="020B0400000000000000" pitchFamily="49" charset="-128"/>
            <a:ea typeface="BIZ UDゴシック" panose="020B0400000000000000" pitchFamily="49" charset="-128"/>
          </a:endParaRPr>
        </a:p>
        <a:p>
          <a:r>
            <a:rPr kumimoji="1" lang="ja-JP" altLang="en-US" sz="1400" b="1" dirty="0">
              <a:latin typeface="BIZ UDゴシック" panose="020B0400000000000000" pitchFamily="49" charset="-128"/>
              <a:ea typeface="BIZ UDゴシック" panose="020B0400000000000000" pitchFamily="49" charset="-128"/>
            </a:rPr>
            <a:t>ガウン</a:t>
          </a:r>
        </a:p>
      </dgm:t>
    </dgm:pt>
    <dgm:pt modelId="{FA3ADE4D-A68D-4D5D-B401-9199C640032C}" type="parTrans" cxnId="{21B26C8F-0776-4912-A6A1-588BA98A1B4A}">
      <dgm:prSet/>
      <dgm:spPr/>
      <dgm:t>
        <a:bodyPr/>
        <a:lstStyle/>
        <a:p>
          <a:endParaRPr kumimoji="1" lang="ja-JP" altLang="en-US" sz="1400" b="1">
            <a:latin typeface="BIZ UDゴシック" panose="020B0400000000000000" pitchFamily="49" charset="-128"/>
            <a:ea typeface="BIZ UDゴシック" panose="020B0400000000000000" pitchFamily="49" charset="-128"/>
          </a:endParaRPr>
        </a:p>
      </dgm:t>
    </dgm:pt>
    <dgm:pt modelId="{EE04FF0B-92D5-4521-8193-5BDFB22356B2}" type="sibTrans" cxnId="{21B26C8F-0776-4912-A6A1-588BA98A1B4A}">
      <dgm:prSet custT="1"/>
      <dgm:spPr/>
      <dgm:t>
        <a:bodyPr/>
        <a:lstStyle/>
        <a:p>
          <a:endParaRPr kumimoji="1" lang="ja-JP" altLang="en-US" sz="1400" b="1">
            <a:latin typeface="BIZ UDゴシック" panose="020B0400000000000000" pitchFamily="49" charset="-128"/>
            <a:ea typeface="BIZ UDゴシック" panose="020B0400000000000000" pitchFamily="49" charset="-128"/>
          </a:endParaRPr>
        </a:p>
      </dgm:t>
    </dgm:pt>
    <dgm:pt modelId="{6EE62123-90F1-412B-81E5-DC7D394FB2BE}" type="pres">
      <dgm:prSet presAssocID="{F992AE81-8D6D-40AC-9EFC-F04D23B849B5}" presName="Name0" presStyleCnt="0">
        <dgm:presLayoutVars>
          <dgm:dir/>
          <dgm:resizeHandles val="exact"/>
        </dgm:presLayoutVars>
      </dgm:prSet>
      <dgm:spPr/>
    </dgm:pt>
    <dgm:pt modelId="{C56BB241-C616-4FE7-84CF-C2979FD63837}" type="pres">
      <dgm:prSet presAssocID="{A6EDC277-DA23-4B0F-B586-232EEDAAEB5E}" presName="node" presStyleLbl="node1" presStyleIdx="0" presStyleCnt="4">
        <dgm:presLayoutVars>
          <dgm:bulletEnabled val="1"/>
        </dgm:presLayoutVars>
      </dgm:prSet>
      <dgm:spPr/>
    </dgm:pt>
    <dgm:pt modelId="{D34A873B-A680-47A5-82B1-36F96CE5CE3E}" type="pres">
      <dgm:prSet presAssocID="{12DD300F-0E2B-412E-97F1-D736AEEDA2AB}" presName="sibTrans" presStyleLbl="sibTrans2D1" presStyleIdx="0" presStyleCnt="3"/>
      <dgm:spPr/>
    </dgm:pt>
    <dgm:pt modelId="{383CDABB-0694-4F47-BC9A-DC41CE1519DC}" type="pres">
      <dgm:prSet presAssocID="{12DD300F-0E2B-412E-97F1-D736AEEDA2AB}" presName="connectorText" presStyleLbl="sibTrans2D1" presStyleIdx="0" presStyleCnt="3"/>
      <dgm:spPr/>
    </dgm:pt>
    <dgm:pt modelId="{43215CBC-879F-4F93-AA51-1D2824E10287}" type="pres">
      <dgm:prSet presAssocID="{03A4FA37-7590-4E73-AC0A-D3D15CF43552}" presName="node" presStyleLbl="node1" presStyleIdx="1" presStyleCnt="4">
        <dgm:presLayoutVars>
          <dgm:bulletEnabled val="1"/>
        </dgm:presLayoutVars>
      </dgm:prSet>
      <dgm:spPr/>
    </dgm:pt>
    <dgm:pt modelId="{71AC089B-A5DF-4CD8-A0B1-023D12FE69A5}" type="pres">
      <dgm:prSet presAssocID="{4DF3979F-8DBE-4FE4-96DC-1882FD8D8A74}" presName="sibTrans" presStyleLbl="sibTrans2D1" presStyleIdx="1" presStyleCnt="3"/>
      <dgm:spPr/>
    </dgm:pt>
    <dgm:pt modelId="{C2FF83C5-3FE6-406E-AAA9-277018E3F21E}" type="pres">
      <dgm:prSet presAssocID="{4DF3979F-8DBE-4FE4-96DC-1882FD8D8A74}" presName="connectorText" presStyleLbl="sibTrans2D1" presStyleIdx="1" presStyleCnt="3"/>
      <dgm:spPr/>
    </dgm:pt>
    <dgm:pt modelId="{25ACA1D3-2827-495A-872B-A68BC398936F}" type="pres">
      <dgm:prSet presAssocID="{EF3715B3-6504-4876-A7CA-F3C82708F702}" presName="node" presStyleLbl="node1" presStyleIdx="2" presStyleCnt="4">
        <dgm:presLayoutVars>
          <dgm:bulletEnabled val="1"/>
        </dgm:presLayoutVars>
      </dgm:prSet>
      <dgm:spPr/>
    </dgm:pt>
    <dgm:pt modelId="{DA692696-DC12-4D9E-B552-39553A37C049}" type="pres">
      <dgm:prSet presAssocID="{EE04FF0B-92D5-4521-8193-5BDFB22356B2}" presName="sibTrans" presStyleLbl="sibTrans2D1" presStyleIdx="2" presStyleCnt="3"/>
      <dgm:spPr/>
    </dgm:pt>
    <dgm:pt modelId="{0A1642EF-43E7-43F5-80EB-5AB4CF5E79AF}" type="pres">
      <dgm:prSet presAssocID="{EE04FF0B-92D5-4521-8193-5BDFB22356B2}" presName="connectorText" presStyleLbl="sibTrans2D1" presStyleIdx="2" presStyleCnt="3"/>
      <dgm:spPr/>
    </dgm:pt>
    <dgm:pt modelId="{590E6519-592B-4814-A48A-DA5A964BA736}" type="pres">
      <dgm:prSet presAssocID="{B84F59F7-E24D-440A-BCEB-747E707BFC48}" presName="node" presStyleLbl="node1" presStyleIdx="3" presStyleCnt="4">
        <dgm:presLayoutVars>
          <dgm:bulletEnabled val="1"/>
        </dgm:presLayoutVars>
      </dgm:prSet>
      <dgm:spPr/>
    </dgm:pt>
  </dgm:ptLst>
  <dgm:cxnLst>
    <dgm:cxn modelId="{252B2D0C-489B-4E07-904B-9A69E5DDA49E}" type="presOf" srcId="{4DF3979F-8DBE-4FE4-96DC-1882FD8D8A74}" destId="{C2FF83C5-3FE6-406E-AAA9-277018E3F21E}" srcOrd="1" destOrd="0" presId="urn:microsoft.com/office/officeart/2005/8/layout/process1"/>
    <dgm:cxn modelId="{A296B031-0854-438F-968C-D89080541B92}" type="presOf" srcId="{EE04FF0B-92D5-4521-8193-5BDFB22356B2}" destId="{DA692696-DC12-4D9E-B552-39553A37C049}" srcOrd="0" destOrd="0" presId="urn:microsoft.com/office/officeart/2005/8/layout/process1"/>
    <dgm:cxn modelId="{0D4ABC36-07DB-4036-AF28-E0281665CF0D}" type="presOf" srcId="{12DD300F-0E2B-412E-97F1-D736AEEDA2AB}" destId="{383CDABB-0694-4F47-BC9A-DC41CE1519DC}" srcOrd="1" destOrd="0" presId="urn:microsoft.com/office/officeart/2005/8/layout/process1"/>
    <dgm:cxn modelId="{C545725E-888B-49F4-AC09-B4EDE3269601}" srcId="{F992AE81-8D6D-40AC-9EFC-F04D23B849B5}" destId="{03A4FA37-7590-4E73-AC0A-D3D15CF43552}" srcOrd="1" destOrd="0" parTransId="{291B572E-5450-4E39-AE08-44329284C90A}" sibTransId="{4DF3979F-8DBE-4FE4-96DC-1882FD8D8A74}"/>
    <dgm:cxn modelId="{64B75963-FD96-421A-BA8B-8EB1C632D057}" type="presOf" srcId="{12DD300F-0E2B-412E-97F1-D736AEEDA2AB}" destId="{D34A873B-A680-47A5-82B1-36F96CE5CE3E}" srcOrd="0" destOrd="0" presId="urn:microsoft.com/office/officeart/2005/8/layout/process1"/>
    <dgm:cxn modelId="{42418548-EFDD-4D34-9340-E36A7EBBF9EF}" type="presOf" srcId="{EF3715B3-6504-4876-A7CA-F3C82708F702}" destId="{25ACA1D3-2827-495A-872B-A68BC398936F}" srcOrd="0" destOrd="0" presId="urn:microsoft.com/office/officeart/2005/8/layout/process1"/>
    <dgm:cxn modelId="{559ED76E-2A3C-4222-9A25-A6F2561B1AFF}" srcId="{F992AE81-8D6D-40AC-9EFC-F04D23B849B5}" destId="{B84F59F7-E24D-440A-BCEB-747E707BFC48}" srcOrd="3" destOrd="0" parTransId="{1E4AEE40-B163-41CC-A879-CA3AB7E6C93F}" sibTransId="{8EDA9703-C1DC-48FC-9D5B-E5498DAAB0A0}"/>
    <dgm:cxn modelId="{21B26C8F-0776-4912-A6A1-588BA98A1B4A}" srcId="{F992AE81-8D6D-40AC-9EFC-F04D23B849B5}" destId="{EF3715B3-6504-4876-A7CA-F3C82708F702}" srcOrd="2" destOrd="0" parTransId="{FA3ADE4D-A68D-4D5D-B401-9199C640032C}" sibTransId="{EE04FF0B-92D5-4521-8193-5BDFB22356B2}"/>
    <dgm:cxn modelId="{7BE845A2-A941-4199-B44F-84C8F1AC4431}" srcId="{F992AE81-8D6D-40AC-9EFC-F04D23B849B5}" destId="{A6EDC277-DA23-4B0F-B586-232EEDAAEB5E}" srcOrd="0" destOrd="0" parTransId="{AC23EB96-C762-4462-9D69-09CA9DAFB413}" sibTransId="{12DD300F-0E2B-412E-97F1-D736AEEDA2AB}"/>
    <dgm:cxn modelId="{DBE9B6AA-D71C-4CF9-A6C6-009BBC199A45}" type="presOf" srcId="{F992AE81-8D6D-40AC-9EFC-F04D23B849B5}" destId="{6EE62123-90F1-412B-81E5-DC7D394FB2BE}" srcOrd="0" destOrd="0" presId="urn:microsoft.com/office/officeart/2005/8/layout/process1"/>
    <dgm:cxn modelId="{398F5DAE-38AF-40D8-9370-11F236FD6FCF}" type="presOf" srcId="{EE04FF0B-92D5-4521-8193-5BDFB22356B2}" destId="{0A1642EF-43E7-43F5-80EB-5AB4CF5E79AF}" srcOrd="1" destOrd="0" presId="urn:microsoft.com/office/officeart/2005/8/layout/process1"/>
    <dgm:cxn modelId="{9F0646B5-FDFB-4B82-9AB0-2B9427B3F819}" type="presOf" srcId="{03A4FA37-7590-4E73-AC0A-D3D15CF43552}" destId="{43215CBC-879F-4F93-AA51-1D2824E10287}" srcOrd="0" destOrd="0" presId="urn:microsoft.com/office/officeart/2005/8/layout/process1"/>
    <dgm:cxn modelId="{57CFF0BF-B742-42CA-A39F-94A5B8405FF7}" type="presOf" srcId="{A6EDC277-DA23-4B0F-B586-232EEDAAEB5E}" destId="{C56BB241-C616-4FE7-84CF-C2979FD63837}" srcOrd="0" destOrd="0" presId="urn:microsoft.com/office/officeart/2005/8/layout/process1"/>
    <dgm:cxn modelId="{E11284D9-BD2F-4C56-ABE4-5C5A17C2FAF9}" type="presOf" srcId="{4DF3979F-8DBE-4FE4-96DC-1882FD8D8A74}" destId="{71AC089B-A5DF-4CD8-A0B1-023D12FE69A5}" srcOrd="0" destOrd="0" presId="urn:microsoft.com/office/officeart/2005/8/layout/process1"/>
    <dgm:cxn modelId="{C7B9BEE8-96EC-413E-9FF3-FE8C78F3FEAB}" type="presOf" srcId="{B84F59F7-E24D-440A-BCEB-747E707BFC48}" destId="{590E6519-592B-4814-A48A-DA5A964BA736}" srcOrd="0" destOrd="0" presId="urn:microsoft.com/office/officeart/2005/8/layout/process1"/>
    <dgm:cxn modelId="{81CBFBFD-07C8-41CE-84BD-406C3E0D9E02}" type="presParOf" srcId="{6EE62123-90F1-412B-81E5-DC7D394FB2BE}" destId="{C56BB241-C616-4FE7-84CF-C2979FD63837}" srcOrd="0" destOrd="0" presId="urn:microsoft.com/office/officeart/2005/8/layout/process1"/>
    <dgm:cxn modelId="{B6E4CD6B-3C89-453D-A08C-A616A0804167}" type="presParOf" srcId="{6EE62123-90F1-412B-81E5-DC7D394FB2BE}" destId="{D34A873B-A680-47A5-82B1-36F96CE5CE3E}" srcOrd="1" destOrd="0" presId="urn:microsoft.com/office/officeart/2005/8/layout/process1"/>
    <dgm:cxn modelId="{AB9C354F-1531-442D-AE1F-D02D8D070661}" type="presParOf" srcId="{D34A873B-A680-47A5-82B1-36F96CE5CE3E}" destId="{383CDABB-0694-4F47-BC9A-DC41CE1519DC}" srcOrd="0" destOrd="0" presId="urn:microsoft.com/office/officeart/2005/8/layout/process1"/>
    <dgm:cxn modelId="{205249DA-91FC-45DA-9FBE-0775A7E85AE7}" type="presParOf" srcId="{6EE62123-90F1-412B-81E5-DC7D394FB2BE}" destId="{43215CBC-879F-4F93-AA51-1D2824E10287}" srcOrd="2" destOrd="0" presId="urn:microsoft.com/office/officeart/2005/8/layout/process1"/>
    <dgm:cxn modelId="{4D4A5B0E-D25B-408A-A499-9405112421C9}" type="presParOf" srcId="{6EE62123-90F1-412B-81E5-DC7D394FB2BE}" destId="{71AC089B-A5DF-4CD8-A0B1-023D12FE69A5}" srcOrd="3" destOrd="0" presId="urn:microsoft.com/office/officeart/2005/8/layout/process1"/>
    <dgm:cxn modelId="{6183694C-02FB-4DE4-ABF3-913AE63F9334}" type="presParOf" srcId="{71AC089B-A5DF-4CD8-A0B1-023D12FE69A5}" destId="{C2FF83C5-3FE6-406E-AAA9-277018E3F21E}" srcOrd="0" destOrd="0" presId="urn:microsoft.com/office/officeart/2005/8/layout/process1"/>
    <dgm:cxn modelId="{24E4198F-2652-4290-9A45-B189C6CD9D68}" type="presParOf" srcId="{6EE62123-90F1-412B-81E5-DC7D394FB2BE}" destId="{25ACA1D3-2827-495A-872B-A68BC398936F}" srcOrd="4" destOrd="0" presId="urn:microsoft.com/office/officeart/2005/8/layout/process1"/>
    <dgm:cxn modelId="{246D3219-1667-4DDB-B2BF-A01B52377CFA}" type="presParOf" srcId="{6EE62123-90F1-412B-81E5-DC7D394FB2BE}" destId="{DA692696-DC12-4D9E-B552-39553A37C049}" srcOrd="5" destOrd="0" presId="urn:microsoft.com/office/officeart/2005/8/layout/process1"/>
    <dgm:cxn modelId="{FF5D8FBC-64A5-4D18-9549-939168378F88}" type="presParOf" srcId="{DA692696-DC12-4D9E-B552-39553A37C049}" destId="{0A1642EF-43E7-43F5-80EB-5AB4CF5E79AF}" srcOrd="0" destOrd="0" presId="urn:microsoft.com/office/officeart/2005/8/layout/process1"/>
    <dgm:cxn modelId="{ABC0217B-DBE5-405A-BF22-7FE18D26F7D9}" type="presParOf" srcId="{6EE62123-90F1-412B-81E5-DC7D394FB2BE}" destId="{590E6519-592B-4814-A48A-DA5A964BA736}" srcOrd="6" destOrd="0" presId="urn:microsoft.com/office/officeart/2005/8/layout/process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56BB241-C616-4FE7-84CF-C2979FD63837}">
      <dsp:nvSpPr>
        <dsp:cNvPr id="0" name=""/>
        <dsp:cNvSpPr/>
      </dsp:nvSpPr>
      <dsp:spPr>
        <a:xfrm>
          <a:off x="5037" y="0"/>
          <a:ext cx="1042795" cy="75103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kumimoji="1" lang="ja-JP" altLang="en-US" sz="1400" b="1" kern="1200" dirty="0">
              <a:latin typeface="BIZ UDゴシック" panose="020B0400000000000000" pitchFamily="49" charset="-128"/>
              <a:ea typeface="BIZ UDゴシック" panose="020B0400000000000000" pitchFamily="49" charset="-128"/>
            </a:rPr>
            <a:t>エプロン</a:t>
          </a:r>
          <a:endParaRPr kumimoji="1" lang="en-US" altLang="ja-JP" sz="1400" b="1" kern="1200" dirty="0">
            <a:latin typeface="BIZ UDゴシック" panose="020B0400000000000000" pitchFamily="49" charset="-128"/>
            <a:ea typeface="BIZ UDゴシック" panose="020B0400000000000000" pitchFamily="49" charset="-128"/>
          </a:endParaRPr>
        </a:p>
        <a:p>
          <a:pPr marL="0" lvl="0" indent="0" algn="ctr" defTabSz="622300">
            <a:lnSpc>
              <a:spcPct val="90000"/>
            </a:lnSpc>
            <a:spcBef>
              <a:spcPct val="0"/>
            </a:spcBef>
            <a:spcAft>
              <a:spcPct val="35000"/>
            </a:spcAft>
            <a:buNone/>
          </a:pPr>
          <a:r>
            <a:rPr kumimoji="1" lang="ja-JP" altLang="en-US" sz="1400" b="1" kern="1200" dirty="0">
              <a:latin typeface="BIZ UDゴシック" panose="020B0400000000000000" pitchFamily="49" charset="-128"/>
              <a:ea typeface="BIZ UDゴシック" panose="020B0400000000000000" pitchFamily="49" charset="-128"/>
            </a:rPr>
            <a:t>ガウン</a:t>
          </a:r>
        </a:p>
      </dsp:txBody>
      <dsp:txXfrm>
        <a:off x="27034" y="21997"/>
        <a:ext cx="998801" cy="707039"/>
      </dsp:txXfrm>
    </dsp:sp>
    <dsp:sp modelId="{D34A873B-A680-47A5-82B1-36F96CE5CE3E}">
      <dsp:nvSpPr>
        <dsp:cNvPr id="0" name=""/>
        <dsp:cNvSpPr/>
      </dsp:nvSpPr>
      <dsp:spPr>
        <a:xfrm>
          <a:off x="1152112" y="246209"/>
          <a:ext cx="221072" cy="25861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kumimoji="1" lang="ja-JP" altLang="en-US" sz="1400" b="1" kern="1200">
            <a:latin typeface="BIZ UDゴシック" panose="020B0400000000000000" pitchFamily="49" charset="-128"/>
            <a:ea typeface="BIZ UDゴシック" panose="020B0400000000000000" pitchFamily="49" charset="-128"/>
          </a:endParaRPr>
        </a:p>
      </dsp:txBody>
      <dsp:txXfrm>
        <a:off x="1152112" y="297932"/>
        <a:ext cx="154750" cy="155167"/>
      </dsp:txXfrm>
    </dsp:sp>
    <dsp:sp modelId="{43215CBC-879F-4F93-AA51-1D2824E10287}">
      <dsp:nvSpPr>
        <dsp:cNvPr id="0" name=""/>
        <dsp:cNvSpPr/>
      </dsp:nvSpPr>
      <dsp:spPr>
        <a:xfrm>
          <a:off x="1464950" y="0"/>
          <a:ext cx="1042795" cy="75103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kumimoji="1" lang="ja-JP" altLang="en-US" sz="1400" b="1" kern="1200" dirty="0">
              <a:latin typeface="BIZ UDゴシック" panose="020B0400000000000000" pitchFamily="49" charset="-128"/>
              <a:ea typeface="BIZ UDゴシック" panose="020B0400000000000000" pitchFamily="49" charset="-128"/>
            </a:rPr>
            <a:t>マスク</a:t>
          </a:r>
        </a:p>
      </dsp:txBody>
      <dsp:txXfrm>
        <a:off x="1486947" y="21997"/>
        <a:ext cx="998801" cy="707039"/>
      </dsp:txXfrm>
    </dsp:sp>
    <dsp:sp modelId="{71AC089B-A5DF-4CD8-A0B1-023D12FE69A5}">
      <dsp:nvSpPr>
        <dsp:cNvPr id="0" name=""/>
        <dsp:cNvSpPr/>
      </dsp:nvSpPr>
      <dsp:spPr>
        <a:xfrm>
          <a:off x="2612025" y="246209"/>
          <a:ext cx="221072" cy="25861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kumimoji="1" lang="ja-JP" altLang="en-US" sz="1400" b="1" kern="1200">
            <a:latin typeface="BIZ UDゴシック" panose="020B0400000000000000" pitchFamily="49" charset="-128"/>
            <a:ea typeface="BIZ UDゴシック" panose="020B0400000000000000" pitchFamily="49" charset="-128"/>
          </a:endParaRPr>
        </a:p>
      </dsp:txBody>
      <dsp:txXfrm>
        <a:off x="2612025" y="297932"/>
        <a:ext cx="154750" cy="155167"/>
      </dsp:txXfrm>
    </dsp:sp>
    <dsp:sp modelId="{25ACA1D3-2827-495A-872B-A68BC398936F}">
      <dsp:nvSpPr>
        <dsp:cNvPr id="0" name=""/>
        <dsp:cNvSpPr/>
      </dsp:nvSpPr>
      <dsp:spPr>
        <a:xfrm>
          <a:off x="2924864" y="0"/>
          <a:ext cx="1042795" cy="75103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kumimoji="1" lang="ja-JP" altLang="en-US" sz="1400" b="1" kern="1200" dirty="0">
              <a:latin typeface="BIZ UDゴシック" panose="020B0400000000000000" pitchFamily="49" charset="-128"/>
              <a:ea typeface="BIZ UDゴシック" panose="020B0400000000000000" pitchFamily="49" charset="-128"/>
            </a:rPr>
            <a:t>ゴーグル</a:t>
          </a:r>
          <a:endParaRPr kumimoji="1" lang="en-US" altLang="ja-JP" sz="1400" b="1" kern="1200" dirty="0">
            <a:latin typeface="BIZ UDゴシック" panose="020B0400000000000000" pitchFamily="49" charset="-128"/>
            <a:ea typeface="BIZ UDゴシック" panose="020B0400000000000000" pitchFamily="49" charset="-128"/>
          </a:endParaRPr>
        </a:p>
        <a:p>
          <a:pPr marL="0" lvl="0" indent="0" algn="ctr" defTabSz="622300">
            <a:lnSpc>
              <a:spcPct val="90000"/>
            </a:lnSpc>
            <a:spcBef>
              <a:spcPct val="0"/>
            </a:spcBef>
            <a:spcAft>
              <a:spcPct val="35000"/>
            </a:spcAft>
            <a:buNone/>
          </a:pPr>
          <a:r>
            <a:rPr kumimoji="1" lang="ja-JP" altLang="en-US" sz="1400" b="1" kern="1200" dirty="0">
              <a:latin typeface="BIZ UDゴシック" panose="020B0400000000000000" pitchFamily="49" charset="-128"/>
              <a:ea typeface="BIZ UDゴシック" panose="020B0400000000000000" pitchFamily="49" charset="-128"/>
            </a:rPr>
            <a:t>フェースシールド</a:t>
          </a:r>
        </a:p>
      </dsp:txBody>
      <dsp:txXfrm>
        <a:off x="2946861" y="21997"/>
        <a:ext cx="998801" cy="707039"/>
      </dsp:txXfrm>
    </dsp:sp>
    <dsp:sp modelId="{DA692696-DC12-4D9E-B552-39553A37C049}">
      <dsp:nvSpPr>
        <dsp:cNvPr id="0" name=""/>
        <dsp:cNvSpPr/>
      </dsp:nvSpPr>
      <dsp:spPr>
        <a:xfrm>
          <a:off x="4071938" y="246209"/>
          <a:ext cx="221072" cy="25861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kumimoji="1" lang="ja-JP" altLang="en-US" sz="1400" b="1" kern="1200">
            <a:latin typeface="BIZ UDゴシック" panose="020B0400000000000000" pitchFamily="49" charset="-128"/>
            <a:ea typeface="BIZ UDゴシック" panose="020B0400000000000000" pitchFamily="49" charset="-128"/>
          </a:endParaRPr>
        </a:p>
      </dsp:txBody>
      <dsp:txXfrm>
        <a:off x="4071938" y="297932"/>
        <a:ext cx="154750" cy="155167"/>
      </dsp:txXfrm>
    </dsp:sp>
    <dsp:sp modelId="{590E6519-592B-4814-A48A-DA5A964BA736}">
      <dsp:nvSpPr>
        <dsp:cNvPr id="0" name=""/>
        <dsp:cNvSpPr/>
      </dsp:nvSpPr>
      <dsp:spPr>
        <a:xfrm>
          <a:off x="4384777" y="0"/>
          <a:ext cx="1042795" cy="75103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kumimoji="1" lang="ja-JP" altLang="en-US" sz="1400" b="1" kern="1200" dirty="0">
              <a:latin typeface="BIZ UDゴシック" panose="020B0400000000000000" pitchFamily="49" charset="-128"/>
              <a:ea typeface="BIZ UDゴシック" panose="020B0400000000000000" pitchFamily="49" charset="-128"/>
            </a:rPr>
            <a:t>手袋</a:t>
          </a:r>
        </a:p>
      </dsp:txBody>
      <dsp:txXfrm>
        <a:off x="4406774" y="21997"/>
        <a:ext cx="998801" cy="70703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56BB241-C616-4FE7-84CF-C2979FD63837}">
      <dsp:nvSpPr>
        <dsp:cNvPr id="0" name=""/>
        <dsp:cNvSpPr/>
      </dsp:nvSpPr>
      <dsp:spPr>
        <a:xfrm>
          <a:off x="5041" y="0"/>
          <a:ext cx="1043660" cy="751033"/>
        </a:xfrm>
        <a:prstGeom prst="roundRect">
          <a:avLst>
            <a:gd name="adj" fmla="val 10000"/>
          </a:avLst>
        </a:prstGeom>
        <a:solidFill>
          <a:srgbClr val="FFC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kumimoji="1" lang="ja-JP" altLang="en-US" sz="1400" b="1" kern="1200" dirty="0">
              <a:latin typeface="BIZ UDゴシック" panose="020B0400000000000000" pitchFamily="49" charset="-128"/>
              <a:ea typeface="BIZ UDゴシック" panose="020B0400000000000000" pitchFamily="49" charset="-128"/>
            </a:rPr>
            <a:t>手袋</a:t>
          </a:r>
        </a:p>
      </dsp:txBody>
      <dsp:txXfrm>
        <a:off x="27038" y="21997"/>
        <a:ext cx="999666" cy="707039"/>
      </dsp:txXfrm>
    </dsp:sp>
    <dsp:sp modelId="{D34A873B-A680-47A5-82B1-36F96CE5CE3E}">
      <dsp:nvSpPr>
        <dsp:cNvPr id="0" name=""/>
        <dsp:cNvSpPr/>
      </dsp:nvSpPr>
      <dsp:spPr>
        <a:xfrm>
          <a:off x="1153068" y="246102"/>
          <a:ext cx="221256" cy="25882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kumimoji="1" lang="ja-JP" altLang="en-US" sz="1400" b="1" kern="1200">
            <a:latin typeface="BIZ UDゴシック" panose="020B0400000000000000" pitchFamily="49" charset="-128"/>
            <a:ea typeface="BIZ UDゴシック" panose="020B0400000000000000" pitchFamily="49" charset="-128"/>
          </a:endParaRPr>
        </a:p>
      </dsp:txBody>
      <dsp:txXfrm>
        <a:off x="1153068" y="297867"/>
        <a:ext cx="154879" cy="155297"/>
      </dsp:txXfrm>
    </dsp:sp>
    <dsp:sp modelId="{43215CBC-879F-4F93-AA51-1D2824E10287}">
      <dsp:nvSpPr>
        <dsp:cNvPr id="0" name=""/>
        <dsp:cNvSpPr/>
      </dsp:nvSpPr>
      <dsp:spPr>
        <a:xfrm>
          <a:off x="1466166" y="0"/>
          <a:ext cx="1043660" cy="751033"/>
        </a:xfrm>
        <a:prstGeom prst="roundRect">
          <a:avLst>
            <a:gd name="adj" fmla="val 10000"/>
          </a:avLst>
        </a:prstGeom>
        <a:solidFill>
          <a:srgbClr val="FFC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kumimoji="1" lang="ja-JP" altLang="en-US" sz="1400" b="1" kern="1200" dirty="0">
              <a:latin typeface="BIZ UDゴシック" panose="020B0400000000000000" pitchFamily="49" charset="-128"/>
              <a:ea typeface="BIZ UDゴシック" panose="020B0400000000000000" pitchFamily="49" charset="-128"/>
            </a:rPr>
            <a:t>ゴーグル</a:t>
          </a:r>
        </a:p>
        <a:p>
          <a:pPr marL="0" lvl="0" indent="0" algn="ctr" defTabSz="622300">
            <a:lnSpc>
              <a:spcPct val="90000"/>
            </a:lnSpc>
            <a:spcBef>
              <a:spcPct val="0"/>
            </a:spcBef>
            <a:spcAft>
              <a:spcPct val="35000"/>
            </a:spcAft>
            <a:buNone/>
          </a:pPr>
          <a:r>
            <a:rPr kumimoji="1" lang="ja-JP" altLang="en-US" sz="1400" b="1" kern="1200" dirty="0">
              <a:latin typeface="BIZ UDゴシック" panose="020B0400000000000000" pitchFamily="49" charset="-128"/>
              <a:ea typeface="BIZ UDゴシック" panose="020B0400000000000000" pitchFamily="49" charset="-128"/>
            </a:rPr>
            <a:t>フェースシールド</a:t>
          </a:r>
        </a:p>
      </dsp:txBody>
      <dsp:txXfrm>
        <a:off x="1488163" y="21997"/>
        <a:ext cx="999666" cy="707039"/>
      </dsp:txXfrm>
    </dsp:sp>
    <dsp:sp modelId="{71AC089B-A5DF-4CD8-A0B1-023D12FE69A5}">
      <dsp:nvSpPr>
        <dsp:cNvPr id="0" name=""/>
        <dsp:cNvSpPr/>
      </dsp:nvSpPr>
      <dsp:spPr>
        <a:xfrm>
          <a:off x="2614193" y="246102"/>
          <a:ext cx="221256" cy="25882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kumimoji="1" lang="ja-JP" altLang="en-US" sz="1400" b="1" kern="1200">
            <a:latin typeface="BIZ UDゴシック" panose="020B0400000000000000" pitchFamily="49" charset="-128"/>
            <a:ea typeface="BIZ UDゴシック" panose="020B0400000000000000" pitchFamily="49" charset="-128"/>
          </a:endParaRPr>
        </a:p>
      </dsp:txBody>
      <dsp:txXfrm>
        <a:off x="2614193" y="297867"/>
        <a:ext cx="154879" cy="155297"/>
      </dsp:txXfrm>
    </dsp:sp>
    <dsp:sp modelId="{25ACA1D3-2827-495A-872B-A68BC398936F}">
      <dsp:nvSpPr>
        <dsp:cNvPr id="0" name=""/>
        <dsp:cNvSpPr/>
      </dsp:nvSpPr>
      <dsp:spPr>
        <a:xfrm>
          <a:off x="2927291" y="0"/>
          <a:ext cx="1043660" cy="751033"/>
        </a:xfrm>
        <a:prstGeom prst="roundRect">
          <a:avLst>
            <a:gd name="adj" fmla="val 10000"/>
          </a:avLst>
        </a:prstGeom>
        <a:solidFill>
          <a:srgbClr val="FFC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kumimoji="1" lang="ja-JP" altLang="en-US" sz="1400" b="1" kern="1200" dirty="0">
              <a:latin typeface="BIZ UDゴシック" panose="020B0400000000000000" pitchFamily="49" charset="-128"/>
              <a:ea typeface="BIZ UDゴシック" panose="020B0400000000000000" pitchFamily="49" charset="-128"/>
            </a:rPr>
            <a:t>エプロン</a:t>
          </a:r>
          <a:endParaRPr kumimoji="1" lang="en-US" altLang="ja-JP" sz="1400" b="1" kern="1200" dirty="0">
            <a:latin typeface="BIZ UDゴシック" panose="020B0400000000000000" pitchFamily="49" charset="-128"/>
            <a:ea typeface="BIZ UDゴシック" panose="020B0400000000000000" pitchFamily="49" charset="-128"/>
          </a:endParaRPr>
        </a:p>
        <a:p>
          <a:pPr marL="0" lvl="0" indent="0" algn="ctr" defTabSz="622300">
            <a:lnSpc>
              <a:spcPct val="90000"/>
            </a:lnSpc>
            <a:spcBef>
              <a:spcPct val="0"/>
            </a:spcBef>
            <a:spcAft>
              <a:spcPct val="35000"/>
            </a:spcAft>
            <a:buNone/>
          </a:pPr>
          <a:r>
            <a:rPr kumimoji="1" lang="ja-JP" altLang="en-US" sz="1400" b="1" kern="1200" dirty="0">
              <a:latin typeface="BIZ UDゴシック" panose="020B0400000000000000" pitchFamily="49" charset="-128"/>
              <a:ea typeface="BIZ UDゴシック" panose="020B0400000000000000" pitchFamily="49" charset="-128"/>
            </a:rPr>
            <a:t>ガウン</a:t>
          </a:r>
        </a:p>
      </dsp:txBody>
      <dsp:txXfrm>
        <a:off x="2949288" y="21997"/>
        <a:ext cx="999666" cy="707039"/>
      </dsp:txXfrm>
    </dsp:sp>
    <dsp:sp modelId="{DA692696-DC12-4D9E-B552-39553A37C049}">
      <dsp:nvSpPr>
        <dsp:cNvPr id="0" name=""/>
        <dsp:cNvSpPr/>
      </dsp:nvSpPr>
      <dsp:spPr>
        <a:xfrm>
          <a:off x="4075318" y="246102"/>
          <a:ext cx="221256" cy="25882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kumimoji="1" lang="ja-JP" altLang="en-US" sz="1400" b="1" kern="1200">
            <a:latin typeface="BIZ UDゴシック" panose="020B0400000000000000" pitchFamily="49" charset="-128"/>
            <a:ea typeface="BIZ UDゴシック" panose="020B0400000000000000" pitchFamily="49" charset="-128"/>
          </a:endParaRPr>
        </a:p>
      </dsp:txBody>
      <dsp:txXfrm>
        <a:off x="4075318" y="297867"/>
        <a:ext cx="154879" cy="155297"/>
      </dsp:txXfrm>
    </dsp:sp>
    <dsp:sp modelId="{590E6519-592B-4814-A48A-DA5A964BA736}">
      <dsp:nvSpPr>
        <dsp:cNvPr id="0" name=""/>
        <dsp:cNvSpPr/>
      </dsp:nvSpPr>
      <dsp:spPr>
        <a:xfrm>
          <a:off x="4388416" y="0"/>
          <a:ext cx="1043660" cy="751033"/>
        </a:xfrm>
        <a:prstGeom prst="roundRect">
          <a:avLst>
            <a:gd name="adj" fmla="val 10000"/>
          </a:avLst>
        </a:prstGeom>
        <a:solidFill>
          <a:srgbClr val="FFC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kumimoji="1" lang="ja-JP" altLang="en-US" sz="1400" b="1" kern="1200" dirty="0">
              <a:latin typeface="BIZ UDゴシック" panose="020B0400000000000000" pitchFamily="49" charset="-128"/>
              <a:ea typeface="BIZ UDゴシック" panose="020B0400000000000000" pitchFamily="49" charset="-128"/>
            </a:rPr>
            <a:t>マスク</a:t>
          </a:r>
        </a:p>
      </dsp:txBody>
      <dsp:txXfrm>
        <a:off x="4410413" y="21997"/>
        <a:ext cx="999666" cy="707039"/>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98EB340C-E934-CA6B-A274-D5989DE617CA}"/>
              </a:ext>
            </a:extLst>
          </p:cNvPr>
          <p:cNvSpPr>
            <a:spLocks noGrp="1"/>
          </p:cNvSpPr>
          <p:nvPr>
            <p:ph type="hdr" sz="quarter"/>
          </p:nvPr>
        </p:nvSpPr>
        <p:spPr>
          <a:xfrm>
            <a:off x="1" y="0"/>
            <a:ext cx="3076977" cy="513789"/>
          </a:xfrm>
          <a:prstGeom prst="rect">
            <a:avLst/>
          </a:prstGeom>
        </p:spPr>
        <p:txBody>
          <a:bodyPr vert="horz" lIns="95463" tIns="47732" rIns="95463" bIns="47732" rtlCol="0"/>
          <a:lstStyle>
            <a:lvl1pPr algn="l">
              <a:defRPr sz="1300"/>
            </a:lvl1pPr>
          </a:lstStyle>
          <a:p>
            <a:endParaRPr kumimoji="1" lang="ja-JP" altLang="en-US"/>
          </a:p>
        </p:txBody>
      </p:sp>
      <p:sp>
        <p:nvSpPr>
          <p:cNvPr id="3" name="日付プレースホルダー 2">
            <a:extLst>
              <a:ext uri="{FF2B5EF4-FFF2-40B4-BE49-F238E27FC236}">
                <a16:creationId xmlns:a16="http://schemas.microsoft.com/office/drawing/2014/main" id="{513DCA96-32E8-C9F3-C02F-AF38B48B3D19}"/>
              </a:ext>
            </a:extLst>
          </p:cNvPr>
          <p:cNvSpPr>
            <a:spLocks noGrp="1"/>
          </p:cNvSpPr>
          <p:nvPr>
            <p:ph type="dt" sz="quarter" idx="1"/>
          </p:nvPr>
        </p:nvSpPr>
        <p:spPr>
          <a:xfrm>
            <a:off x="4020650" y="0"/>
            <a:ext cx="3076976" cy="513789"/>
          </a:xfrm>
          <a:prstGeom prst="rect">
            <a:avLst/>
          </a:prstGeom>
        </p:spPr>
        <p:txBody>
          <a:bodyPr vert="horz" lIns="95463" tIns="47732" rIns="95463" bIns="47732" rtlCol="0"/>
          <a:lstStyle>
            <a:lvl1pPr algn="r">
              <a:defRPr sz="1300"/>
            </a:lvl1pPr>
          </a:lstStyle>
          <a:p>
            <a:r>
              <a:rPr kumimoji="1" lang="en-US" altLang="ja-JP"/>
              <a:t>2025/8/25</a:t>
            </a:r>
            <a:r>
              <a:rPr kumimoji="1" lang="ja-JP" altLang="en-US"/>
              <a:t>作成</a:t>
            </a:r>
          </a:p>
        </p:txBody>
      </p:sp>
      <p:sp>
        <p:nvSpPr>
          <p:cNvPr id="4" name="フッター プレースホルダー 3">
            <a:extLst>
              <a:ext uri="{FF2B5EF4-FFF2-40B4-BE49-F238E27FC236}">
                <a16:creationId xmlns:a16="http://schemas.microsoft.com/office/drawing/2014/main" id="{160D5531-921B-D619-CCD8-5D37A568C08D}"/>
              </a:ext>
            </a:extLst>
          </p:cNvPr>
          <p:cNvSpPr>
            <a:spLocks noGrp="1"/>
          </p:cNvSpPr>
          <p:nvPr>
            <p:ph type="ftr" sz="quarter" idx="2"/>
          </p:nvPr>
        </p:nvSpPr>
        <p:spPr>
          <a:xfrm>
            <a:off x="1" y="9720824"/>
            <a:ext cx="3076977" cy="513789"/>
          </a:xfrm>
          <a:prstGeom prst="rect">
            <a:avLst/>
          </a:prstGeom>
        </p:spPr>
        <p:txBody>
          <a:bodyPr vert="horz" lIns="95463" tIns="47732" rIns="95463" bIns="47732" rtlCol="0" anchor="b"/>
          <a:lstStyle>
            <a:lvl1pPr algn="l">
              <a:defRPr sz="1300"/>
            </a:lvl1pPr>
          </a:lstStyle>
          <a:p>
            <a:endParaRPr kumimoji="1" lang="ja-JP" altLang="en-US"/>
          </a:p>
        </p:txBody>
      </p:sp>
      <p:sp>
        <p:nvSpPr>
          <p:cNvPr id="5" name="スライド番号プレースホルダー 4">
            <a:extLst>
              <a:ext uri="{FF2B5EF4-FFF2-40B4-BE49-F238E27FC236}">
                <a16:creationId xmlns:a16="http://schemas.microsoft.com/office/drawing/2014/main" id="{DCF7DE90-62E5-D0C2-1F01-D7568104B0C7}"/>
              </a:ext>
            </a:extLst>
          </p:cNvPr>
          <p:cNvSpPr>
            <a:spLocks noGrp="1"/>
          </p:cNvSpPr>
          <p:nvPr>
            <p:ph type="sldNum" sz="quarter" idx="3"/>
          </p:nvPr>
        </p:nvSpPr>
        <p:spPr>
          <a:xfrm>
            <a:off x="4020650" y="9720824"/>
            <a:ext cx="3076976" cy="513789"/>
          </a:xfrm>
          <a:prstGeom prst="rect">
            <a:avLst/>
          </a:prstGeom>
        </p:spPr>
        <p:txBody>
          <a:bodyPr vert="horz" lIns="95463" tIns="47732" rIns="95463" bIns="47732" rtlCol="0" anchor="b"/>
          <a:lstStyle>
            <a:lvl1pPr algn="r">
              <a:defRPr sz="1300"/>
            </a:lvl1pPr>
          </a:lstStyle>
          <a:p>
            <a:fld id="{71978E32-FA51-4BCF-9A60-C06485523D4E}" type="slidenum">
              <a:rPr kumimoji="1" lang="ja-JP" altLang="en-US" smtClean="0"/>
              <a:t>‹#›</a:t>
            </a:fld>
            <a:endParaRPr kumimoji="1" lang="ja-JP" altLang="en-US"/>
          </a:p>
        </p:txBody>
      </p:sp>
    </p:spTree>
    <p:extLst>
      <p:ext uri="{BB962C8B-B14F-4D97-AF65-F5344CB8AC3E}">
        <p14:creationId xmlns:p14="http://schemas.microsoft.com/office/powerpoint/2010/main" val="3482354174"/>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3076977" cy="513789"/>
          </a:xfrm>
          <a:prstGeom prst="rect">
            <a:avLst/>
          </a:prstGeom>
        </p:spPr>
        <p:txBody>
          <a:bodyPr vert="horz" lIns="95463" tIns="47732" rIns="95463" bIns="47732" rtlCol="0"/>
          <a:lstStyle>
            <a:lvl1pPr algn="l">
              <a:defRPr sz="1300"/>
            </a:lvl1pPr>
          </a:lstStyle>
          <a:p>
            <a:endParaRPr kumimoji="1" lang="ja-JP" altLang="en-US"/>
          </a:p>
        </p:txBody>
      </p:sp>
      <p:sp>
        <p:nvSpPr>
          <p:cNvPr id="3" name="日付プレースホルダー 2"/>
          <p:cNvSpPr>
            <a:spLocks noGrp="1"/>
          </p:cNvSpPr>
          <p:nvPr>
            <p:ph type="dt" idx="1"/>
          </p:nvPr>
        </p:nvSpPr>
        <p:spPr>
          <a:xfrm>
            <a:off x="4020650" y="0"/>
            <a:ext cx="3076976" cy="513789"/>
          </a:xfrm>
          <a:prstGeom prst="rect">
            <a:avLst/>
          </a:prstGeom>
        </p:spPr>
        <p:txBody>
          <a:bodyPr vert="horz" lIns="95463" tIns="47732" rIns="95463" bIns="47732" rtlCol="0"/>
          <a:lstStyle>
            <a:lvl1pPr algn="r">
              <a:defRPr sz="1300"/>
            </a:lvl1pPr>
          </a:lstStyle>
          <a:p>
            <a:r>
              <a:rPr kumimoji="1" lang="en-US" altLang="ja-JP"/>
              <a:t>2025/8/25</a:t>
            </a:r>
            <a:r>
              <a:rPr kumimoji="1" lang="ja-JP" altLang="en-US"/>
              <a:t>作成</a:t>
            </a:r>
          </a:p>
        </p:txBody>
      </p:sp>
      <p:sp>
        <p:nvSpPr>
          <p:cNvPr id="4" name="スライド イメージ プレースホルダー 3"/>
          <p:cNvSpPr>
            <a:spLocks noGrp="1" noRot="1" noChangeAspect="1"/>
          </p:cNvSpPr>
          <p:nvPr>
            <p:ph type="sldImg" idx="2"/>
          </p:nvPr>
        </p:nvSpPr>
        <p:spPr>
          <a:xfrm>
            <a:off x="2354263" y="1279525"/>
            <a:ext cx="2390775" cy="3452813"/>
          </a:xfrm>
          <a:prstGeom prst="rect">
            <a:avLst/>
          </a:prstGeom>
          <a:noFill/>
          <a:ln w="12700">
            <a:solidFill>
              <a:prstClr val="black"/>
            </a:solidFill>
          </a:ln>
        </p:spPr>
        <p:txBody>
          <a:bodyPr vert="horz" lIns="95463" tIns="47732" rIns="95463" bIns="47732" rtlCol="0" anchor="ctr"/>
          <a:lstStyle/>
          <a:p>
            <a:endParaRPr lang="ja-JP" altLang="en-US"/>
          </a:p>
        </p:txBody>
      </p:sp>
      <p:sp>
        <p:nvSpPr>
          <p:cNvPr id="5" name="ノート プレースホルダー 4"/>
          <p:cNvSpPr>
            <a:spLocks noGrp="1"/>
          </p:cNvSpPr>
          <p:nvPr>
            <p:ph type="body" sz="quarter" idx="3"/>
          </p:nvPr>
        </p:nvSpPr>
        <p:spPr>
          <a:xfrm>
            <a:off x="709429" y="4925459"/>
            <a:ext cx="5680444" cy="4029621"/>
          </a:xfrm>
          <a:prstGeom prst="rect">
            <a:avLst/>
          </a:prstGeom>
        </p:spPr>
        <p:txBody>
          <a:bodyPr vert="horz" lIns="95463" tIns="47732" rIns="95463" bIns="4773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720824"/>
            <a:ext cx="3076977" cy="513789"/>
          </a:xfrm>
          <a:prstGeom prst="rect">
            <a:avLst/>
          </a:prstGeom>
        </p:spPr>
        <p:txBody>
          <a:bodyPr vert="horz" lIns="95463" tIns="47732" rIns="95463" bIns="47732" rtlCol="0" anchor="b"/>
          <a:lstStyle>
            <a:lvl1pPr algn="l">
              <a:defRPr sz="1300"/>
            </a:lvl1pPr>
          </a:lstStyle>
          <a:p>
            <a:endParaRPr kumimoji="1" lang="ja-JP" altLang="en-US"/>
          </a:p>
        </p:txBody>
      </p:sp>
      <p:sp>
        <p:nvSpPr>
          <p:cNvPr id="7" name="スライド番号プレースホルダー 6"/>
          <p:cNvSpPr>
            <a:spLocks noGrp="1"/>
          </p:cNvSpPr>
          <p:nvPr>
            <p:ph type="sldNum" sz="quarter" idx="5"/>
          </p:nvPr>
        </p:nvSpPr>
        <p:spPr>
          <a:xfrm>
            <a:off x="4020650" y="9720824"/>
            <a:ext cx="3076976" cy="513789"/>
          </a:xfrm>
          <a:prstGeom prst="rect">
            <a:avLst/>
          </a:prstGeom>
        </p:spPr>
        <p:txBody>
          <a:bodyPr vert="horz" lIns="95463" tIns="47732" rIns="95463" bIns="47732" rtlCol="0" anchor="b"/>
          <a:lstStyle>
            <a:lvl1pPr algn="r">
              <a:defRPr sz="1300"/>
            </a:lvl1pPr>
          </a:lstStyle>
          <a:p>
            <a:fld id="{B8569428-BEF7-40B2-B243-086D25C45577}" type="slidenum">
              <a:rPr kumimoji="1" lang="ja-JP" altLang="en-US" smtClean="0"/>
              <a:t>‹#›</a:t>
            </a:fld>
            <a:endParaRPr kumimoji="1" lang="ja-JP" altLang="en-US"/>
          </a:p>
        </p:txBody>
      </p:sp>
    </p:spTree>
    <p:extLst>
      <p:ext uri="{BB962C8B-B14F-4D97-AF65-F5344CB8AC3E}">
        <p14:creationId xmlns:p14="http://schemas.microsoft.com/office/powerpoint/2010/main" val="983154871"/>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r>
              <a:rPr kumimoji="1" lang="en-US" altLang="ja-JP"/>
              <a:t>2025/12/12</a:t>
            </a:r>
            <a:r>
              <a:rPr kumimoji="1" lang="ja-JP" altLang="en-US"/>
              <a:t>作成（入所系）</a:t>
            </a:r>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92F9DFF-BAC8-4794-9B1F-358B4B0C1BEA}" type="slidenum">
              <a:rPr kumimoji="1" lang="ja-JP" altLang="en-US" smtClean="0"/>
              <a:t>‹#›</a:t>
            </a:fld>
            <a:endParaRPr kumimoji="1" lang="ja-JP" altLang="en-US"/>
          </a:p>
        </p:txBody>
      </p:sp>
    </p:spTree>
    <p:extLst>
      <p:ext uri="{BB962C8B-B14F-4D97-AF65-F5344CB8AC3E}">
        <p14:creationId xmlns:p14="http://schemas.microsoft.com/office/powerpoint/2010/main" val="22792996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r>
              <a:rPr kumimoji="1" lang="en-US" altLang="ja-JP"/>
              <a:t>2025/12/12</a:t>
            </a:r>
            <a:r>
              <a:rPr kumimoji="1" lang="ja-JP" altLang="en-US"/>
              <a:t>作成（入所系）</a:t>
            </a:r>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92F9DFF-BAC8-4794-9B1F-358B4B0C1BEA}" type="slidenum">
              <a:rPr kumimoji="1" lang="ja-JP" altLang="en-US" smtClean="0"/>
              <a:t>‹#›</a:t>
            </a:fld>
            <a:endParaRPr kumimoji="1" lang="ja-JP" altLang="en-US"/>
          </a:p>
        </p:txBody>
      </p:sp>
    </p:spTree>
    <p:extLst>
      <p:ext uri="{BB962C8B-B14F-4D97-AF65-F5344CB8AC3E}">
        <p14:creationId xmlns:p14="http://schemas.microsoft.com/office/powerpoint/2010/main" val="21737351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r>
              <a:rPr kumimoji="1" lang="en-US" altLang="ja-JP"/>
              <a:t>2025/12/12</a:t>
            </a:r>
            <a:r>
              <a:rPr kumimoji="1" lang="ja-JP" altLang="en-US"/>
              <a:t>作成（入所系）</a:t>
            </a:r>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92F9DFF-BAC8-4794-9B1F-358B4B0C1BEA}" type="slidenum">
              <a:rPr kumimoji="1" lang="ja-JP" altLang="en-US" smtClean="0"/>
              <a:t>‹#›</a:t>
            </a:fld>
            <a:endParaRPr kumimoji="1" lang="ja-JP" altLang="en-US"/>
          </a:p>
        </p:txBody>
      </p:sp>
    </p:spTree>
    <p:extLst>
      <p:ext uri="{BB962C8B-B14F-4D97-AF65-F5344CB8AC3E}">
        <p14:creationId xmlns:p14="http://schemas.microsoft.com/office/powerpoint/2010/main" val="2307583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r>
              <a:rPr kumimoji="1" lang="en-US" altLang="ja-JP"/>
              <a:t>2025/12/12</a:t>
            </a:r>
            <a:r>
              <a:rPr kumimoji="1" lang="ja-JP" altLang="en-US"/>
              <a:t>作成（入所系）</a:t>
            </a:r>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92F9DFF-BAC8-4794-9B1F-358B4B0C1BEA}" type="slidenum">
              <a:rPr kumimoji="1" lang="ja-JP" altLang="en-US" smtClean="0"/>
              <a:t>‹#›</a:t>
            </a:fld>
            <a:endParaRPr kumimoji="1" lang="ja-JP" altLang="en-US"/>
          </a:p>
        </p:txBody>
      </p:sp>
    </p:spTree>
    <p:extLst>
      <p:ext uri="{BB962C8B-B14F-4D97-AF65-F5344CB8AC3E}">
        <p14:creationId xmlns:p14="http://schemas.microsoft.com/office/powerpoint/2010/main" val="31667552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r>
              <a:rPr kumimoji="1" lang="en-US" altLang="ja-JP"/>
              <a:t>2025/12/12</a:t>
            </a:r>
            <a:r>
              <a:rPr kumimoji="1" lang="ja-JP" altLang="en-US"/>
              <a:t>作成（入所系）</a:t>
            </a:r>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92F9DFF-BAC8-4794-9B1F-358B4B0C1BEA}" type="slidenum">
              <a:rPr kumimoji="1" lang="ja-JP" altLang="en-US" smtClean="0"/>
              <a:t>‹#›</a:t>
            </a:fld>
            <a:endParaRPr kumimoji="1" lang="ja-JP" altLang="en-US"/>
          </a:p>
        </p:txBody>
      </p:sp>
    </p:spTree>
    <p:extLst>
      <p:ext uri="{BB962C8B-B14F-4D97-AF65-F5344CB8AC3E}">
        <p14:creationId xmlns:p14="http://schemas.microsoft.com/office/powerpoint/2010/main" val="22334860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r>
              <a:rPr kumimoji="1" lang="en-US" altLang="ja-JP"/>
              <a:t>2025/12/12</a:t>
            </a:r>
            <a:r>
              <a:rPr kumimoji="1" lang="ja-JP" altLang="en-US"/>
              <a:t>作成（入所系）</a:t>
            </a:r>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92F9DFF-BAC8-4794-9B1F-358B4B0C1BEA}" type="slidenum">
              <a:rPr kumimoji="1" lang="ja-JP" altLang="en-US" smtClean="0"/>
              <a:t>‹#›</a:t>
            </a:fld>
            <a:endParaRPr kumimoji="1" lang="ja-JP" altLang="en-US"/>
          </a:p>
        </p:txBody>
      </p:sp>
    </p:spTree>
    <p:extLst>
      <p:ext uri="{BB962C8B-B14F-4D97-AF65-F5344CB8AC3E}">
        <p14:creationId xmlns:p14="http://schemas.microsoft.com/office/powerpoint/2010/main" val="36107539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r>
              <a:rPr kumimoji="1" lang="en-US" altLang="ja-JP"/>
              <a:t>2025/12/12</a:t>
            </a:r>
            <a:r>
              <a:rPr kumimoji="1" lang="ja-JP" altLang="en-US"/>
              <a:t>作成（入所系）</a:t>
            </a:r>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392F9DFF-BAC8-4794-9B1F-358B4B0C1BEA}" type="slidenum">
              <a:rPr kumimoji="1" lang="ja-JP" altLang="en-US" smtClean="0"/>
              <a:t>‹#›</a:t>
            </a:fld>
            <a:endParaRPr kumimoji="1" lang="ja-JP" altLang="en-US"/>
          </a:p>
        </p:txBody>
      </p:sp>
    </p:spTree>
    <p:extLst>
      <p:ext uri="{BB962C8B-B14F-4D97-AF65-F5344CB8AC3E}">
        <p14:creationId xmlns:p14="http://schemas.microsoft.com/office/powerpoint/2010/main" val="5309365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r>
              <a:rPr kumimoji="1" lang="en-US" altLang="ja-JP"/>
              <a:t>2025/12/12</a:t>
            </a:r>
            <a:r>
              <a:rPr kumimoji="1" lang="ja-JP" altLang="en-US"/>
              <a:t>作成（入所系）</a:t>
            </a:r>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392F9DFF-BAC8-4794-9B1F-358B4B0C1BEA}" type="slidenum">
              <a:rPr kumimoji="1" lang="ja-JP" altLang="en-US" smtClean="0"/>
              <a:t>‹#›</a:t>
            </a:fld>
            <a:endParaRPr kumimoji="1" lang="ja-JP" altLang="en-US"/>
          </a:p>
        </p:txBody>
      </p:sp>
    </p:spTree>
    <p:extLst>
      <p:ext uri="{BB962C8B-B14F-4D97-AF65-F5344CB8AC3E}">
        <p14:creationId xmlns:p14="http://schemas.microsoft.com/office/powerpoint/2010/main" val="5481602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kumimoji="1" lang="en-US" altLang="ja-JP"/>
              <a:t>2025/12/12</a:t>
            </a:r>
            <a:r>
              <a:rPr kumimoji="1" lang="ja-JP" altLang="en-US"/>
              <a:t>作成（入所系）</a:t>
            </a:r>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392F9DFF-BAC8-4794-9B1F-358B4B0C1BEA}" type="slidenum">
              <a:rPr kumimoji="1" lang="ja-JP" altLang="en-US" smtClean="0"/>
              <a:t>‹#›</a:t>
            </a:fld>
            <a:endParaRPr kumimoji="1" lang="ja-JP" altLang="en-US"/>
          </a:p>
        </p:txBody>
      </p:sp>
    </p:spTree>
    <p:extLst>
      <p:ext uri="{BB962C8B-B14F-4D97-AF65-F5344CB8AC3E}">
        <p14:creationId xmlns:p14="http://schemas.microsoft.com/office/powerpoint/2010/main" val="35606406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r>
              <a:rPr kumimoji="1" lang="en-US" altLang="ja-JP"/>
              <a:t>2025/12/12</a:t>
            </a:r>
            <a:r>
              <a:rPr kumimoji="1" lang="ja-JP" altLang="en-US"/>
              <a:t>作成（入所系）</a:t>
            </a:r>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92F9DFF-BAC8-4794-9B1F-358B4B0C1BEA}" type="slidenum">
              <a:rPr kumimoji="1" lang="ja-JP" altLang="en-US" smtClean="0"/>
              <a:t>‹#›</a:t>
            </a:fld>
            <a:endParaRPr kumimoji="1" lang="ja-JP" altLang="en-US"/>
          </a:p>
        </p:txBody>
      </p:sp>
    </p:spTree>
    <p:extLst>
      <p:ext uri="{BB962C8B-B14F-4D97-AF65-F5344CB8AC3E}">
        <p14:creationId xmlns:p14="http://schemas.microsoft.com/office/powerpoint/2010/main" val="20450774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r>
              <a:rPr kumimoji="1" lang="en-US" altLang="ja-JP"/>
              <a:t>2025/12/12</a:t>
            </a:r>
            <a:r>
              <a:rPr kumimoji="1" lang="ja-JP" altLang="en-US"/>
              <a:t>作成（入所系）</a:t>
            </a:r>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92F9DFF-BAC8-4794-9B1F-358B4B0C1BEA}" type="slidenum">
              <a:rPr kumimoji="1" lang="ja-JP" altLang="en-US" smtClean="0"/>
              <a:t>‹#›</a:t>
            </a:fld>
            <a:endParaRPr kumimoji="1" lang="ja-JP" altLang="en-US"/>
          </a:p>
        </p:txBody>
      </p:sp>
    </p:spTree>
    <p:extLst>
      <p:ext uri="{BB962C8B-B14F-4D97-AF65-F5344CB8AC3E}">
        <p14:creationId xmlns:p14="http://schemas.microsoft.com/office/powerpoint/2010/main" val="34660544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r>
              <a:rPr kumimoji="1" lang="en-US" altLang="ja-JP"/>
              <a:t>2025/12/12</a:t>
            </a:r>
            <a:r>
              <a:rPr kumimoji="1" lang="ja-JP" altLang="en-US"/>
              <a:t>作成（入所系）</a:t>
            </a:r>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392F9DFF-BAC8-4794-9B1F-358B4B0C1BEA}" type="slidenum">
              <a:rPr kumimoji="1" lang="ja-JP" altLang="en-US" smtClean="0"/>
              <a:t>‹#›</a:t>
            </a:fld>
            <a:endParaRPr kumimoji="1" lang="ja-JP" altLang="en-US"/>
          </a:p>
        </p:txBody>
      </p:sp>
    </p:spTree>
    <p:extLst>
      <p:ext uri="{BB962C8B-B14F-4D97-AF65-F5344CB8AC3E}">
        <p14:creationId xmlns:p14="http://schemas.microsoft.com/office/powerpoint/2010/main" val="373182928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Layout" Target="../slideLayouts/slideLayout2.xml"/><Relationship Id="rId5" Type="http://schemas.openxmlformats.org/officeDocument/2006/relationships/image" Target="../media/image4.emf"/><Relationship Id="rId4" Type="http://schemas.openxmlformats.org/officeDocument/2006/relationships/image" Target="../media/image3.emf"/></Relationships>
</file>

<file path=ppt/slides/_rels/slide22.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236761" y="1971982"/>
            <a:ext cx="6384173" cy="2817459"/>
          </a:xfrm>
          <a:solidFill>
            <a:srgbClr val="FFFF00"/>
          </a:solidFill>
        </p:spPr>
        <p:txBody>
          <a:bodyPr anchor="ctr" anchorCtr="0">
            <a:normAutofit/>
          </a:bodyPr>
          <a:lstStyle/>
          <a:p>
            <a:pPr>
              <a:lnSpc>
                <a:spcPts val="1000"/>
              </a:lnSpc>
            </a:pPr>
            <a:br>
              <a:rPr lang="en-US" altLang="ja-JP" sz="4000" dirty="0">
                <a:solidFill>
                  <a:srgbClr val="002060"/>
                </a:solidFill>
                <a:latin typeface="HGP創英角ｺﾞｼｯｸUB" panose="020B0900000000000000" pitchFamily="50" charset="-128"/>
                <a:ea typeface="HGP創英角ｺﾞｼｯｸUB" panose="020B0900000000000000" pitchFamily="50" charset="-128"/>
              </a:rPr>
            </a:br>
            <a:br>
              <a:rPr lang="en-US" altLang="ja-JP" sz="4000" dirty="0">
                <a:solidFill>
                  <a:srgbClr val="002060"/>
                </a:solidFill>
                <a:latin typeface="HGP創英角ｺﾞｼｯｸUB" panose="020B0900000000000000" pitchFamily="50" charset="-128"/>
                <a:ea typeface="HGP創英角ｺﾞｼｯｸUB" panose="020B0900000000000000" pitchFamily="50" charset="-128"/>
              </a:rPr>
            </a:br>
            <a:br>
              <a:rPr lang="en-US" altLang="ja-JP" sz="4000" dirty="0">
                <a:solidFill>
                  <a:srgbClr val="002060"/>
                </a:solidFill>
                <a:latin typeface="HGP創英角ｺﾞｼｯｸUB" panose="020B0900000000000000" pitchFamily="50" charset="-128"/>
                <a:ea typeface="HGP創英角ｺﾞｼｯｸUB" panose="020B0900000000000000" pitchFamily="50" charset="-128"/>
              </a:rPr>
            </a:br>
            <a:br>
              <a:rPr lang="en-US" altLang="ja-JP" sz="4000" dirty="0">
                <a:solidFill>
                  <a:srgbClr val="002060"/>
                </a:solidFill>
                <a:latin typeface="HGP創英角ｺﾞｼｯｸUB" panose="020B0900000000000000" pitchFamily="50" charset="-128"/>
                <a:ea typeface="HGP創英角ｺﾞｼｯｸUB" panose="020B0900000000000000" pitchFamily="50" charset="-128"/>
              </a:rPr>
            </a:br>
            <a:r>
              <a:rPr lang="ja-JP" altLang="en-US" sz="4000" dirty="0">
                <a:solidFill>
                  <a:srgbClr val="002060"/>
                </a:solidFill>
                <a:latin typeface="HGP創英角ｺﾞｼｯｸUB" panose="020B0900000000000000" pitchFamily="50" charset="-128"/>
                <a:ea typeface="HGP創英角ｺﾞｼｯｸUB" panose="020B0900000000000000" pitchFamily="50" charset="-128"/>
              </a:rPr>
              <a:t>甲府市社会福祉施設</a:t>
            </a:r>
            <a:br>
              <a:rPr lang="en-US" altLang="ja-JP" sz="4000" dirty="0">
                <a:solidFill>
                  <a:srgbClr val="002060"/>
                </a:solidFill>
                <a:latin typeface="HGP創英角ｺﾞｼｯｸUB" panose="020B0900000000000000" pitchFamily="50" charset="-128"/>
                <a:ea typeface="HGP創英角ｺﾞｼｯｸUB" panose="020B0900000000000000" pitchFamily="50" charset="-128"/>
              </a:rPr>
            </a:br>
            <a:br>
              <a:rPr lang="en-US" altLang="ja-JP" sz="4000" dirty="0">
                <a:solidFill>
                  <a:srgbClr val="002060"/>
                </a:solidFill>
                <a:latin typeface="HGP創英角ｺﾞｼｯｸUB" panose="020B0900000000000000" pitchFamily="50" charset="-128"/>
                <a:ea typeface="HGP創英角ｺﾞｼｯｸUB" panose="020B0900000000000000" pitchFamily="50" charset="-128"/>
              </a:rPr>
            </a:br>
            <a:br>
              <a:rPr lang="en-US" altLang="ja-JP" sz="4000" dirty="0">
                <a:solidFill>
                  <a:srgbClr val="002060"/>
                </a:solidFill>
                <a:latin typeface="HGP創英角ｺﾞｼｯｸUB" panose="020B0900000000000000" pitchFamily="50" charset="-128"/>
                <a:ea typeface="HGP創英角ｺﾞｼｯｸUB" panose="020B0900000000000000" pitchFamily="50" charset="-128"/>
              </a:rPr>
            </a:br>
            <a:br>
              <a:rPr lang="en-US" altLang="ja-JP" sz="4000" dirty="0">
                <a:solidFill>
                  <a:srgbClr val="002060"/>
                </a:solidFill>
                <a:latin typeface="HGP創英角ｺﾞｼｯｸUB" panose="020B0900000000000000" pitchFamily="50" charset="-128"/>
                <a:ea typeface="HGP創英角ｺﾞｼｯｸUB" panose="020B0900000000000000" pitchFamily="50" charset="-128"/>
              </a:rPr>
            </a:br>
            <a:br>
              <a:rPr lang="en-US" altLang="ja-JP" sz="4000" dirty="0">
                <a:solidFill>
                  <a:srgbClr val="002060"/>
                </a:solidFill>
                <a:latin typeface="HGP創英角ｺﾞｼｯｸUB" panose="020B0900000000000000" pitchFamily="50" charset="-128"/>
                <a:ea typeface="HGP創英角ｺﾞｼｯｸUB" panose="020B0900000000000000" pitchFamily="50" charset="-128"/>
              </a:rPr>
            </a:br>
            <a:r>
              <a:rPr lang="ja-JP" altLang="en-US" sz="4000" dirty="0">
                <a:solidFill>
                  <a:srgbClr val="002060"/>
                </a:solidFill>
                <a:latin typeface="HGP創英角ｺﾞｼｯｸUB" panose="020B0900000000000000" pitchFamily="50" charset="-128"/>
                <a:ea typeface="HGP創英角ｺﾞｼｯｸUB" panose="020B0900000000000000" pitchFamily="50" charset="-128"/>
              </a:rPr>
              <a:t>感染症対策アクションカード</a:t>
            </a:r>
            <a:br>
              <a:rPr lang="en-US" altLang="ja-JP" sz="4000" dirty="0">
                <a:solidFill>
                  <a:srgbClr val="002060"/>
                </a:solidFill>
                <a:latin typeface="HGP創英角ｺﾞｼｯｸUB" panose="020B0900000000000000" pitchFamily="50" charset="-128"/>
                <a:ea typeface="HGP創英角ｺﾞｼｯｸUB" panose="020B0900000000000000" pitchFamily="50" charset="-128"/>
              </a:rPr>
            </a:br>
            <a:br>
              <a:rPr lang="en-US" altLang="ja-JP" sz="4000" dirty="0">
                <a:solidFill>
                  <a:srgbClr val="002060"/>
                </a:solidFill>
                <a:latin typeface="HGP創英角ｺﾞｼｯｸUB" panose="020B0900000000000000" pitchFamily="50" charset="-128"/>
                <a:ea typeface="HGP創英角ｺﾞｼｯｸUB" panose="020B0900000000000000" pitchFamily="50" charset="-128"/>
              </a:rPr>
            </a:br>
            <a:br>
              <a:rPr lang="en-US" altLang="ja-JP" sz="4000" dirty="0">
                <a:solidFill>
                  <a:srgbClr val="002060"/>
                </a:solidFill>
                <a:latin typeface="HGP創英角ｺﾞｼｯｸUB" panose="020B0900000000000000" pitchFamily="50" charset="-128"/>
                <a:ea typeface="HGP創英角ｺﾞｼｯｸUB" panose="020B0900000000000000" pitchFamily="50" charset="-128"/>
              </a:rPr>
            </a:br>
            <a:br>
              <a:rPr lang="en-US" altLang="ja-JP" sz="4000" dirty="0">
                <a:solidFill>
                  <a:srgbClr val="002060"/>
                </a:solidFill>
                <a:latin typeface="HGP創英角ｺﾞｼｯｸUB" panose="020B0900000000000000" pitchFamily="50" charset="-128"/>
                <a:ea typeface="HGP創英角ｺﾞｼｯｸUB" panose="020B0900000000000000" pitchFamily="50" charset="-128"/>
              </a:rPr>
            </a:br>
            <a:br>
              <a:rPr lang="en-US" altLang="ja-JP" sz="3600" dirty="0">
                <a:solidFill>
                  <a:srgbClr val="002060"/>
                </a:solidFill>
                <a:latin typeface="HGP創英角ｺﾞｼｯｸUB" panose="020B0900000000000000" pitchFamily="50" charset="-128"/>
                <a:ea typeface="HGP創英角ｺﾞｼｯｸUB" panose="020B0900000000000000" pitchFamily="50" charset="-128"/>
              </a:rPr>
            </a:br>
            <a:br>
              <a:rPr lang="en-US" altLang="ja-JP" sz="3600" dirty="0">
                <a:solidFill>
                  <a:srgbClr val="002060"/>
                </a:solidFill>
                <a:latin typeface="HGP創英角ｺﾞｼｯｸUB" panose="020B0900000000000000" pitchFamily="50" charset="-128"/>
                <a:ea typeface="HGP創英角ｺﾞｼｯｸUB" panose="020B0900000000000000" pitchFamily="50" charset="-128"/>
              </a:rPr>
            </a:br>
            <a:br>
              <a:rPr lang="en-US" altLang="ja-JP" sz="3600" dirty="0">
                <a:solidFill>
                  <a:srgbClr val="002060"/>
                </a:solidFill>
                <a:latin typeface="HGP創英角ｺﾞｼｯｸUB" panose="020B0900000000000000" pitchFamily="50" charset="-128"/>
                <a:ea typeface="HGP創英角ｺﾞｼｯｸUB" panose="020B0900000000000000" pitchFamily="50" charset="-128"/>
              </a:rPr>
            </a:br>
            <a:r>
              <a:rPr lang="ja-JP" altLang="en-US" sz="4000" dirty="0">
                <a:solidFill>
                  <a:srgbClr val="002060"/>
                </a:solidFill>
                <a:latin typeface="HGP創英角ｺﾞｼｯｸUB" panose="020B0900000000000000" pitchFamily="50" charset="-128"/>
                <a:ea typeface="HGP創英角ｺﾞｼｯｸUB" panose="020B0900000000000000" pitchFamily="50" charset="-128"/>
              </a:rPr>
              <a:t>（入所系）</a:t>
            </a:r>
            <a:endParaRPr kumimoji="1" lang="ja-JP" altLang="en-US" sz="4000" dirty="0">
              <a:solidFill>
                <a:srgbClr val="002060"/>
              </a:solidFill>
              <a:latin typeface="HGP創英角ｺﾞｼｯｸUB" panose="020B0900000000000000" pitchFamily="50" charset="-128"/>
              <a:ea typeface="HGP創英角ｺﾞｼｯｸUB" panose="020B0900000000000000" pitchFamily="50" charset="-128"/>
            </a:endParaRPr>
          </a:p>
        </p:txBody>
      </p:sp>
      <p:sp>
        <p:nvSpPr>
          <p:cNvPr id="4" name="角丸四角形 3"/>
          <p:cNvSpPr/>
          <p:nvPr/>
        </p:nvSpPr>
        <p:spPr>
          <a:xfrm>
            <a:off x="288983" y="5396011"/>
            <a:ext cx="685800" cy="669472"/>
          </a:xfrm>
          <a:prstGeom prst="roundRect">
            <a:avLst>
              <a:gd name="adj" fmla="val 9350"/>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2200"/>
              </a:lnSpc>
            </a:pPr>
            <a:r>
              <a:rPr kumimoji="1" lang="ja-JP" altLang="en-US" b="1" dirty="0">
                <a:latin typeface="BIZ UDゴシック" panose="020B0400000000000000" pitchFamily="49" charset="-128"/>
                <a:ea typeface="BIZ UDゴシック" panose="020B0400000000000000" pitchFamily="49" charset="-128"/>
              </a:rPr>
              <a:t>ﾚﾍﾞﾙ</a:t>
            </a:r>
            <a:endParaRPr kumimoji="1" lang="en-US" altLang="ja-JP" b="1" dirty="0">
              <a:latin typeface="BIZ UDゴシック" panose="020B0400000000000000" pitchFamily="49" charset="-128"/>
              <a:ea typeface="BIZ UDゴシック" panose="020B0400000000000000" pitchFamily="49" charset="-128"/>
            </a:endParaRPr>
          </a:p>
          <a:p>
            <a:pPr algn="ctr">
              <a:lnSpc>
                <a:spcPts val="2200"/>
              </a:lnSpc>
            </a:pPr>
            <a:r>
              <a:rPr kumimoji="1" lang="ja-JP" altLang="en-US" sz="2400" b="1" dirty="0">
                <a:latin typeface="BIZ UDゴシック" panose="020B0400000000000000" pitchFamily="49" charset="-128"/>
                <a:ea typeface="BIZ UDゴシック" panose="020B0400000000000000" pitchFamily="49" charset="-128"/>
              </a:rPr>
              <a:t>０</a:t>
            </a:r>
          </a:p>
        </p:txBody>
      </p:sp>
      <p:sp>
        <p:nvSpPr>
          <p:cNvPr id="5" name="角丸四角形 4"/>
          <p:cNvSpPr/>
          <p:nvPr/>
        </p:nvSpPr>
        <p:spPr>
          <a:xfrm>
            <a:off x="288983" y="6267878"/>
            <a:ext cx="664529" cy="669472"/>
          </a:xfrm>
          <a:prstGeom prst="roundRect">
            <a:avLst>
              <a:gd name="adj" fmla="val 9350"/>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2200"/>
              </a:lnSpc>
            </a:pPr>
            <a:r>
              <a:rPr kumimoji="1" lang="ja-JP" altLang="en-US" b="1" dirty="0">
                <a:latin typeface="BIZ UDゴシック" panose="020B0400000000000000" pitchFamily="49" charset="-128"/>
                <a:ea typeface="BIZ UDゴシック" panose="020B0400000000000000" pitchFamily="49" charset="-128"/>
              </a:rPr>
              <a:t>ﾚﾍﾞﾙ</a:t>
            </a:r>
            <a:endParaRPr kumimoji="1" lang="en-US" altLang="ja-JP" b="1" dirty="0">
              <a:latin typeface="BIZ UDゴシック" panose="020B0400000000000000" pitchFamily="49" charset="-128"/>
              <a:ea typeface="BIZ UDゴシック" panose="020B0400000000000000" pitchFamily="49" charset="-128"/>
            </a:endParaRPr>
          </a:p>
          <a:p>
            <a:pPr algn="ctr">
              <a:lnSpc>
                <a:spcPts val="2200"/>
              </a:lnSpc>
            </a:pPr>
            <a:r>
              <a:rPr kumimoji="1" lang="ja-JP" altLang="en-US" sz="2400" b="1" dirty="0">
                <a:latin typeface="BIZ UDゴシック" panose="020B0400000000000000" pitchFamily="49" charset="-128"/>
                <a:ea typeface="BIZ UDゴシック" panose="020B0400000000000000" pitchFamily="49" charset="-128"/>
              </a:rPr>
              <a:t>１</a:t>
            </a:r>
          </a:p>
        </p:txBody>
      </p:sp>
      <p:sp>
        <p:nvSpPr>
          <p:cNvPr id="6" name="角丸四角形 5"/>
          <p:cNvSpPr/>
          <p:nvPr/>
        </p:nvSpPr>
        <p:spPr>
          <a:xfrm>
            <a:off x="267712" y="7139745"/>
            <a:ext cx="685800" cy="669472"/>
          </a:xfrm>
          <a:prstGeom prst="roundRect">
            <a:avLst>
              <a:gd name="adj" fmla="val 9350"/>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2200"/>
              </a:lnSpc>
            </a:pPr>
            <a:r>
              <a:rPr kumimoji="1" lang="ja-JP" altLang="en-US" b="1" dirty="0">
                <a:latin typeface="BIZ UDゴシック" panose="020B0400000000000000" pitchFamily="49" charset="-128"/>
                <a:ea typeface="BIZ UDゴシック" panose="020B0400000000000000" pitchFamily="49" charset="-128"/>
              </a:rPr>
              <a:t>ﾚﾍﾞﾙ</a:t>
            </a:r>
            <a:endParaRPr kumimoji="1" lang="en-US" altLang="ja-JP" b="1" dirty="0">
              <a:latin typeface="BIZ UDゴシック" panose="020B0400000000000000" pitchFamily="49" charset="-128"/>
              <a:ea typeface="BIZ UDゴシック" panose="020B0400000000000000" pitchFamily="49" charset="-128"/>
            </a:endParaRPr>
          </a:p>
          <a:p>
            <a:pPr algn="ctr">
              <a:lnSpc>
                <a:spcPts val="2200"/>
              </a:lnSpc>
            </a:pPr>
            <a:r>
              <a:rPr kumimoji="1" lang="ja-JP" altLang="en-US" sz="2400" b="1" dirty="0">
                <a:latin typeface="BIZ UDゴシック" panose="020B0400000000000000" pitchFamily="49" charset="-128"/>
                <a:ea typeface="BIZ UDゴシック" panose="020B0400000000000000" pitchFamily="49" charset="-128"/>
              </a:rPr>
              <a:t>２</a:t>
            </a:r>
          </a:p>
        </p:txBody>
      </p:sp>
      <p:sp>
        <p:nvSpPr>
          <p:cNvPr id="7" name="角丸四角形 6"/>
          <p:cNvSpPr/>
          <p:nvPr/>
        </p:nvSpPr>
        <p:spPr>
          <a:xfrm>
            <a:off x="267712" y="8011612"/>
            <a:ext cx="685800" cy="669472"/>
          </a:xfrm>
          <a:prstGeom prst="roundRect">
            <a:avLst>
              <a:gd name="adj" fmla="val 9350"/>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2200"/>
              </a:lnSpc>
            </a:pPr>
            <a:r>
              <a:rPr kumimoji="1" lang="ja-JP" altLang="en-US" b="1" dirty="0">
                <a:latin typeface="BIZ UDゴシック" panose="020B0400000000000000" pitchFamily="49" charset="-128"/>
                <a:ea typeface="BIZ UDゴシック" panose="020B0400000000000000" pitchFamily="49" charset="-128"/>
              </a:rPr>
              <a:t>ﾚﾍﾞﾙ</a:t>
            </a:r>
            <a:endParaRPr kumimoji="1" lang="en-US" altLang="ja-JP" b="1" dirty="0">
              <a:latin typeface="BIZ UDゴシック" panose="020B0400000000000000" pitchFamily="49" charset="-128"/>
              <a:ea typeface="BIZ UDゴシック" panose="020B0400000000000000" pitchFamily="49" charset="-128"/>
            </a:endParaRPr>
          </a:p>
          <a:p>
            <a:pPr algn="ctr">
              <a:lnSpc>
                <a:spcPts val="2200"/>
              </a:lnSpc>
            </a:pPr>
            <a:r>
              <a:rPr kumimoji="1" lang="ja-JP" altLang="en-US" sz="2400" b="1" dirty="0">
                <a:latin typeface="BIZ UDゴシック" panose="020B0400000000000000" pitchFamily="49" charset="-128"/>
                <a:ea typeface="BIZ UDゴシック" panose="020B0400000000000000" pitchFamily="49" charset="-128"/>
              </a:rPr>
              <a:t>３</a:t>
            </a:r>
          </a:p>
        </p:txBody>
      </p:sp>
      <p:sp>
        <p:nvSpPr>
          <p:cNvPr id="8" name="テキスト ボックス 7"/>
          <p:cNvSpPr txBox="1"/>
          <p:nvPr/>
        </p:nvSpPr>
        <p:spPr>
          <a:xfrm>
            <a:off x="2301965" y="9292694"/>
            <a:ext cx="4553391" cy="461665"/>
          </a:xfrm>
          <a:prstGeom prst="rect">
            <a:avLst/>
          </a:prstGeom>
          <a:noFill/>
        </p:spPr>
        <p:txBody>
          <a:bodyPr wrap="square" rtlCol="0">
            <a:spAutoFit/>
          </a:bodyPr>
          <a:lstStyle/>
          <a:p>
            <a:r>
              <a:rPr kumimoji="1" lang="en-US" altLang="ja-JP" sz="1200" dirty="0">
                <a:latin typeface="BIZ UDPゴシック" panose="020B0400000000000000" pitchFamily="50" charset="-128"/>
                <a:ea typeface="BIZ UDPゴシック" panose="020B0400000000000000" pitchFamily="50" charset="-128"/>
              </a:rPr>
              <a:t>2026</a:t>
            </a:r>
            <a:r>
              <a:rPr kumimoji="1" lang="ja-JP" altLang="en-US" sz="1200" dirty="0">
                <a:latin typeface="BIZ UDPゴシック" panose="020B0400000000000000" pitchFamily="50" charset="-128"/>
                <a:ea typeface="BIZ UDPゴシック" panose="020B0400000000000000" pitchFamily="50" charset="-128"/>
              </a:rPr>
              <a:t>年</a:t>
            </a:r>
            <a:r>
              <a:rPr kumimoji="1" lang="en-US" altLang="ja-JP" sz="1200" dirty="0">
                <a:latin typeface="BIZ UDPゴシック" panose="020B0400000000000000" pitchFamily="50" charset="-128"/>
                <a:ea typeface="BIZ UDPゴシック" panose="020B0400000000000000" pitchFamily="50" charset="-128"/>
              </a:rPr>
              <a:t>2</a:t>
            </a:r>
            <a:r>
              <a:rPr kumimoji="1" lang="ja-JP" altLang="en-US" sz="1200" dirty="0">
                <a:latin typeface="BIZ UDPゴシック" panose="020B0400000000000000" pitchFamily="50" charset="-128"/>
                <a:ea typeface="BIZ UDPゴシック" panose="020B0400000000000000" pitchFamily="50" charset="-128"/>
              </a:rPr>
              <a:t>月</a:t>
            </a:r>
            <a:r>
              <a:rPr kumimoji="1" lang="en-US" altLang="ja-JP" sz="1200" dirty="0">
                <a:latin typeface="BIZ UDPゴシック" panose="020B0400000000000000" pitchFamily="50" charset="-128"/>
                <a:ea typeface="BIZ UDPゴシック" panose="020B0400000000000000" pitchFamily="50" charset="-128"/>
              </a:rPr>
              <a:t>13</a:t>
            </a:r>
            <a:r>
              <a:rPr kumimoji="1" lang="ja-JP" altLang="en-US" sz="1200" dirty="0">
                <a:latin typeface="BIZ UDPゴシック" panose="020B0400000000000000" pitchFamily="50" charset="-128"/>
                <a:ea typeface="BIZ UDPゴシック" panose="020B0400000000000000" pitchFamily="50" charset="-128"/>
              </a:rPr>
              <a:t>日　初版</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作成：甲府市社会福祉施設感染対策支援検討ワーキンググループ</a:t>
            </a:r>
          </a:p>
        </p:txBody>
      </p:sp>
      <p:sp>
        <p:nvSpPr>
          <p:cNvPr id="13" name="サブタイトル 2">
            <a:extLst>
              <a:ext uri="{FF2B5EF4-FFF2-40B4-BE49-F238E27FC236}">
                <a16:creationId xmlns:a16="http://schemas.microsoft.com/office/drawing/2014/main" id="{744B657F-3F04-689C-0209-26C9516C093E}"/>
              </a:ext>
            </a:extLst>
          </p:cNvPr>
          <p:cNvSpPr txBox="1">
            <a:spLocks/>
          </p:cNvSpPr>
          <p:nvPr/>
        </p:nvSpPr>
        <p:spPr>
          <a:xfrm>
            <a:off x="474132" y="5421221"/>
            <a:ext cx="6383868" cy="3971589"/>
          </a:xfrm>
          <a:prstGeom prst="rect">
            <a:avLst/>
          </a:prstGeom>
        </p:spPr>
        <p:txBody>
          <a:bodyPr vert="horz" lIns="91440" tIns="45720" rIns="91440" bIns="45720" rtlCol="0">
            <a:normAutofit/>
          </a:bodyPr>
          <a:lstStyle>
            <a:lvl1pPr marL="0" indent="0" algn="ctr" defTabSz="685800" rtl="0" eaLnBrk="1" latinLnBrk="0" hangingPunct="1">
              <a:lnSpc>
                <a:spcPct val="90000"/>
              </a:lnSpc>
              <a:spcBef>
                <a:spcPts val="750"/>
              </a:spcBef>
              <a:buFont typeface="Arial" panose="020B0604020202020204" pitchFamily="34" charset="0"/>
              <a:buNone/>
              <a:defRPr kumimoji="1"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kumimoji="1"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kumimoji="1"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9pPr>
          </a:lstStyle>
          <a:p>
            <a:pPr algn="l">
              <a:lnSpc>
                <a:spcPct val="70000"/>
              </a:lnSpc>
            </a:pPr>
            <a:r>
              <a:rPr lang="ja-JP" altLang="en-US" sz="2400" dirty="0">
                <a:latin typeface="BIZ UDPゴシック" panose="020B0400000000000000" pitchFamily="50" charset="-128"/>
                <a:ea typeface="BIZ UDPゴシック" panose="020B0400000000000000" pitchFamily="50" charset="-128"/>
              </a:rPr>
              <a:t>　　　平時の備え・</a:t>
            </a:r>
            <a:endParaRPr lang="en-US" altLang="ja-JP" sz="2400" dirty="0">
              <a:latin typeface="BIZ UDPゴシック" panose="020B0400000000000000" pitchFamily="50" charset="-128"/>
              <a:ea typeface="BIZ UDPゴシック" panose="020B0400000000000000" pitchFamily="50" charset="-128"/>
            </a:endParaRPr>
          </a:p>
          <a:p>
            <a:pPr algn="l">
              <a:lnSpc>
                <a:spcPct val="70000"/>
              </a:lnSpc>
            </a:pPr>
            <a:r>
              <a:rPr lang="ja-JP" altLang="en-US" sz="2400" dirty="0">
                <a:latin typeface="BIZ UDPゴシック" panose="020B0400000000000000" pitchFamily="50" charset="-128"/>
                <a:ea typeface="BIZ UDPゴシック" panose="020B0400000000000000" pitchFamily="50" charset="-128"/>
              </a:rPr>
              <a:t>　　　</a:t>
            </a:r>
            <a:r>
              <a:rPr lang="ja-JP" altLang="en-US" sz="2200" dirty="0">
                <a:latin typeface="BIZ UDPゴシック" panose="020B0400000000000000" pitchFamily="50" charset="-128"/>
                <a:ea typeface="BIZ UDPゴシック" panose="020B0400000000000000" pitchFamily="50" charset="-128"/>
              </a:rPr>
              <a:t>国内で新たな感染症が発生した場合・・・</a:t>
            </a:r>
            <a:r>
              <a:rPr lang="en-US" altLang="ja-JP" dirty="0">
                <a:latin typeface="BIZ UDPゴシック" panose="020B0400000000000000" pitchFamily="50" charset="-128"/>
                <a:ea typeface="BIZ UDPゴシック" panose="020B0400000000000000" pitchFamily="50" charset="-128"/>
              </a:rPr>
              <a:t>P</a:t>
            </a:r>
            <a:r>
              <a:rPr lang="ja-JP" altLang="en-US" dirty="0">
                <a:latin typeface="BIZ UDPゴシック" panose="020B0400000000000000" pitchFamily="50" charset="-128"/>
                <a:ea typeface="BIZ UDPゴシック" panose="020B0400000000000000" pitchFamily="50" charset="-128"/>
              </a:rPr>
              <a:t>１～４</a:t>
            </a:r>
            <a:endParaRPr lang="en-US" altLang="ja-JP" sz="2200" dirty="0">
              <a:latin typeface="BIZ UDPゴシック" panose="020B0400000000000000" pitchFamily="50" charset="-128"/>
              <a:ea typeface="BIZ UDPゴシック" panose="020B0400000000000000" pitchFamily="50" charset="-128"/>
            </a:endParaRPr>
          </a:p>
          <a:p>
            <a:pPr algn="l"/>
            <a:endParaRPr lang="en-US" altLang="ja-JP" sz="2200" dirty="0">
              <a:latin typeface="BIZ UDPゴシック" panose="020B0400000000000000" pitchFamily="50" charset="-128"/>
              <a:ea typeface="BIZ UDPゴシック" panose="020B0400000000000000" pitchFamily="50" charset="-128"/>
            </a:endParaRPr>
          </a:p>
          <a:p>
            <a:pPr algn="l"/>
            <a:r>
              <a:rPr lang="ja-JP" altLang="en-US" sz="2200" dirty="0">
                <a:latin typeface="BIZ UDPゴシック" panose="020B0400000000000000" pitchFamily="50" charset="-128"/>
                <a:ea typeface="BIZ UDPゴシック" panose="020B0400000000000000" pitchFamily="50" charset="-128"/>
              </a:rPr>
              <a:t>　　　 感染疑い者が発生した場合・・・</a:t>
            </a:r>
            <a:r>
              <a:rPr lang="en-US" altLang="ja-JP" dirty="0">
                <a:latin typeface="BIZ UDPゴシック" panose="020B0400000000000000" pitchFamily="50" charset="-128"/>
                <a:ea typeface="BIZ UDPゴシック" panose="020B0400000000000000" pitchFamily="50" charset="-128"/>
              </a:rPr>
              <a:t>P</a:t>
            </a:r>
            <a:r>
              <a:rPr lang="ja-JP" altLang="en-US" dirty="0">
                <a:latin typeface="BIZ UDPゴシック" panose="020B0400000000000000" pitchFamily="50" charset="-128"/>
                <a:ea typeface="BIZ UDPゴシック" panose="020B0400000000000000" pitchFamily="50" charset="-128"/>
              </a:rPr>
              <a:t>５～７</a:t>
            </a:r>
            <a:endParaRPr lang="en-US" altLang="ja-JP" sz="2200" dirty="0">
              <a:latin typeface="BIZ UDPゴシック" panose="020B0400000000000000" pitchFamily="50" charset="-128"/>
              <a:ea typeface="BIZ UDPゴシック" panose="020B0400000000000000" pitchFamily="50" charset="-128"/>
            </a:endParaRPr>
          </a:p>
          <a:p>
            <a:pPr algn="l"/>
            <a:r>
              <a:rPr lang="ja-JP" altLang="en-US" sz="2200" dirty="0">
                <a:latin typeface="BIZ UDPゴシック" panose="020B0400000000000000" pitchFamily="50" charset="-128"/>
                <a:ea typeface="BIZ UDPゴシック" panose="020B0400000000000000" pitchFamily="50" charset="-128"/>
              </a:rPr>
              <a:t>　　　</a:t>
            </a:r>
            <a:endParaRPr lang="en-US" altLang="ja-JP" sz="2200" dirty="0">
              <a:latin typeface="BIZ UDPゴシック" panose="020B0400000000000000" pitchFamily="50" charset="-128"/>
              <a:ea typeface="BIZ UDPゴシック" panose="020B0400000000000000" pitchFamily="50" charset="-128"/>
            </a:endParaRPr>
          </a:p>
          <a:p>
            <a:pPr algn="l"/>
            <a:r>
              <a:rPr lang="ja-JP" altLang="en-US" sz="2200" dirty="0">
                <a:latin typeface="BIZ UDPゴシック" panose="020B0400000000000000" pitchFamily="50" charset="-128"/>
                <a:ea typeface="BIZ UDPゴシック" panose="020B0400000000000000" pitchFamily="50" charset="-128"/>
              </a:rPr>
              <a:t>　　　 感染者が発生した場合・・・</a:t>
            </a:r>
            <a:r>
              <a:rPr lang="en-US" altLang="ja-JP" dirty="0">
                <a:latin typeface="BIZ UDPゴシック" panose="020B0400000000000000" pitchFamily="50" charset="-128"/>
                <a:ea typeface="BIZ UDPゴシック" panose="020B0400000000000000" pitchFamily="50" charset="-128"/>
              </a:rPr>
              <a:t>P</a:t>
            </a:r>
            <a:r>
              <a:rPr lang="ja-JP" altLang="en-US" dirty="0">
                <a:latin typeface="BIZ UDPゴシック" panose="020B0400000000000000" pitchFamily="50" charset="-128"/>
                <a:ea typeface="BIZ UDPゴシック" panose="020B0400000000000000" pitchFamily="50" charset="-128"/>
              </a:rPr>
              <a:t>８～</a:t>
            </a:r>
            <a:r>
              <a:rPr lang="en-US" altLang="ja-JP" dirty="0">
                <a:latin typeface="BIZ UDPゴシック" panose="020B0400000000000000" pitchFamily="50" charset="-128"/>
                <a:ea typeface="BIZ UDPゴシック" panose="020B0400000000000000" pitchFamily="50" charset="-128"/>
              </a:rPr>
              <a:t>12</a:t>
            </a:r>
            <a:endParaRPr lang="en-US" altLang="ja-JP" sz="2200" dirty="0">
              <a:latin typeface="BIZ UDPゴシック" panose="020B0400000000000000" pitchFamily="50" charset="-128"/>
              <a:ea typeface="BIZ UDPゴシック" panose="020B0400000000000000" pitchFamily="50" charset="-128"/>
            </a:endParaRPr>
          </a:p>
          <a:p>
            <a:pPr algn="l"/>
            <a:endParaRPr lang="en-US" altLang="ja-JP" sz="2200" dirty="0">
              <a:latin typeface="BIZ UDPゴシック" panose="020B0400000000000000" pitchFamily="50" charset="-128"/>
              <a:ea typeface="BIZ UDPゴシック" panose="020B0400000000000000" pitchFamily="50" charset="-128"/>
            </a:endParaRPr>
          </a:p>
          <a:p>
            <a:pPr algn="l"/>
            <a:r>
              <a:rPr lang="ja-JP" altLang="en-US" sz="2200" dirty="0">
                <a:latin typeface="BIZ UDPゴシック" panose="020B0400000000000000" pitchFamily="50" charset="-128"/>
                <a:ea typeface="BIZ UDPゴシック" panose="020B0400000000000000" pitchFamily="50" charset="-128"/>
              </a:rPr>
              <a:t>　　　 複数の感染者が発生した場合・・・</a:t>
            </a:r>
            <a:r>
              <a:rPr lang="en-US" altLang="ja-JP" dirty="0">
                <a:latin typeface="BIZ UDPゴシック" panose="020B0400000000000000" pitchFamily="50" charset="-128"/>
                <a:ea typeface="BIZ UDPゴシック" panose="020B0400000000000000" pitchFamily="50" charset="-128"/>
              </a:rPr>
              <a:t>P13</a:t>
            </a:r>
            <a:r>
              <a:rPr lang="ja-JP" altLang="en-US" dirty="0">
                <a:latin typeface="BIZ UDPゴシック" panose="020B0400000000000000" pitchFamily="50" charset="-128"/>
                <a:ea typeface="BIZ UDPゴシック" panose="020B0400000000000000" pitchFamily="50" charset="-128"/>
              </a:rPr>
              <a:t>～</a:t>
            </a:r>
            <a:r>
              <a:rPr lang="en-US" altLang="ja-JP" dirty="0">
                <a:latin typeface="BIZ UDPゴシック" panose="020B0400000000000000" pitchFamily="50" charset="-128"/>
                <a:ea typeface="BIZ UDPゴシック" panose="020B0400000000000000" pitchFamily="50" charset="-128"/>
              </a:rPr>
              <a:t>19</a:t>
            </a:r>
            <a:endParaRPr lang="ja-JP" altLang="en-US" sz="2200" dirty="0">
              <a:latin typeface="BIZ UDPゴシック" panose="020B0400000000000000" pitchFamily="50" charset="-128"/>
              <a:ea typeface="BIZ UDPゴシック" panose="020B0400000000000000" pitchFamily="50" charset="-128"/>
            </a:endParaRPr>
          </a:p>
        </p:txBody>
      </p:sp>
      <p:sp>
        <p:nvSpPr>
          <p:cNvPr id="9" name="サブタイトル 2">
            <a:extLst>
              <a:ext uri="{FF2B5EF4-FFF2-40B4-BE49-F238E27FC236}">
                <a16:creationId xmlns:a16="http://schemas.microsoft.com/office/drawing/2014/main" id="{07865AF3-4310-A57A-98AE-BE4909FDF17B}"/>
              </a:ext>
            </a:extLst>
          </p:cNvPr>
          <p:cNvSpPr txBox="1">
            <a:spLocks/>
          </p:cNvSpPr>
          <p:nvPr/>
        </p:nvSpPr>
        <p:spPr>
          <a:xfrm>
            <a:off x="236761" y="613306"/>
            <a:ext cx="6384173" cy="1358676"/>
          </a:xfrm>
          <a:prstGeom prst="rect">
            <a:avLst/>
          </a:prstGeom>
        </p:spPr>
        <p:txBody>
          <a:bodyPr vert="horz" lIns="91440" tIns="45720" rIns="91440" bIns="45720" rtlCol="0">
            <a:normAutofit/>
          </a:bodyPr>
          <a:lstStyle>
            <a:lvl1pPr marL="0" indent="0" algn="ctr" defTabSz="685800" rtl="0" eaLnBrk="1" latinLnBrk="0" hangingPunct="1">
              <a:lnSpc>
                <a:spcPct val="90000"/>
              </a:lnSpc>
              <a:spcBef>
                <a:spcPts val="750"/>
              </a:spcBef>
              <a:buFont typeface="Arial" panose="020B0604020202020204" pitchFamily="34" charset="0"/>
              <a:buNone/>
              <a:defRPr kumimoji="1"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kumimoji="1"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kumimoji="1"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9pPr>
          </a:lstStyle>
          <a:p>
            <a:pPr algn="l">
              <a:lnSpc>
                <a:spcPct val="70000"/>
              </a:lnSpc>
              <a:spcBef>
                <a:spcPts val="1200"/>
              </a:spcBef>
            </a:pPr>
            <a:r>
              <a:rPr lang="ja-JP" altLang="en-US" sz="3200" dirty="0">
                <a:latin typeface="BIZ UDPゴシック" panose="020B0400000000000000" pitchFamily="50" charset="-128"/>
                <a:ea typeface="BIZ UDPゴシック" panose="020B0400000000000000" pitchFamily="50" charset="-128"/>
              </a:rPr>
              <a:t>作成（更新）：令和〇年〇月〇日</a:t>
            </a:r>
            <a:endParaRPr lang="en-US" altLang="ja-JP" sz="3200" dirty="0">
              <a:latin typeface="BIZ UDPゴシック" panose="020B0400000000000000" pitchFamily="50" charset="-128"/>
              <a:ea typeface="BIZ UDPゴシック" panose="020B0400000000000000" pitchFamily="50" charset="-128"/>
            </a:endParaRPr>
          </a:p>
          <a:p>
            <a:pPr algn="l">
              <a:lnSpc>
                <a:spcPct val="70000"/>
              </a:lnSpc>
              <a:spcBef>
                <a:spcPts val="3000"/>
              </a:spcBef>
            </a:pPr>
            <a:r>
              <a:rPr lang="ja-JP" altLang="en-US" sz="3200" dirty="0">
                <a:latin typeface="BIZ UDPゴシック" panose="020B0400000000000000" pitchFamily="50" charset="-128"/>
                <a:ea typeface="BIZ UDPゴシック" panose="020B0400000000000000" pitchFamily="50" charset="-128"/>
              </a:rPr>
              <a:t>施   設   名：〇〇〇〇</a:t>
            </a:r>
            <a:endParaRPr lang="en-US" altLang="ja-JP" sz="320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6367300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203619" y="1091251"/>
            <a:ext cx="6450761" cy="8435134"/>
          </a:xfrm>
          <a:ln>
            <a:solidFill>
              <a:schemeClr val="tx1"/>
            </a:solidFill>
          </a:ln>
        </p:spPr>
        <p:txBody>
          <a:bodyPr>
            <a:normAutofit/>
          </a:bodyPr>
          <a:lstStyle/>
          <a:p>
            <a:pPr marL="0" indent="0">
              <a:buNone/>
            </a:pPr>
            <a:r>
              <a:rPr lang="ja-JP" altLang="en-US" sz="1800" u="sng" dirty="0">
                <a:latin typeface="BIZ UDPゴシック" panose="020B0400000000000000" pitchFamily="50" charset="-128"/>
                <a:ea typeface="BIZ UDPゴシック" panose="020B0400000000000000" pitchFamily="50" charset="-128"/>
              </a:rPr>
              <a:t>３　対策本部の設置、指揮命令系統の確立、情報共有</a:t>
            </a:r>
            <a:endParaRPr lang="ja-JP" altLang="en-US" sz="1400" dirty="0">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管理者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endParaRPr lang="ja-JP" altLang="en-US" sz="1600" b="1" dirty="0">
              <a:solidFill>
                <a:srgbClr val="0070C0"/>
              </a:solidFill>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対策本部会議を開催する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800" dirty="0">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事務担当者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対策本部運営に必要な人員を招集する</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職員全体に対策本部設置について周知する</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状況を把握し経時的に活動記録を残す</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ホワイトボードや通信機器を活用し、情報を全職員へ提示する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kumimoji="1" lang="ja-JP" altLang="en-US" dirty="0">
              <a:latin typeface="BIZ UDPゴシック" panose="020B0400000000000000" pitchFamily="50" charset="-128"/>
              <a:ea typeface="BIZ UDPゴシック" panose="020B0400000000000000" pitchFamily="50" charset="-128"/>
            </a:endParaRPr>
          </a:p>
        </p:txBody>
      </p:sp>
      <p:grpSp>
        <p:nvGrpSpPr>
          <p:cNvPr id="8" name="グループ化 7"/>
          <p:cNvGrpSpPr/>
          <p:nvPr/>
        </p:nvGrpSpPr>
        <p:grpSpPr>
          <a:xfrm>
            <a:off x="277585" y="248157"/>
            <a:ext cx="6341875" cy="669472"/>
            <a:chOff x="3448523" y="1342172"/>
            <a:chExt cx="6341875" cy="669472"/>
          </a:xfrm>
        </p:grpSpPr>
        <p:sp>
          <p:nvSpPr>
            <p:cNvPr id="5" name="タイトル 1"/>
            <p:cNvSpPr txBox="1">
              <a:spLocks/>
            </p:cNvSpPr>
            <p:nvPr/>
          </p:nvSpPr>
          <p:spPr>
            <a:xfrm>
              <a:off x="3448523" y="1342172"/>
              <a:ext cx="6341875" cy="669472"/>
            </a:xfrm>
            <a:prstGeom prst="rect">
              <a:avLst/>
            </a:prstGeom>
            <a:solidFill>
              <a:srgbClr val="FFFF00"/>
            </a:solidFill>
          </p:spPr>
          <p:txBody>
            <a:bodyPr vert="horz" lIns="91440" tIns="45720" rIns="91440" bIns="45720" rtlCol="0" anchor="ctr">
              <a:no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r>
                <a:rPr lang="ja-JP" altLang="en-US" sz="2400" dirty="0">
                  <a:solidFill>
                    <a:srgbClr val="002060"/>
                  </a:solidFill>
                  <a:latin typeface="BIZ UDPゴシック" panose="020B0400000000000000" pitchFamily="50" charset="-128"/>
                  <a:ea typeface="BIZ UDPゴシック" panose="020B0400000000000000" pitchFamily="50" charset="-128"/>
                </a:rPr>
                <a:t>　　　　感染者が発生した場合</a:t>
              </a:r>
              <a:endParaRPr lang="en-US" altLang="ja-JP" sz="2400" dirty="0">
                <a:solidFill>
                  <a:srgbClr val="002060"/>
                </a:solidFill>
                <a:latin typeface="BIZ UDPゴシック" panose="020B0400000000000000" pitchFamily="50" charset="-128"/>
                <a:ea typeface="BIZ UDPゴシック" panose="020B0400000000000000" pitchFamily="50" charset="-128"/>
              </a:endParaRPr>
            </a:p>
          </p:txBody>
        </p:sp>
        <p:sp>
          <p:nvSpPr>
            <p:cNvPr id="6" name="角丸四角形 5"/>
            <p:cNvSpPr/>
            <p:nvPr/>
          </p:nvSpPr>
          <p:spPr>
            <a:xfrm>
              <a:off x="3448523" y="1342172"/>
              <a:ext cx="685800" cy="669472"/>
            </a:xfrm>
            <a:prstGeom prst="roundRect">
              <a:avLst>
                <a:gd name="adj" fmla="val 9350"/>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2200"/>
                </a:lnSpc>
              </a:pPr>
              <a:r>
                <a:rPr kumimoji="1" lang="ja-JP" altLang="en-US" b="1" dirty="0">
                  <a:latin typeface="BIZ UDゴシック" panose="020B0400000000000000" pitchFamily="49" charset="-128"/>
                  <a:ea typeface="BIZ UDゴシック" panose="020B0400000000000000" pitchFamily="49" charset="-128"/>
                </a:rPr>
                <a:t>ﾚﾍﾞﾙ</a:t>
              </a:r>
              <a:endParaRPr kumimoji="1" lang="en-US" altLang="ja-JP" b="1" dirty="0">
                <a:latin typeface="BIZ UDゴシック" panose="020B0400000000000000" pitchFamily="49" charset="-128"/>
                <a:ea typeface="BIZ UDゴシック" panose="020B0400000000000000" pitchFamily="49" charset="-128"/>
              </a:endParaRPr>
            </a:p>
            <a:p>
              <a:pPr algn="ctr">
                <a:lnSpc>
                  <a:spcPts val="2200"/>
                </a:lnSpc>
              </a:pPr>
              <a:r>
                <a:rPr kumimoji="1" lang="ja-JP" altLang="en-US" sz="2400" b="1" dirty="0">
                  <a:latin typeface="BIZ UDゴシック" panose="020B0400000000000000" pitchFamily="49" charset="-128"/>
                  <a:ea typeface="BIZ UDゴシック" panose="020B0400000000000000" pitchFamily="49" charset="-128"/>
                </a:rPr>
                <a:t>２</a:t>
              </a:r>
            </a:p>
          </p:txBody>
        </p:sp>
      </p:grpSp>
      <p:sp>
        <p:nvSpPr>
          <p:cNvPr id="2" name="正方形/長方形 1">
            <a:extLst>
              <a:ext uri="{FF2B5EF4-FFF2-40B4-BE49-F238E27FC236}">
                <a16:creationId xmlns:a16="http://schemas.microsoft.com/office/drawing/2014/main" id="{913C0853-7322-07D7-20F9-E4209398CE9E}"/>
              </a:ext>
            </a:extLst>
          </p:cNvPr>
          <p:cNvSpPr/>
          <p:nvPr/>
        </p:nvSpPr>
        <p:spPr>
          <a:xfrm>
            <a:off x="463782" y="2055597"/>
            <a:ext cx="5969479" cy="3448056"/>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tx1"/>
                </a:solidFill>
                <a:latin typeface="BIZ UDPゴシック" panose="020B0400000000000000" pitchFamily="50" charset="-128"/>
                <a:ea typeface="BIZ UDPゴシック" panose="020B0400000000000000" pitchFamily="50" charset="-128"/>
              </a:rPr>
              <a:t>≪対策本部会議での主な検討事項≫</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pPr>
              <a:lnSpc>
                <a:spcPts val="20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　① 現場の情報（感染疑い者の状況・居室、職員の体調、感染対策など）を　</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pPr>
              <a:lnSpc>
                <a:spcPts val="20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　　　共有する</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pPr>
              <a:lnSpc>
                <a:spcPts val="20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　</a:t>
            </a:r>
            <a:r>
              <a:rPr kumimoji="1" lang="ja-JP" altLang="en-US" sz="1400" baseline="0" dirty="0">
                <a:solidFill>
                  <a:schemeClr val="tx1"/>
                </a:solidFill>
                <a:latin typeface="BIZ UDPゴシック" panose="020B0400000000000000" pitchFamily="50" charset="-128"/>
                <a:ea typeface="BIZ UDPゴシック" panose="020B0400000000000000" pitchFamily="50" charset="-128"/>
              </a:rPr>
              <a:t>② 利用者・職員の発症時の報告ルートと対応方法を確認・決定する</a:t>
            </a:r>
            <a:endParaRPr kumimoji="1" lang="en-US" altLang="ja-JP" sz="1400" baseline="0" dirty="0">
              <a:solidFill>
                <a:schemeClr val="tx1"/>
              </a:solidFill>
              <a:latin typeface="BIZ UDPゴシック" panose="020B0400000000000000" pitchFamily="50" charset="-128"/>
              <a:ea typeface="BIZ UDPゴシック" panose="020B0400000000000000" pitchFamily="50" charset="-128"/>
            </a:endParaRPr>
          </a:p>
          <a:p>
            <a:pPr>
              <a:lnSpc>
                <a:spcPts val="20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　③ 感染者及び感染疑い者への対応（隔離等）やルールを確認・決定する</a:t>
            </a:r>
          </a:p>
          <a:p>
            <a:pPr>
              <a:lnSpc>
                <a:spcPts val="20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　④ 共有部分の利用方針を確認・決定する</a:t>
            </a:r>
          </a:p>
          <a:p>
            <a:pPr>
              <a:lnSpc>
                <a:spcPts val="20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　⑤ 面会や家族交流について施設方針を確認・決定する</a:t>
            </a:r>
          </a:p>
          <a:p>
            <a:pPr>
              <a:lnSpc>
                <a:spcPts val="20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　⑥ 利用者とその家族への説明内容を確認・決定する</a:t>
            </a:r>
          </a:p>
          <a:p>
            <a:pPr>
              <a:lnSpc>
                <a:spcPts val="20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　⑦ ホームページや関連施設などへの報告方法を確認・決定する</a:t>
            </a:r>
          </a:p>
          <a:p>
            <a:pPr>
              <a:lnSpc>
                <a:spcPts val="20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　⑧ 人員配置・確保の方針を確認・決定する</a:t>
            </a:r>
          </a:p>
          <a:p>
            <a:pPr>
              <a:lnSpc>
                <a:spcPts val="20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　⑨ 物品確保・在庫管理の方法を確認・決定する</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pPr>
              <a:lnSpc>
                <a:spcPts val="20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　⑩ 次回会議日程を決める</a:t>
            </a:r>
          </a:p>
        </p:txBody>
      </p:sp>
      <p:sp>
        <p:nvSpPr>
          <p:cNvPr id="7" name="日付プレースホルダー 1">
            <a:extLst>
              <a:ext uri="{FF2B5EF4-FFF2-40B4-BE49-F238E27FC236}">
                <a16:creationId xmlns:a16="http://schemas.microsoft.com/office/drawing/2014/main" id="{BE2A3718-1DAD-F6E9-CF03-0A75692F7408}"/>
              </a:ext>
            </a:extLst>
          </p:cNvPr>
          <p:cNvSpPr>
            <a:spLocks noGrp="1"/>
          </p:cNvSpPr>
          <p:nvPr>
            <p:ph type="dt" sz="half" idx="10"/>
          </p:nvPr>
        </p:nvSpPr>
        <p:spPr>
          <a:xfrm>
            <a:off x="3183412" y="9459870"/>
            <a:ext cx="491174" cy="395945"/>
          </a:xfrm>
        </p:spPr>
        <p:txBody>
          <a:bodyPr/>
          <a:lstStyle/>
          <a:p>
            <a:pPr algn="ctr"/>
            <a:r>
              <a:rPr kumimoji="1" lang="ja-JP" altLang="en-US" sz="1050" dirty="0">
                <a:latin typeface="BIZ UDゴシック" panose="020B0400000000000000" pitchFamily="49" charset="-128"/>
                <a:ea typeface="BIZ UDゴシック" panose="020B0400000000000000" pitchFamily="49" charset="-128"/>
              </a:rPr>
              <a:t>９</a:t>
            </a:r>
          </a:p>
        </p:txBody>
      </p:sp>
    </p:spTree>
    <p:extLst>
      <p:ext uri="{BB962C8B-B14F-4D97-AF65-F5344CB8AC3E}">
        <p14:creationId xmlns:p14="http://schemas.microsoft.com/office/powerpoint/2010/main" val="17986225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196796" y="1064038"/>
            <a:ext cx="6464408" cy="8451325"/>
          </a:xfrm>
          <a:ln>
            <a:solidFill>
              <a:schemeClr val="tx1"/>
            </a:solidFill>
          </a:ln>
        </p:spPr>
        <p:txBody>
          <a:bodyPr>
            <a:normAutofit/>
          </a:bodyPr>
          <a:lstStyle/>
          <a:p>
            <a:pPr marL="0" indent="0">
              <a:buNone/>
            </a:pPr>
            <a:r>
              <a:rPr lang="ja-JP" altLang="en-US" sz="1800" u="sng" dirty="0">
                <a:latin typeface="BIZ UDPゴシック" panose="020B0400000000000000" pitchFamily="50" charset="-128"/>
                <a:ea typeface="BIZ UDPゴシック" panose="020B0400000000000000" pitchFamily="50" charset="-128"/>
              </a:rPr>
              <a:t>４　説明・同意・感染者の個室隔離</a:t>
            </a: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感染対策担当者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感染者本人・家族へ隔離、感染対応について説明する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ケア担当者にゾーン内の留意事項を説明する　</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本人・家族の同意の上、ケア担当者に隔離を指示する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400" dirty="0">
                <a:latin typeface="BIZ UDPゴシック" panose="020B0400000000000000" pitchFamily="50" charset="-128"/>
                <a:ea typeface="BIZ UDPゴシック" panose="020B0400000000000000" pitchFamily="50" charset="-128"/>
              </a:rPr>
              <a:t>　</a:t>
            </a:r>
            <a:r>
              <a:rPr lang="en-US" altLang="ja-JP" sz="14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隔離部屋を確保するための部屋移動において、接触のなかった利用者を</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400" dirty="0">
                <a:latin typeface="BIZ UDPゴシック" panose="020B0400000000000000" pitchFamily="50" charset="-128"/>
                <a:ea typeface="BIZ UDPゴシック" panose="020B0400000000000000" pitchFamily="50" charset="-128"/>
              </a:rPr>
              <a:t>　　　 接触者と同室にしない</a:t>
            </a: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400" dirty="0">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ケア担当者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p>
          <a:p>
            <a:pPr marL="0" indent="0">
              <a:buNone/>
            </a:pPr>
            <a:r>
              <a:rPr kumimoji="1" lang="ja-JP" altLang="en-US" sz="1600" dirty="0">
                <a:latin typeface="BIZ UDPゴシック" panose="020B0400000000000000" pitchFamily="50" charset="-128"/>
                <a:ea typeface="BIZ UDPゴシック" panose="020B0400000000000000" pitchFamily="50" charset="-128"/>
              </a:rPr>
              <a:t>□</a:t>
            </a:r>
            <a:r>
              <a:rPr kumimoji="1" lang="ja-JP" altLang="en-US" sz="1400" dirty="0">
                <a:latin typeface="BIZ UDPゴシック" panose="020B0400000000000000" pitchFamily="50" charset="-128"/>
                <a:ea typeface="BIZ UDPゴシック" panose="020B0400000000000000" pitchFamily="50" charset="-128"/>
              </a:rPr>
              <a:t> 感染対策担当者の指示に従い、 感染者を指示された居室へ移動する</a:t>
            </a:r>
            <a:endParaRPr kumimoji="1"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居室をレッドゾーン</a:t>
            </a:r>
            <a:r>
              <a:rPr lang="ja-JP" altLang="en-US" sz="1200" dirty="0">
                <a:latin typeface="BIZ UDPゴシック" panose="020B0400000000000000" pitchFamily="50" charset="-128"/>
                <a:ea typeface="BIZ UDPゴシック" panose="020B0400000000000000" pitchFamily="50" charset="-128"/>
              </a:rPr>
              <a:t>（</a:t>
            </a:r>
            <a:r>
              <a:rPr lang="en-US" altLang="ja-JP" sz="1200" dirty="0">
                <a:latin typeface="BIZ UDPゴシック" panose="020B0400000000000000" pitchFamily="50" charset="-128"/>
                <a:ea typeface="BIZ UDPゴシック" panose="020B0400000000000000" pitchFamily="50" charset="-128"/>
              </a:rPr>
              <a:t>P20</a:t>
            </a:r>
            <a:r>
              <a:rPr lang="ja-JP" altLang="en-US" sz="1200" dirty="0">
                <a:latin typeface="BIZ UDPゴシック" panose="020B0400000000000000" pitchFamily="50" charset="-128"/>
                <a:ea typeface="BIZ UDPゴシック" panose="020B0400000000000000" pitchFamily="50" charset="-128"/>
              </a:rPr>
              <a:t>「ゾーニングの考え方」参照）</a:t>
            </a:r>
            <a:r>
              <a:rPr lang="ja-JP" altLang="en-US" sz="1400" dirty="0">
                <a:latin typeface="BIZ UDPゴシック" panose="020B0400000000000000" pitchFamily="50" charset="-128"/>
                <a:ea typeface="BIZ UDPゴシック" panose="020B0400000000000000" pitchFamily="50" charset="-128"/>
              </a:rPr>
              <a:t>とし、動線の確保と必要物品</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400" dirty="0">
                <a:latin typeface="BIZ UDPゴシック" panose="020B0400000000000000" pitchFamily="50" charset="-128"/>
                <a:ea typeface="BIZ UDPゴシック" panose="020B0400000000000000" pitchFamily="50" charset="-128"/>
              </a:rPr>
              <a:t>　　を設置する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kumimoji="1" lang="ja-JP" altLang="en-US" sz="1600" dirty="0">
                <a:latin typeface="BIZ UDPゴシック" panose="020B0400000000000000" pitchFamily="50" charset="-128"/>
                <a:ea typeface="BIZ UDPゴシック" panose="020B0400000000000000" pitchFamily="50" charset="-128"/>
              </a:rPr>
              <a:t>□</a:t>
            </a:r>
            <a:r>
              <a:rPr kumimoji="1" lang="ja-JP" altLang="en-US" sz="1400" dirty="0">
                <a:latin typeface="BIZ UDPゴシック" panose="020B0400000000000000" pitchFamily="50" charset="-128"/>
                <a:ea typeface="BIZ UDPゴシック" panose="020B0400000000000000" pitchFamily="50" charset="-128"/>
              </a:rPr>
              <a:t> 移動前居室を清掃・消毒</a:t>
            </a:r>
            <a:r>
              <a:rPr kumimoji="1" lang="en-US" altLang="ja-JP" sz="1400" dirty="0">
                <a:latin typeface="BIZ UDPゴシック" panose="020B0400000000000000" pitchFamily="50" charset="-128"/>
                <a:ea typeface="BIZ UDPゴシック" panose="020B0400000000000000" pitchFamily="50" charset="-128"/>
              </a:rPr>
              <a:t>※</a:t>
            </a:r>
            <a:r>
              <a:rPr kumimoji="1" lang="ja-JP" altLang="en-US" sz="1400" dirty="0">
                <a:latin typeface="BIZ UDPゴシック" panose="020B0400000000000000" pitchFamily="50" charset="-128"/>
                <a:ea typeface="BIZ UDPゴシック" panose="020B0400000000000000" pitchFamily="50" charset="-128"/>
              </a:rPr>
              <a:t>し、十分な換気をする</a:t>
            </a:r>
            <a:endParaRPr kumimoji="1"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400" dirty="0">
                <a:latin typeface="BIZ UDPゴシック" panose="020B0400000000000000" pitchFamily="50" charset="-128"/>
                <a:ea typeface="BIZ UDPゴシック" panose="020B0400000000000000" pitchFamily="50" charset="-128"/>
              </a:rPr>
              <a:t>　　</a:t>
            </a:r>
            <a:r>
              <a:rPr lang="en-US" altLang="ja-JP" sz="14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利用者が触る部分（ベッド柵、手すり、テーブル、ドアノブ便座等）を拭き取り</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400" dirty="0">
                <a:latin typeface="BIZ UDPゴシック" panose="020B0400000000000000" pitchFamily="50" charset="-128"/>
                <a:ea typeface="BIZ UDPゴシック" panose="020B0400000000000000" pitchFamily="50" charset="-128"/>
              </a:rPr>
              <a:t>　　　　消毒する</a:t>
            </a:r>
            <a:endParaRPr kumimoji="1"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000" dirty="0">
              <a:latin typeface="BIZ UDPゴシック" panose="020B0400000000000000" pitchFamily="50" charset="-128"/>
              <a:ea typeface="BIZ UDPゴシック" panose="020B0400000000000000" pitchFamily="50" charset="-128"/>
            </a:endParaRPr>
          </a:p>
          <a:p>
            <a:pPr marL="0" indent="0">
              <a:buNone/>
            </a:pPr>
            <a:r>
              <a:rPr lang="ja-JP" altLang="en-US" sz="1800" u="sng" dirty="0">
                <a:latin typeface="BIZ UDPゴシック" panose="020B0400000000000000" pitchFamily="50" charset="-128"/>
                <a:ea typeface="BIZ UDPゴシック" panose="020B0400000000000000" pitchFamily="50" charset="-128"/>
              </a:rPr>
              <a:t>５　接触者の特定と健康状態確認</a:t>
            </a: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感染対策担当者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感染可能期間に感染者と感染対策をせずに接触した可能性のある者</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400" dirty="0">
                <a:latin typeface="BIZ UDPゴシック" panose="020B0400000000000000" pitchFamily="50" charset="-128"/>
                <a:ea typeface="BIZ UDPゴシック" panose="020B0400000000000000" pitchFamily="50" charset="-128"/>
              </a:rPr>
              <a:t>　　（利用者及び職員）を特定し、リストを作成する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特定された利用者の健康観察をケア担当者へ指示する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特定された職員の現在の体調を確認し、自身の健康観察を平時より注意</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en-US" altLang="ja-JP" sz="1400" dirty="0">
                <a:latin typeface="BIZ UDPゴシック" panose="020B0400000000000000" pitchFamily="50" charset="-128"/>
                <a:ea typeface="BIZ UDPゴシック" panose="020B0400000000000000" pitchFamily="50" charset="-128"/>
              </a:rPr>
              <a:t>    </a:t>
            </a:r>
            <a:r>
              <a:rPr lang="ja-JP" altLang="en-US" sz="1400" dirty="0">
                <a:latin typeface="BIZ UDPゴシック" panose="020B0400000000000000" pitchFamily="50" charset="-128"/>
                <a:ea typeface="BIZ UDPゴシック" panose="020B0400000000000000" pitchFamily="50" charset="-128"/>
              </a:rPr>
              <a:t>深く行い毎日報告するように指示する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特定された利用者、職員の毎日の健康観察結果を把握する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400" dirty="0">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ケア担当者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特定された利用者の健康状態をより注意深く確認する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400" dirty="0">
                <a:latin typeface="BIZ UDPゴシック" panose="020B0400000000000000" pitchFamily="50" charset="-128"/>
                <a:ea typeface="BIZ UDPゴシック" panose="020B0400000000000000" pitchFamily="50" charset="-128"/>
              </a:rPr>
              <a:t>□ 特定された利用者の健康状態を感染対策担当者へ報告する</a:t>
            </a: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ja-JP" altLang="en-US" sz="1400" dirty="0">
              <a:latin typeface="BIZ UDPゴシック" panose="020B0400000000000000" pitchFamily="50" charset="-128"/>
              <a:ea typeface="BIZ UDPゴシック" panose="020B0400000000000000" pitchFamily="50" charset="-128"/>
            </a:endParaRPr>
          </a:p>
          <a:p>
            <a:pPr marL="0" indent="0">
              <a:buNone/>
            </a:pPr>
            <a:endParaRPr kumimoji="1" lang="ja-JP" altLang="en-US" sz="1800" dirty="0">
              <a:latin typeface="BIZ UDPゴシック" panose="020B0400000000000000" pitchFamily="50" charset="-128"/>
              <a:ea typeface="BIZ UDPゴシック" panose="020B0400000000000000" pitchFamily="50" charset="-128"/>
            </a:endParaRPr>
          </a:p>
        </p:txBody>
      </p:sp>
      <p:grpSp>
        <p:nvGrpSpPr>
          <p:cNvPr id="4" name="グループ化 3"/>
          <p:cNvGrpSpPr/>
          <p:nvPr/>
        </p:nvGrpSpPr>
        <p:grpSpPr>
          <a:xfrm>
            <a:off x="277586" y="239485"/>
            <a:ext cx="6341875" cy="669472"/>
            <a:chOff x="3448523" y="1342172"/>
            <a:chExt cx="6341875" cy="669472"/>
          </a:xfrm>
        </p:grpSpPr>
        <p:sp>
          <p:nvSpPr>
            <p:cNvPr id="5" name="タイトル 1"/>
            <p:cNvSpPr txBox="1">
              <a:spLocks/>
            </p:cNvSpPr>
            <p:nvPr/>
          </p:nvSpPr>
          <p:spPr>
            <a:xfrm>
              <a:off x="3448523" y="1342172"/>
              <a:ext cx="6341875" cy="669472"/>
            </a:xfrm>
            <a:prstGeom prst="rect">
              <a:avLst/>
            </a:prstGeom>
            <a:solidFill>
              <a:srgbClr val="FFFF00"/>
            </a:solidFill>
          </p:spPr>
          <p:txBody>
            <a:bodyPr vert="horz" lIns="91440" tIns="45720" rIns="91440" bIns="45720" rtlCol="0" anchor="ctr">
              <a:no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r>
                <a:rPr lang="ja-JP" altLang="en-US" sz="2400" dirty="0">
                  <a:solidFill>
                    <a:srgbClr val="002060"/>
                  </a:solidFill>
                  <a:latin typeface="BIZ UDPゴシック" panose="020B0400000000000000" pitchFamily="50" charset="-128"/>
                  <a:ea typeface="BIZ UDPゴシック" panose="020B0400000000000000" pitchFamily="50" charset="-128"/>
                </a:rPr>
                <a:t>　　　　感染者が発生した場合</a:t>
              </a:r>
              <a:endParaRPr lang="en-US" altLang="ja-JP" sz="2400" dirty="0">
                <a:solidFill>
                  <a:srgbClr val="002060"/>
                </a:solidFill>
                <a:latin typeface="BIZ UDPゴシック" panose="020B0400000000000000" pitchFamily="50" charset="-128"/>
                <a:ea typeface="BIZ UDPゴシック" panose="020B0400000000000000" pitchFamily="50" charset="-128"/>
              </a:endParaRPr>
            </a:p>
          </p:txBody>
        </p:sp>
        <p:sp>
          <p:nvSpPr>
            <p:cNvPr id="6" name="角丸四角形 5"/>
            <p:cNvSpPr/>
            <p:nvPr/>
          </p:nvSpPr>
          <p:spPr>
            <a:xfrm>
              <a:off x="3448523" y="1342172"/>
              <a:ext cx="685800" cy="669472"/>
            </a:xfrm>
            <a:prstGeom prst="roundRect">
              <a:avLst>
                <a:gd name="adj" fmla="val 9350"/>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2200"/>
                </a:lnSpc>
              </a:pPr>
              <a:r>
                <a:rPr kumimoji="1" lang="ja-JP" altLang="en-US" b="1" dirty="0">
                  <a:latin typeface="BIZ UDゴシック" panose="020B0400000000000000" pitchFamily="49" charset="-128"/>
                  <a:ea typeface="BIZ UDゴシック" panose="020B0400000000000000" pitchFamily="49" charset="-128"/>
                </a:rPr>
                <a:t>ﾚﾍﾞﾙ</a:t>
              </a:r>
              <a:endParaRPr kumimoji="1" lang="en-US" altLang="ja-JP" b="1" dirty="0">
                <a:latin typeface="BIZ UDゴシック" panose="020B0400000000000000" pitchFamily="49" charset="-128"/>
                <a:ea typeface="BIZ UDゴシック" panose="020B0400000000000000" pitchFamily="49" charset="-128"/>
              </a:endParaRPr>
            </a:p>
            <a:p>
              <a:pPr algn="ctr">
                <a:lnSpc>
                  <a:spcPts val="2200"/>
                </a:lnSpc>
              </a:pPr>
              <a:r>
                <a:rPr kumimoji="1" lang="ja-JP" altLang="en-US" sz="2400" b="1" dirty="0">
                  <a:latin typeface="BIZ UDゴシック" panose="020B0400000000000000" pitchFamily="49" charset="-128"/>
                  <a:ea typeface="BIZ UDゴシック" panose="020B0400000000000000" pitchFamily="49" charset="-128"/>
                </a:rPr>
                <a:t>２</a:t>
              </a:r>
            </a:p>
          </p:txBody>
        </p:sp>
      </p:grpSp>
      <p:sp>
        <p:nvSpPr>
          <p:cNvPr id="7" name="日付プレースホルダー 1">
            <a:extLst>
              <a:ext uri="{FF2B5EF4-FFF2-40B4-BE49-F238E27FC236}">
                <a16:creationId xmlns:a16="http://schemas.microsoft.com/office/drawing/2014/main" id="{DD770B5C-01EF-C138-8322-82547F5AAF23}"/>
              </a:ext>
            </a:extLst>
          </p:cNvPr>
          <p:cNvSpPr txBox="1">
            <a:spLocks/>
          </p:cNvSpPr>
          <p:nvPr/>
        </p:nvSpPr>
        <p:spPr>
          <a:xfrm>
            <a:off x="3183051" y="9515363"/>
            <a:ext cx="491897" cy="390637"/>
          </a:xfrm>
          <a:prstGeom prst="rect">
            <a:avLst/>
          </a:prstGeom>
        </p:spPr>
        <p:txBody>
          <a:bodyPr vert="horz" lIns="91440" tIns="45720" rIns="91440" bIns="45720" rtlCol="0" anchor="ctr"/>
          <a:lstStyle>
            <a:defPPr>
              <a:defRPr lang="en-US"/>
            </a:defPPr>
            <a:lvl1pPr marL="0" algn="l" defTabSz="457200" rtl="0" eaLnBrk="1" latinLnBrk="0" hangingPunct="1">
              <a:defRPr sz="9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kumimoji="1" lang="en-US" altLang="ja-JP" sz="1050" dirty="0">
                <a:latin typeface="BIZ UDゴシック" panose="020B0400000000000000" pitchFamily="49" charset="-128"/>
                <a:ea typeface="BIZ UDゴシック" panose="020B0400000000000000" pitchFamily="49" charset="-128"/>
              </a:rPr>
              <a:t>10</a:t>
            </a:r>
            <a:endParaRPr kumimoji="1" lang="ja-JP" altLang="en-US" sz="1050"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39333677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277586" y="1104900"/>
            <a:ext cx="6341875" cy="8421485"/>
          </a:xfrm>
          <a:ln>
            <a:solidFill>
              <a:schemeClr val="tx1"/>
            </a:solidFill>
          </a:ln>
        </p:spPr>
        <p:txBody>
          <a:bodyPr>
            <a:normAutofit/>
          </a:bodyPr>
          <a:lstStyle/>
          <a:p>
            <a:pPr marL="0" indent="0">
              <a:buNone/>
            </a:pPr>
            <a:r>
              <a:rPr lang="ja-JP" altLang="en-US" sz="1800" u="sng" dirty="0">
                <a:latin typeface="BIZ UDPゴシック" panose="020B0400000000000000" pitchFamily="50" charset="-128"/>
                <a:ea typeface="BIZ UDPゴシック" panose="020B0400000000000000" pitchFamily="50" charset="-128"/>
              </a:rPr>
              <a:t>６　感染対策の周知</a:t>
            </a:r>
            <a:r>
              <a:rPr lang="ja-JP" altLang="en-US" sz="1800" dirty="0">
                <a:latin typeface="BIZ UDPゴシック" panose="020B0400000000000000" pitchFamily="50" charset="-128"/>
                <a:ea typeface="BIZ UDPゴシック" panose="020B0400000000000000" pitchFamily="50" charset="-128"/>
              </a:rPr>
              <a:t>　</a:t>
            </a: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管理者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可能な限り感染者を担当する職員を固定する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勤務体制の変更、職員確保について検討する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感染対策担当者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全職員へ次の内容を説明する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400" dirty="0">
                <a:latin typeface="BIZ UDPゴシック" panose="020B0400000000000000" pitchFamily="50" charset="-128"/>
                <a:ea typeface="BIZ UDPゴシック" panose="020B0400000000000000" pitchFamily="50" charset="-128"/>
              </a:rPr>
              <a:t>　　・ 感染者が発生している</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en-US" altLang="ja-JP" sz="1400" dirty="0">
                <a:latin typeface="BIZ UDPゴシック" panose="020B0400000000000000" pitchFamily="50" charset="-128"/>
                <a:ea typeface="BIZ UDPゴシック" panose="020B0400000000000000" pitchFamily="50" charset="-128"/>
              </a:rPr>
              <a:t>    </a:t>
            </a:r>
            <a:r>
              <a:rPr lang="ja-JP" altLang="en-US" sz="1400" dirty="0">
                <a:latin typeface="BIZ UDPゴシック" panose="020B0400000000000000" pitchFamily="50" charset="-128"/>
                <a:ea typeface="BIZ UDPゴシック" panose="020B0400000000000000" pitchFamily="50" charset="-128"/>
              </a:rPr>
              <a:t>・ 施設内で感染対策をしている</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400" dirty="0">
                <a:latin typeface="BIZ UDPゴシック" panose="020B0400000000000000" pitchFamily="50" charset="-128"/>
                <a:ea typeface="BIZ UDPゴシック" panose="020B0400000000000000" pitchFamily="50" charset="-128"/>
              </a:rPr>
              <a:t>　　・ 居室内をレッドゾーン</a:t>
            </a:r>
            <a:r>
              <a:rPr lang="ja-JP" altLang="en-US" sz="1200" dirty="0">
                <a:latin typeface="BIZ UDPゴシック" panose="020B0400000000000000" pitchFamily="50" charset="-128"/>
                <a:ea typeface="BIZ UDPゴシック" panose="020B0400000000000000" pitchFamily="50" charset="-128"/>
              </a:rPr>
              <a:t>（</a:t>
            </a:r>
            <a:r>
              <a:rPr lang="en-US" altLang="ja-JP" sz="1200" dirty="0">
                <a:latin typeface="BIZ UDPゴシック" panose="020B0400000000000000" pitchFamily="50" charset="-128"/>
                <a:ea typeface="BIZ UDPゴシック" panose="020B0400000000000000" pitchFamily="50" charset="-128"/>
              </a:rPr>
              <a:t>P20</a:t>
            </a:r>
            <a:r>
              <a:rPr lang="ja-JP" altLang="en-US" sz="1200" dirty="0">
                <a:latin typeface="BIZ UDPゴシック" panose="020B0400000000000000" pitchFamily="50" charset="-128"/>
                <a:ea typeface="BIZ UDPゴシック" panose="020B0400000000000000" pitchFamily="50" charset="-128"/>
              </a:rPr>
              <a:t>「ゾーニングの考え方」参照）</a:t>
            </a:r>
            <a:r>
              <a:rPr lang="ja-JP" altLang="en-US" sz="1400" dirty="0">
                <a:latin typeface="BIZ UDPゴシック" panose="020B0400000000000000" pitchFamily="50" charset="-128"/>
                <a:ea typeface="BIZ UDPゴシック" panose="020B0400000000000000" pitchFamily="50" charset="-128"/>
              </a:rPr>
              <a:t>とする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400" dirty="0">
                <a:latin typeface="BIZ UDPゴシック" panose="020B0400000000000000" pitchFamily="50" charset="-128"/>
                <a:ea typeface="BIZ UDPゴシック" panose="020B0400000000000000" pitchFamily="50" charset="-128"/>
              </a:rPr>
              <a:t>　　・ レッドゾーン内で使用する防護具の種類を指示</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400" dirty="0">
                <a:latin typeface="BIZ UDPゴシック" panose="020B0400000000000000" pitchFamily="50" charset="-128"/>
                <a:ea typeface="BIZ UDPゴシック" panose="020B0400000000000000" pitchFamily="50" charset="-128"/>
              </a:rPr>
              <a:t>　　・ 各自、感染対策と健康観察の実施を徹底する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設備・調達担当者に防護具の在庫を確認するように指示する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感染者が出たフロアへの、他フロアや他事業所の職員の往来を中止する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800" dirty="0">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ケア担当者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p>
          <a:p>
            <a:pPr marL="0" indent="0">
              <a:buNone/>
            </a:pPr>
            <a:r>
              <a:rPr lang="ja-JP" altLang="en-US" sz="1400" u="sng" dirty="0">
                <a:latin typeface="BIZ UDPゴシック" panose="020B0400000000000000" pitchFamily="50" charset="-128"/>
                <a:ea typeface="BIZ UDPゴシック" panose="020B0400000000000000" pitchFamily="50" charset="-128"/>
              </a:rPr>
              <a:t>＊個人防護具の着用と脱衣は別の場所で行う。</a:t>
            </a:r>
            <a:endParaRPr lang="en-US" altLang="ja-JP" sz="1400" u="sng"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防護具を装着する目的を理解し正しい方法で着脱する</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レッドゾーンに入る前に指示された防護具を着用する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レッドゾーンから出る前に防護具を脱いで捨てる　　　</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400" dirty="0">
                <a:latin typeface="BIZ UDPゴシック" panose="020B0400000000000000" pitchFamily="50" charset="-128"/>
                <a:ea typeface="BIZ UDPゴシック" panose="020B0400000000000000" pitchFamily="50" charset="-128"/>
              </a:rPr>
              <a:t>　　</a:t>
            </a:r>
            <a:r>
              <a:rPr lang="en-US" altLang="ja-JP" sz="14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空気感染する可能性がある場合、マスクはレッドゾーンを出てから外す</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自身の健康状態を毎日確認し、発症時はただちに感染対策担当者へ報告</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400" dirty="0">
                <a:latin typeface="BIZ UDPゴシック" panose="020B0400000000000000" pitchFamily="50" charset="-128"/>
                <a:ea typeface="BIZ UDPゴシック" panose="020B0400000000000000" pitchFamily="50" charset="-128"/>
              </a:rPr>
              <a:t>　　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ja-JP" altLang="en-US" sz="1400" dirty="0">
              <a:latin typeface="BIZ UDPゴシック" panose="020B0400000000000000" pitchFamily="50" charset="-128"/>
              <a:ea typeface="BIZ UDPゴシック" panose="020B0400000000000000" pitchFamily="50" charset="-128"/>
            </a:endParaRPr>
          </a:p>
          <a:p>
            <a:pPr marL="0" indent="0">
              <a:buNone/>
            </a:pPr>
            <a:endParaRPr kumimoji="1" lang="ja-JP" altLang="en-US" sz="1800" dirty="0">
              <a:latin typeface="BIZ UDPゴシック" panose="020B0400000000000000" pitchFamily="50" charset="-128"/>
              <a:ea typeface="BIZ UDPゴシック" panose="020B0400000000000000" pitchFamily="50" charset="-128"/>
            </a:endParaRPr>
          </a:p>
        </p:txBody>
      </p:sp>
      <p:grpSp>
        <p:nvGrpSpPr>
          <p:cNvPr id="4" name="グループ化 3"/>
          <p:cNvGrpSpPr/>
          <p:nvPr/>
        </p:nvGrpSpPr>
        <p:grpSpPr>
          <a:xfrm>
            <a:off x="277586" y="239485"/>
            <a:ext cx="6341875" cy="669472"/>
            <a:chOff x="3448523" y="1342172"/>
            <a:chExt cx="6341875" cy="669472"/>
          </a:xfrm>
        </p:grpSpPr>
        <p:sp>
          <p:nvSpPr>
            <p:cNvPr id="5" name="タイトル 1"/>
            <p:cNvSpPr txBox="1">
              <a:spLocks/>
            </p:cNvSpPr>
            <p:nvPr/>
          </p:nvSpPr>
          <p:spPr>
            <a:xfrm>
              <a:off x="3448523" y="1342172"/>
              <a:ext cx="6341875" cy="669472"/>
            </a:xfrm>
            <a:prstGeom prst="rect">
              <a:avLst/>
            </a:prstGeom>
            <a:solidFill>
              <a:srgbClr val="FFFF00"/>
            </a:solidFill>
          </p:spPr>
          <p:txBody>
            <a:bodyPr vert="horz" lIns="91440" tIns="45720" rIns="91440" bIns="45720" rtlCol="0" anchor="ctr">
              <a:no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r>
                <a:rPr lang="ja-JP" altLang="en-US" sz="2400" dirty="0">
                  <a:solidFill>
                    <a:srgbClr val="002060"/>
                  </a:solidFill>
                  <a:latin typeface="BIZ UDPゴシック" panose="020B0400000000000000" pitchFamily="50" charset="-128"/>
                  <a:ea typeface="BIZ UDPゴシック" panose="020B0400000000000000" pitchFamily="50" charset="-128"/>
                </a:rPr>
                <a:t>　　　　感染者が発生した場合</a:t>
              </a:r>
              <a:endParaRPr lang="en-US" altLang="ja-JP" sz="2400" dirty="0">
                <a:solidFill>
                  <a:srgbClr val="002060"/>
                </a:solidFill>
                <a:latin typeface="BIZ UDPゴシック" panose="020B0400000000000000" pitchFamily="50" charset="-128"/>
                <a:ea typeface="BIZ UDPゴシック" panose="020B0400000000000000" pitchFamily="50" charset="-128"/>
              </a:endParaRPr>
            </a:p>
          </p:txBody>
        </p:sp>
        <p:sp>
          <p:nvSpPr>
            <p:cNvPr id="6" name="角丸四角形 5"/>
            <p:cNvSpPr/>
            <p:nvPr/>
          </p:nvSpPr>
          <p:spPr>
            <a:xfrm>
              <a:off x="3448523" y="1342172"/>
              <a:ext cx="685800" cy="669472"/>
            </a:xfrm>
            <a:prstGeom prst="roundRect">
              <a:avLst>
                <a:gd name="adj" fmla="val 9350"/>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2200"/>
                </a:lnSpc>
              </a:pPr>
              <a:r>
                <a:rPr kumimoji="1" lang="ja-JP" altLang="en-US" b="1" dirty="0">
                  <a:latin typeface="BIZ UDゴシック" panose="020B0400000000000000" pitchFamily="49" charset="-128"/>
                  <a:ea typeface="BIZ UDゴシック" panose="020B0400000000000000" pitchFamily="49" charset="-128"/>
                </a:rPr>
                <a:t>ﾚﾍﾞﾙ</a:t>
              </a:r>
              <a:endParaRPr kumimoji="1" lang="en-US" altLang="ja-JP" b="1" dirty="0">
                <a:latin typeface="BIZ UDゴシック" panose="020B0400000000000000" pitchFamily="49" charset="-128"/>
                <a:ea typeface="BIZ UDゴシック" panose="020B0400000000000000" pitchFamily="49" charset="-128"/>
              </a:endParaRPr>
            </a:p>
            <a:p>
              <a:pPr algn="ctr">
                <a:lnSpc>
                  <a:spcPts val="2200"/>
                </a:lnSpc>
              </a:pPr>
              <a:r>
                <a:rPr kumimoji="1" lang="ja-JP" altLang="en-US" sz="2400" b="1" dirty="0">
                  <a:latin typeface="BIZ UDゴシック" panose="020B0400000000000000" pitchFamily="49" charset="-128"/>
                  <a:ea typeface="BIZ UDゴシック" panose="020B0400000000000000" pitchFamily="49" charset="-128"/>
                </a:rPr>
                <a:t>２</a:t>
              </a:r>
            </a:p>
          </p:txBody>
        </p:sp>
      </p:grpSp>
      <p:sp>
        <p:nvSpPr>
          <p:cNvPr id="7" name="日付プレースホルダー 1">
            <a:extLst>
              <a:ext uri="{FF2B5EF4-FFF2-40B4-BE49-F238E27FC236}">
                <a16:creationId xmlns:a16="http://schemas.microsoft.com/office/drawing/2014/main" id="{C94C43B3-98CE-B0F4-BA3B-9AE7537988EB}"/>
              </a:ext>
            </a:extLst>
          </p:cNvPr>
          <p:cNvSpPr txBox="1">
            <a:spLocks/>
          </p:cNvSpPr>
          <p:nvPr/>
        </p:nvSpPr>
        <p:spPr>
          <a:xfrm>
            <a:off x="3183051" y="9458626"/>
            <a:ext cx="491897" cy="527403"/>
          </a:xfrm>
          <a:prstGeom prst="rect">
            <a:avLst/>
          </a:prstGeom>
        </p:spPr>
        <p:txBody>
          <a:bodyPr vert="horz" lIns="91440" tIns="45720" rIns="91440" bIns="45720" rtlCol="0" anchor="ctr"/>
          <a:lstStyle>
            <a:defPPr>
              <a:defRPr lang="en-US"/>
            </a:defPPr>
            <a:lvl1pPr marL="0" algn="l" defTabSz="457200" rtl="0" eaLnBrk="1" latinLnBrk="0" hangingPunct="1">
              <a:defRPr sz="9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kumimoji="1" lang="en-US" altLang="ja-JP" sz="1050" dirty="0">
                <a:latin typeface="BIZ UDゴシック" panose="020B0400000000000000" pitchFamily="49" charset="-128"/>
                <a:ea typeface="BIZ UDゴシック" panose="020B0400000000000000" pitchFamily="49" charset="-128"/>
              </a:rPr>
              <a:t>11</a:t>
            </a:r>
            <a:endParaRPr kumimoji="1" lang="ja-JP" altLang="en-US" sz="1050"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22316743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205294" y="1114530"/>
            <a:ext cx="6486457" cy="8411855"/>
          </a:xfrm>
          <a:ln>
            <a:solidFill>
              <a:schemeClr val="tx1"/>
            </a:solidFill>
          </a:ln>
        </p:spPr>
        <p:txBody>
          <a:bodyPr>
            <a:normAutofit/>
          </a:bodyPr>
          <a:lstStyle/>
          <a:p>
            <a:pPr marL="0" indent="0">
              <a:buNone/>
            </a:pPr>
            <a:r>
              <a:rPr lang="ja-JP" altLang="en-US" sz="1800" u="sng" dirty="0">
                <a:latin typeface="BIZ UDPゴシック" panose="020B0400000000000000" pitchFamily="50" charset="-128"/>
                <a:ea typeface="BIZ UDPゴシック" panose="020B0400000000000000" pitchFamily="50" charset="-128"/>
              </a:rPr>
              <a:t>７　人員の確保と業務管理</a:t>
            </a:r>
            <a:endParaRPr lang="ja-JP" altLang="en-US" sz="1800" dirty="0">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管理者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a:t>
            </a:r>
            <a:r>
              <a:rPr lang="en-US" altLang="ja-JP" sz="1400" dirty="0">
                <a:latin typeface="BIZ UDPゴシック" panose="020B0400000000000000" pitchFamily="50" charset="-128"/>
                <a:ea typeface="BIZ UDPゴシック" panose="020B0400000000000000" pitchFamily="50" charset="-128"/>
              </a:rPr>
              <a:t>BCP</a:t>
            </a:r>
            <a:r>
              <a:rPr lang="ja-JP" altLang="en-US" sz="1400" dirty="0">
                <a:latin typeface="BIZ UDPゴシック" panose="020B0400000000000000" pitchFamily="50" charset="-128"/>
                <a:ea typeface="BIZ UDPゴシック" panose="020B0400000000000000" pitchFamily="50" charset="-128"/>
              </a:rPr>
              <a:t>に基づき、業務内容のうち、省略できる内容を現場責任者、感染対策</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400" dirty="0">
                <a:latin typeface="BIZ UDPゴシック" panose="020B0400000000000000" pitchFamily="50" charset="-128"/>
                <a:ea typeface="BIZ UDPゴシック" panose="020B0400000000000000" pitchFamily="50" charset="-128"/>
              </a:rPr>
              <a:t>　　担当者と相談して決定する</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事業所全体で対応するよう、他フロアの責任者に応援を指示する</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発生している感染症の性状（潜伏期間、ウイルス排出期間など）をもとに、</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400" dirty="0">
                <a:latin typeface="BIZ UDPゴシック" panose="020B0400000000000000" pitchFamily="50" charset="-128"/>
                <a:ea typeface="BIZ UDPゴシック" panose="020B0400000000000000" pitchFamily="50" charset="-128"/>
              </a:rPr>
              <a:t>　　職員の復帰時期などの目安を検討する（国等から指針が示されていれば</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400" dirty="0">
                <a:latin typeface="BIZ UDPゴシック" panose="020B0400000000000000" pitchFamily="50" charset="-128"/>
                <a:ea typeface="BIZ UDPゴシック" panose="020B0400000000000000" pitchFamily="50" charset="-128"/>
              </a:rPr>
              <a:t>　　それを参考にする）</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職員の不足が見込まれる場合は、早めにグループ事業所等に応援を要請する</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事業継続が困難な場合は市役所所管課へ相談する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800" dirty="0">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現場責任者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勤務が可能な職員と休職が必要な職員を把握する</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管理者、感染対策担当者と省略できる業務内容を見直す</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（シフト体制の見直しを行い）欠員補充が必要な場合は管理者へ相談する</a:t>
            </a:r>
          </a:p>
          <a:p>
            <a:pPr marL="0" indent="0">
              <a:buNone/>
            </a:pPr>
            <a:endParaRPr lang="en-US" altLang="ja-JP" sz="800" dirty="0">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感染対策担当者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endParaRPr lang="ja-JP" altLang="en-US" sz="1600" b="1" dirty="0">
              <a:solidFill>
                <a:srgbClr val="0070C0"/>
              </a:solidFill>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管理者、現場責任者と省略できる業務内容を見直す</a:t>
            </a:r>
          </a:p>
          <a:p>
            <a:pPr marL="0" indent="0">
              <a:buNone/>
            </a:pPr>
            <a:endParaRPr kumimoji="1" lang="ja-JP" altLang="en-US" sz="1800" dirty="0">
              <a:latin typeface="BIZ UDPゴシック" panose="020B0400000000000000" pitchFamily="50" charset="-128"/>
              <a:ea typeface="BIZ UDPゴシック" panose="020B0400000000000000" pitchFamily="50" charset="-128"/>
            </a:endParaRPr>
          </a:p>
        </p:txBody>
      </p:sp>
      <p:grpSp>
        <p:nvGrpSpPr>
          <p:cNvPr id="4" name="グループ化 3"/>
          <p:cNvGrpSpPr/>
          <p:nvPr/>
        </p:nvGrpSpPr>
        <p:grpSpPr>
          <a:xfrm>
            <a:off x="277586" y="239485"/>
            <a:ext cx="6341875" cy="669472"/>
            <a:chOff x="3448523" y="1342172"/>
            <a:chExt cx="6341875" cy="669472"/>
          </a:xfrm>
        </p:grpSpPr>
        <p:sp>
          <p:nvSpPr>
            <p:cNvPr id="5" name="タイトル 1"/>
            <p:cNvSpPr txBox="1">
              <a:spLocks/>
            </p:cNvSpPr>
            <p:nvPr/>
          </p:nvSpPr>
          <p:spPr>
            <a:xfrm>
              <a:off x="3448523" y="1342172"/>
              <a:ext cx="6341875" cy="669472"/>
            </a:xfrm>
            <a:prstGeom prst="rect">
              <a:avLst/>
            </a:prstGeom>
            <a:solidFill>
              <a:srgbClr val="FFFF00"/>
            </a:solidFill>
          </p:spPr>
          <p:txBody>
            <a:bodyPr vert="horz" lIns="91440" tIns="45720" rIns="91440" bIns="45720" rtlCol="0" anchor="ctr">
              <a:no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r>
                <a:rPr lang="ja-JP" altLang="en-US" sz="2400" dirty="0">
                  <a:solidFill>
                    <a:srgbClr val="002060"/>
                  </a:solidFill>
                  <a:latin typeface="BIZ UDPゴシック" panose="020B0400000000000000" pitchFamily="50" charset="-128"/>
                  <a:ea typeface="BIZ UDPゴシック" panose="020B0400000000000000" pitchFamily="50" charset="-128"/>
                </a:rPr>
                <a:t>　　　　感染者が発生した場合</a:t>
              </a:r>
              <a:endParaRPr lang="en-US" altLang="ja-JP" sz="2400" dirty="0">
                <a:solidFill>
                  <a:srgbClr val="002060"/>
                </a:solidFill>
                <a:latin typeface="BIZ UDPゴシック" panose="020B0400000000000000" pitchFamily="50" charset="-128"/>
                <a:ea typeface="BIZ UDPゴシック" panose="020B0400000000000000" pitchFamily="50" charset="-128"/>
              </a:endParaRPr>
            </a:p>
          </p:txBody>
        </p:sp>
        <p:sp>
          <p:nvSpPr>
            <p:cNvPr id="6" name="角丸四角形 5"/>
            <p:cNvSpPr/>
            <p:nvPr/>
          </p:nvSpPr>
          <p:spPr>
            <a:xfrm>
              <a:off x="3448523" y="1342172"/>
              <a:ext cx="685800" cy="669472"/>
            </a:xfrm>
            <a:prstGeom prst="roundRect">
              <a:avLst>
                <a:gd name="adj" fmla="val 9350"/>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2200"/>
                </a:lnSpc>
              </a:pPr>
              <a:r>
                <a:rPr kumimoji="1" lang="ja-JP" altLang="en-US" b="1" dirty="0">
                  <a:latin typeface="BIZ UDゴシック" panose="020B0400000000000000" pitchFamily="49" charset="-128"/>
                  <a:ea typeface="BIZ UDゴシック" panose="020B0400000000000000" pitchFamily="49" charset="-128"/>
                </a:rPr>
                <a:t>ﾚﾍﾞﾙ</a:t>
              </a:r>
              <a:endParaRPr kumimoji="1" lang="en-US" altLang="ja-JP" b="1" dirty="0">
                <a:latin typeface="BIZ UDゴシック" panose="020B0400000000000000" pitchFamily="49" charset="-128"/>
                <a:ea typeface="BIZ UDゴシック" panose="020B0400000000000000" pitchFamily="49" charset="-128"/>
              </a:endParaRPr>
            </a:p>
            <a:p>
              <a:pPr algn="ctr">
                <a:lnSpc>
                  <a:spcPts val="2200"/>
                </a:lnSpc>
              </a:pPr>
              <a:r>
                <a:rPr kumimoji="1" lang="ja-JP" altLang="en-US" sz="2400" b="1" dirty="0">
                  <a:latin typeface="BIZ UDゴシック" panose="020B0400000000000000" pitchFamily="49" charset="-128"/>
                  <a:ea typeface="BIZ UDゴシック" panose="020B0400000000000000" pitchFamily="49" charset="-128"/>
                </a:rPr>
                <a:t>２</a:t>
              </a:r>
            </a:p>
          </p:txBody>
        </p:sp>
      </p:grpSp>
      <p:sp>
        <p:nvSpPr>
          <p:cNvPr id="7" name="日付プレースホルダー 1">
            <a:extLst>
              <a:ext uri="{FF2B5EF4-FFF2-40B4-BE49-F238E27FC236}">
                <a16:creationId xmlns:a16="http://schemas.microsoft.com/office/drawing/2014/main" id="{14ECE135-99E1-3AEB-786A-2D58411E2A69}"/>
              </a:ext>
            </a:extLst>
          </p:cNvPr>
          <p:cNvSpPr>
            <a:spLocks noGrp="1"/>
          </p:cNvSpPr>
          <p:nvPr>
            <p:ph type="dt" sz="half" idx="10"/>
          </p:nvPr>
        </p:nvSpPr>
        <p:spPr>
          <a:xfrm>
            <a:off x="3202573" y="9468256"/>
            <a:ext cx="491897" cy="527403"/>
          </a:xfrm>
        </p:spPr>
        <p:txBody>
          <a:bodyPr/>
          <a:lstStyle/>
          <a:p>
            <a:pPr algn="ctr"/>
            <a:r>
              <a:rPr kumimoji="1" lang="en-US" altLang="ja-JP" sz="1050" dirty="0">
                <a:latin typeface="BIZ UDゴシック" panose="020B0400000000000000" pitchFamily="49" charset="-128"/>
                <a:ea typeface="BIZ UDゴシック" panose="020B0400000000000000" pitchFamily="49" charset="-128"/>
              </a:rPr>
              <a:t>12</a:t>
            </a:r>
            <a:endParaRPr kumimoji="1" lang="ja-JP" altLang="en-US" sz="1050" dirty="0">
              <a:latin typeface="BIZ UDゴシック" panose="020B0400000000000000" pitchFamily="49" charset="-128"/>
              <a:ea typeface="BIZ UDゴシック" panose="020B0400000000000000" pitchFamily="49" charset="-128"/>
            </a:endParaRPr>
          </a:p>
        </p:txBody>
      </p:sp>
      <p:sp>
        <p:nvSpPr>
          <p:cNvPr id="8" name="テキスト ボックス 7">
            <a:extLst>
              <a:ext uri="{FF2B5EF4-FFF2-40B4-BE49-F238E27FC236}">
                <a16:creationId xmlns:a16="http://schemas.microsoft.com/office/drawing/2014/main" id="{786216C1-783E-D212-A85B-00101A50D951}"/>
              </a:ext>
            </a:extLst>
          </p:cNvPr>
          <p:cNvSpPr txBox="1"/>
          <p:nvPr/>
        </p:nvSpPr>
        <p:spPr>
          <a:xfrm>
            <a:off x="5388430" y="1533963"/>
            <a:ext cx="998084" cy="276999"/>
          </a:xfrm>
          <a:prstGeom prst="rect">
            <a:avLst/>
          </a:prstGeom>
          <a:solidFill>
            <a:schemeClr val="accent6">
              <a:lumMod val="20000"/>
              <a:lumOff val="80000"/>
            </a:schemeClr>
          </a:solidFill>
        </p:spPr>
        <p:txBody>
          <a:bodyPr wrap="square" rtlCol="0">
            <a:spAutoFit/>
          </a:bodyPr>
          <a:lstStyle/>
          <a:p>
            <a:pPr algn="ctr"/>
            <a:r>
              <a:rPr kumimoji="1" lang="en-US" altLang="ja-JP" sz="1200" dirty="0">
                <a:latin typeface="HG丸ｺﾞｼｯｸM-PRO" panose="020F0600000000000000" pitchFamily="50" charset="-128"/>
                <a:ea typeface="HG丸ｺﾞｼｯｸM-PRO" panose="020F0600000000000000" pitchFamily="50" charset="-128"/>
              </a:rPr>
              <a:t>BCP</a:t>
            </a:r>
            <a:r>
              <a:rPr kumimoji="1" lang="ja-JP" altLang="en-US" sz="1200" dirty="0">
                <a:latin typeface="HG丸ｺﾞｼｯｸM-PRO" panose="020F0600000000000000" pitchFamily="50" charset="-128"/>
                <a:ea typeface="HG丸ｺﾞｼｯｸM-PRO" panose="020F0600000000000000" pitchFamily="50" charset="-128"/>
              </a:rPr>
              <a:t>参照</a:t>
            </a:r>
          </a:p>
        </p:txBody>
      </p:sp>
    </p:spTree>
    <p:extLst>
      <p:ext uri="{BB962C8B-B14F-4D97-AF65-F5344CB8AC3E}">
        <p14:creationId xmlns:p14="http://schemas.microsoft.com/office/powerpoint/2010/main" val="24755389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277586" y="1110344"/>
            <a:ext cx="6341875" cy="8416041"/>
          </a:xfrm>
          <a:ln>
            <a:solidFill>
              <a:schemeClr val="tx1"/>
            </a:solidFill>
          </a:ln>
        </p:spPr>
        <p:txBody>
          <a:bodyPr>
            <a:normAutofit/>
          </a:bodyPr>
          <a:lstStyle/>
          <a:p>
            <a:pPr marL="0" indent="0">
              <a:buNone/>
            </a:pPr>
            <a:r>
              <a:rPr kumimoji="1" lang="ja-JP" altLang="en-US" sz="1800" u="sng" dirty="0">
                <a:latin typeface="BIZ UDPゴシック" panose="020B0400000000000000" pitchFamily="50" charset="-128"/>
                <a:ea typeface="BIZ UDPゴシック" panose="020B0400000000000000" pitchFamily="50" charset="-128"/>
              </a:rPr>
              <a:t>１　管理者への報告</a:t>
            </a:r>
            <a:endParaRPr kumimoji="1" lang="en-US" altLang="ja-JP" sz="1800" u="sng" dirty="0">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感染対策担当者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p>
          <a:p>
            <a:pPr marL="0" indent="0">
              <a:buNone/>
            </a:pPr>
            <a:r>
              <a:rPr kumimoji="1" lang="ja-JP" altLang="en-US" sz="1600" dirty="0">
                <a:latin typeface="BIZ UDPゴシック" panose="020B0400000000000000" pitchFamily="50" charset="-128"/>
                <a:ea typeface="BIZ UDPゴシック" panose="020B0400000000000000" pitchFamily="50" charset="-128"/>
              </a:rPr>
              <a:t>□</a:t>
            </a:r>
            <a:r>
              <a:rPr kumimoji="1" lang="ja-JP" altLang="en-US" sz="1400" dirty="0">
                <a:latin typeface="BIZ UDPゴシック" panose="020B0400000000000000" pitchFamily="50" charset="-128"/>
                <a:ea typeface="BIZ UDPゴシック" panose="020B0400000000000000" pitchFamily="50" charset="-128"/>
              </a:rPr>
              <a:t> 受診・検査の結果判明後、すぐに管理者へ報告する</a:t>
            </a:r>
            <a:endParaRPr kumimoji="1"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200" dirty="0">
              <a:latin typeface="BIZ UDPゴシック" panose="020B0400000000000000" pitchFamily="50" charset="-128"/>
              <a:ea typeface="BIZ UDPゴシック" panose="020B0400000000000000" pitchFamily="50" charset="-128"/>
            </a:endParaRPr>
          </a:p>
          <a:p>
            <a:pPr marL="0" indent="0">
              <a:buNone/>
            </a:pPr>
            <a:r>
              <a:rPr lang="ja-JP" altLang="en-US" sz="1800" u="sng" dirty="0">
                <a:latin typeface="BIZ UDPゴシック" panose="020B0400000000000000" pitchFamily="50" charset="-128"/>
                <a:ea typeface="BIZ UDPゴシック" panose="020B0400000000000000" pitchFamily="50" charset="-128"/>
              </a:rPr>
              <a:t>２　嘱託医</a:t>
            </a:r>
            <a:r>
              <a:rPr lang="en-US" altLang="ja-JP" sz="1800" u="sng" dirty="0">
                <a:latin typeface="BIZ UDPゴシック" panose="020B0400000000000000" pitchFamily="50" charset="-128"/>
                <a:ea typeface="BIZ UDPゴシック" panose="020B0400000000000000" pitchFamily="50" charset="-128"/>
              </a:rPr>
              <a:t>/</a:t>
            </a:r>
            <a:r>
              <a:rPr lang="ja-JP" altLang="en-US" sz="1800" u="sng" dirty="0">
                <a:latin typeface="BIZ UDPゴシック" panose="020B0400000000000000" pitchFamily="50" charset="-128"/>
                <a:ea typeface="BIZ UDPゴシック" panose="020B0400000000000000" pitchFamily="50" charset="-128"/>
              </a:rPr>
              <a:t>協力医療機関</a:t>
            </a:r>
            <a:r>
              <a:rPr lang="en-US" altLang="ja-JP" sz="1800" u="sng" dirty="0">
                <a:latin typeface="BIZ UDPゴシック" panose="020B0400000000000000" pitchFamily="50" charset="-128"/>
                <a:ea typeface="BIZ UDPゴシック" panose="020B0400000000000000" pitchFamily="50" charset="-128"/>
              </a:rPr>
              <a:t>/</a:t>
            </a:r>
            <a:r>
              <a:rPr lang="ja-JP" altLang="en-US" sz="1800" u="sng" dirty="0">
                <a:latin typeface="BIZ UDPゴシック" panose="020B0400000000000000" pitchFamily="50" charset="-128"/>
                <a:ea typeface="BIZ UDPゴシック" panose="020B0400000000000000" pitchFamily="50" charset="-128"/>
              </a:rPr>
              <a:t>関係機関への報告・相談</a:t>
            </a:r>
            <a:r>
              <a:rPr lang="ja-JP" altLang="en-US" sz="1600" dirty="0">
                <a:latin typeface="BIZ UDPゴシック" panose="020B0400000000000000" pitchFamily="50" charset="-128"/>
                <a:ea typeface="BIZ UDPゴシック" panose="020B0400000000000000" pitchFamily="50" charset="-128"/>
              </a:rPr>
              <a:t>　</a:t>
            </a: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感染対策担当者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endParaRPr lang="ja-JP" altLang="en-US" sz="1600" b="1" dirty="0">
              <a:solidFill>
                <a:srgbClr val="0070C0"/>
              </a:solidFill>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嘱託医、協力医等に感染者の状況と施設で実施している感染対策を</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400" dirty="0">
                <a:latin typeface="BIZ UDPゴシック" panose="020B0400000000000000" pitchFamily="50" charset="-128"/>
                <a:ea typeface="BIZ UDPゴシック" panose="020B0400000000000000" pitchFamily="50" charset="-128"/>
              </a:rPr>
              <a:t>　　報告する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医師の指示内容を確認する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400" dirty="0">
                <a:latin typeface="BIZ UDPゴシック" panose="020B0400000000000000" pitchFamily="50" charset="-128"/>
                <a:ea typeface="BIZ UDPゴシック" panose="020B0400000000000000" pitchFamily="50" charset="-128"/>
              </a:rPr>
              <a:t>　　　・救急受診が必要な状況の目安</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400" dirty="0">
                <a:latin typeface="BIZ UDPゴシック" panose="020B0400000000000000" pitchFamily="50" charset="-128"/>
                <a:ea typeface="BIZ UDPゴシック" panose="020B0400000000000000" pitchFamily="50" charset="-128"/>
              </a:rPr>
              <a:t>　　　・夜間休日を含めた連絡手段</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利用者の体調、医師からの指示内容を明確に記録し、適切に申し送る</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職員間で情報を共有する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800" dirty="0">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管理者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保健所、所管課、ケアマネジャー・計画相談員へ報告する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100" dirty="0">
              <a:latin typeface="BIZ UDPゴシック" panose="020B0400000000000000" pitchFamily="50" charset="-128"/>
              <a:ea typeface="BIZ UDPゴシック" panose="020B0400000000000000" pitchFamily="50" charset="-128"/>
            </a:endParaRPr>
          </a:p>
        </p:txBody>
      </p:sp>
      <p:grpSp>
        <p:nvGrpSpPr>
          <p:cNvPr id="4" name="グループ化 3"/>
          <p:cNvGrpSpPr/>
          <p:nvPr/>
        </p:nvGrpSpPr>
        <p:grpSpPr>
          <a:xfrm>
            <a:off x="277586" y="239485"/>
            <a:ext cx="6341875" cy="669472"/>
            <a:chOff x="3448523" y="1342172"/>
            <a:chExt cx="6341875" cy="669472"/>
          </a:xfrm>
        </p:grpSpPr>
        <p:sp>
          <p:nvSpPr>
            <p:cNvPr id="5" name="タイトル 1"/>
            <p:cNvSpPr txBox="1">
              <a:spLocks/>
            </p:cNvSpPr>
            <p:nvPr/>
          </p:nvSpPr>
          <p:spPr>
            <a:xfrm>
              <a:off x="3448523" y="1342172"/>
              <a:ext cx="6341875" cy="669472"/>
            </a:xfrm>
            <a:prstGeom prst="rect">
              <a:avLst/>
            </a:prstGeom>
            <a:solidFill>
              <a:srgbClr val="FFFF00"/>
            </a:solidFill>
          </p:spPr>
          <p:txBody>
            <a:bodyPr vert="horz" lIns="91440" tIns="45720" rIns="91440" bIns="45720" rtlCol="0" anchor="ctr">
              <a:no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r>
                <a:rPr lang="ja-JP" altLang="en-US" sz="2400" dirty="0">
                  <a:solidFill>
                    <a:srgbClr val="002060"/>
                  </a:solidFill>
                  <a:latin typeface="BIZ UDPゴシック" panose="020B0400000000000000" pitchFamily="50" charset="-128"/>
                  <a:ea typeface="BIZ UDPゴシック" panose="020B0400000000000000" pitchFamily="50" charset="-128"/>
                </a:rPr>
                <a:t>　　　　複数の感染者が発生した場合（利用者）</a:t>
              </a:r>
              <a:endParaRPr lang="en-US" altLang="ja-JP" sz="2400" dirty="0">
                <a:solidFill>
                  <a:srgbClr val="002060"/>
                </a:solidFill>
                <a:latin typeface="BIZ UDPゴシック" panose="020B0400000000000000" pitchFamily="50" charset="-128"/>
                <a:ea typeface="BIZ UDPゴシック" panose="020B0400000000000000" pitchFamily="50" charset="-128"/>
              </a:endParaRPr>
            </a:p>
          </p:txBody>
        </p:sp>
        <p:sp>
          <p:nvSpPr>
            <p:cNvPr id="6" name="角丸四角形 5"/>
            <p:cNvSpPr/>
            <p:nvPr/>
          </p:nvSpPr>
          <p:spPr>
            <a:xfrm>
              <a:off x="3448523" y="1342172"/>
              <a:ext cx="685800" cy="669472"/>
            </a:xfrm>
            <a:prstGeom prst="roundRect">
              <a:avLst>
                <a:gd name="adj" fmla="val 9350"/>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2200"/>
                </a:lnSpc>
              </a:pPr>
              <a:r>
                <a:rPr kumimoji="1" lang="ja-JP" altLang="en-US" b="1" dirty="0">
                  <a:latin typeface="BIZ UDゴシック" panose="020B0400000000000000" pitchFamily="49" charset="-128"/>
                  <a:ea typeface="BIZ UDゴシック" panose="020B0400000000000000" pitchFamily="49" charset="-128"/>
                </a:rPr>
                <a:t>ﾚﾍﾞﾙ</a:t>
              </a:r>
              <a:endParaRPr kumimoji="1" lang="en-US" altLang="ja-JP" b="1" dirty="0">
                <a:latin typeface="BIZ UDゴシック" panose="020B0400000000000000" pitchFamily="49" charset="-128"/>
                <a:ea typeface="BIZ UDゴシック" panose="020B0400000000000000" pitchFamily="49" charset="-128"/>
              </a:endParaRPr>
            </a:p>
            <a:p>
              <a:pPr algn="ctr">
                <a:lnSpc>
                  <a:spcPts val="2200"/>
                </a:lnSpc>
              </a:pPr>
              <a:r>
                <a:rPr kumimoji="1" lang="ja-JP" altLang="en-US" sz="2400" b="1" dirty="0">
                  <a:latin typeface="BIZ UDゴシック" panose="020B0400000000000000" pitchFamily="49" charset="-128"/>
                  <a:ea typeface="BIZ UDゴシック" panose="020B0400000000000000" pitchFamily="49" charset="-128"/>
                </a:rPr>
                <a:t>３</a:t>
              </a:r>
            </a:p>
          </p:txBody>
        </p:sp>
      </p:grpSp>
      <p:sp>
        <p:nvSpPr>
          <p:cNvPr id="7" name="日付プレースホルダー 1">
            <a:extLst>
              <a:ext uri="{FF2B5EF4-FFF2-40B4-BE49-F238E27FC236}">
                <a16:creationId xmlns:a16="http://schemas.microsoft.com/office/drawing/2014/main" id="{50DD2183-35E6-1BB7-CE3B-D7E9867522F1}"/>
              </a:ext>
            </a:extLst>
          </p:cNvPr>
          <p:cNvSpPr txBox="1">
            <a:spLocks/>
          </p:cNvSpPr>
          <p:nvPr/>
        </p:nvSpPr>
        <p:spPr>
          <a:xfrm>
            <a:off x="3202574" y="9464070"/>
            <a:ext cx="491897" cy="527403"/>
          </a:xfrm>
          <a:prstGeom prst="rect">
            <a:avLst/>
          </a:prstGeom>
        </p:spPr>
        <p:txBody>
          <a:bodyPr vert="horz" lIns="91440" tIns="45720" rIns="91440" bIns="45720" rtlCol="0" anchor="ctr"/>
          <a:lstStyle>
            <a:defPPr>
              <a:defRPr lang="en-US"/>
            </a:defPPr>
            <a:lvl1pPr marL="0" algn="l" defTabSz="457200" rtl="0" eaLnBrk="1" latinLnBrk="0" hangingPunct="1">
              <a:defRPr sz="9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kumimoji="1" lang="en-US" altLang="ja-JP" sz="1050" dirty="0">
                <a:latin typeface="BIZ UDゴシック" panose="020B0400000000000000" pitchFamily="49" charset="-128"/>
                <a:ea typeface="BIZ UDゴシック" panose="020B0400000000000000" pitchFamily="49" charset="-128"/>
              </a:rPr>
              <a:t>13</a:t>
            </a:r>
            <a:endParaRPr kumimoji="1" lang="ja-JP" altLang="en-US" sz="1050"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21348540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277586" y="1110343"/>
            <a:ext cx="6341875" cy="8416042"/>
          </a:xfrm>
          <a:ln>
            <a:solidFill>
              <a:schemeClr val="tx1"/>
            </a:solidFill>
          </a:ln>
        </p:spPr>
        <p:txBody>
          <a:bodyPr>
            <a:noAutofit/>
          </a:bodyPr>
          <a:lstStyle/>
          <a:p>
            <a:pPr marL="0" indent="0">
              <a:buNone/>
            </a:pPr>
            <a:r>
              <a:rPr lang="ja-JP" altLang="en-US" sz="1800" u="sng" dirty="0">
                <a:latin typeface="BIZ UDPゴシック" panose="020B0400000000000000" pitchFamily="50" charset="-128"/>
                <a:ea typeface="BIZ UDPゴシック" panose="020B0400000000000000" pitchFamily="50" charset="-128"/>
              </a:rPr>
              <a:t>３　対策本部の設置、指揮命令系統の確立、情報共有</a:t>
            </a:r>
            <a:r>
              <a:rPr lang="ja-JP" altLang="en-US" sz="1800" dirty="0">
                <a:latin typeface="BIZ UDPゴシック" panose="020B0400000000000000" pitchFamily="50" charset="-128"/>
                <a:ea typeface="BIZ UDPゴシック" panose="020B0400000000000000" pitchFamily="50" charset="-128"/>
              </a:rPr>
              <a:t>　</a:t>
            </a: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管理者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対策本部会議を開催する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600" dirty="0">
              <a:latin typeface="BIZ UDPゴシック" panose="020B0400000000000000" pitchFamily="50" charset="-128"/>
              <a:ea typeface="BIZ UDPゴシック" panose="020B0400000000000000" pitchFamily="50" charset="-128"/>
            </a:endParaRPr>
          </a:p>
          <a:p>
            <a:pPr marL="0" indent="0">
              <a:buNone/>
            </a:pPr>
            <a:endParaRPr lang="en-US" altLang="ja-JP" sz="1600" dirty="0">
              <a:latin typeface="BIZ UDPゴシック" panose="020B0400000000000000" pitchFamily="50" charset="-128"/>
              <a:ea typeface="BIZ UDPゴシック" panose="020B0400000000000000" pitchFamily="50" charset="-128"/>
            </a:endParaRPr>
          </a:p>
          <a:p>
            <a:pPr marL="0" indent="0">
              <a:buNone/>
            </a:pPr>
            <a:endParaRPr lang="en-US" altLang="ja-JP" sz="1600" dirty="0">
              <a:latin typeface="BIZ UDPゴシック" panose="020B0400000000000000" pitchFamily="50" charset="-128"/>
              <a:ea typeface="BIZ UDPゴシック" panose="020B0400000000000000" pitchFamily="50" charset="-128"/>
            </a:endParaRPr>
          </a:p>
          <a:p>
            <a:pPr marL="0" indent="0">
              <a:buNone/>
            </a:pPr>
            <a:endParaRPr lang="en-US" altLang="ja-JP" sz="1600" dirty="0">
              <a:latin typeface="BIZ UDPゴシック" panose="020B0400000000000000" pitchFamily="50" charset="-128"/>
              <a:ea typeface="BIZ UDPゴシック" panose="020B0400000000000000" pitchFamily="50" charset="-128"/>
            </a:endParaRPr>
          </a:p>
          <a:p>
            <a:pPr marL="0" indent="0">
              <a:buNone/>
            </a:pPr>
            <a:endParaRPr lang="en-US" altLang="ja-JP" sz="1600" dirty="0">
              <a:latin typeface="BIZ UDPゴシック" panose="020B0400000000000000" pitchFamily="50" charset="-128"/>
              <a:ea typeface="BIZ UDPゴシック" panose="020B0400000000000000" pitchFamily="50" charset="-128"/>
            </a:endParaRPr>
          </a:p>
          <a:p>
            <a:pPr marL="0" indent="0">
              <a:buNone/>
            </a:pPr>
            <a:endParaRPr lang="en-US" altLang="ja-JP" sz="1600" dirty="0">
              <a:latin typeface="BIZ UDPゴシック" panose="020B0400000000000000" pitchFamily="50" charset="-128"/>
              <a:ea typeface="BIZ UDPゴシック" panose="020B0400000000000000" pitchFamily="50" charset="-128"/>
            </a:endParaRPr>
          </a:p>
          <a:p>
            <a:pPr marL="0" indent="0">
              <a:buNone/>
            </a:pPr>
            <a:endParaRPr lang="en-US" altLang="ja-JP" sz="1600" dirty="0">
              <a:latin typeface="BIZ UDPゴシック" panose="020B0400000000000000" pitchFamily="50" charset="-128"/>
              <a:ea typeface="BIZ UDPゴシック" panose="020B0400000000000000" pitchFamily="50" charset="-128"/>
            </a:endParaRPr>
          </a:p>
          <a:p>
            <a:pPr marL="0" indent="0">
              <a:buNone/>
            </a:pPr>
            <a:endParaRPr lang="en-US" altLang="ja-JP" sz="1600" dirty="0">
              <a:latin typeface="BIZ UDPゴシック" panose="020B0400000000000000" pitchFamily="50" charset="-128"/>
              <a:ea typeface="BIZ UDPゴシック" panose="020B0400000000000000" pitchFamily="50" charset="-128"/>
            </a:endParaRPr>
          </a:p>
          <a:p>
            <a:pPr marL="0" indent="0">
              <a:buNone/>
            </a:pPr>
            <a:endParaRPr lang="en-US" altLang="ja-JP" sz="1600" dirty="0">
              <a:latin typeface="BIZ UDPゴシック" panose="020B0400000000000000" pitchFamily="50" charset="-128"/>
              <a:ea typeface="BIZ UDPゴシック" panose="020B0400000000000000" pitchFamily="50" charset="-128"/>
            </a:endParaRPr>
          </a:p>
          <a:p>
            <a:pPr marL="0" indent="0">
              <a:buNone/>
            </a:pPr>
            <a:endParaRPr lang="en-US" altLang="ja-JP" sz="1600" dirty="0">
              <a:latin typeface="BIZ UDPゴシック" panose="020B0400000000000000" pitchFamily="50" charset="-128"/>
              <a:ea typeface="BIZ UDPゴシック" panose="020B0400000000000000" pitchFamily="50" charset="-128"/>
            </a:endParaRPr>
          </a:p>
          <a:p>
            <a:pPr marL="0" indent="0">
              <a:buNone/>
            </a:pPr>
            <a:endParaRPr lang="en-US" altLang="ja-JP" sz="1600" dirty="0">
              <a:solidFill>
                <a:srgbClr val="0070C0"/>
              </a:solidFill>
              <a:latin typeface="BIZ UDPゴシック" panose="020B0400000000000000" pitchFamily="50" charset="-128"/>
              <a:ea typeface="BIZ UDPゴシック" panose="020B0400000000000000" pitchFamily="50" charset="-128"/>
            </a:endParaRPr>
          </a:p>
          <a:p>
            <a:pPr marL="0" indent="0">
              <a:buNone/>
            </a:pPr>
            <a:endParaRPr lang="en-US" altLang="ja-JP" sz="1600" dirty="0">
              <a:solidFill>
                <a:srgbClr val="0070C0"/>
              </a:solidFill>
              <a:latin typeface="BIZ UDPゴシック" panose="020B0400000000000000" pitchFamily="50" charset="-128"/>
              <a:ea typeface="BIZ UDPゴシック" panose="020B0400000000000000" pitchFamily="50" charset="-128"/>
            </a:endParaRPr>
          </a:p>
          <a:p>
            <a:pPr marL="0" indent="0">
              <a:buNone/>
            </a:pPr>
            <a:endParaRPr lang="en-US" altLang="ja-JP" sz="1600" b="1" dirty="0">
              <a:solidFill>
                <a:srgbClr val="0070C0"/>
              </a:solidFill>
              <a:latin typeface="BIZ UDPゴシック" panose="020B0400000000000000" pitchFamily="50" charset="-128"/>
              <a:ea typeface="BIZ UDPゴシック" panose="020B0400000000000000" pitchFamily="50" charset="-128"/>
            </a:endParaRPr>
          </a:p>
          <a:p>
            <a:pPr marL="0" indent="0">
              <a:buNone/>
            </a:pPr>
            <a:endParaRPr lang="en-US" altLang="ja-JP" sz="1600" b="1" dirty="0">
              <a:solidFill>
                <a:srgbClr val="0070C0"/>
              </a:solidFill>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事務担当者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p>
          <a:p>
            <a:pPr marL="0" indent="0">
              <a:buNone/>
            </a:pPr>
            <a:r>
              <a:rPr lang="ja-JP" altLang="en-US" sz="1600" dirty="0">
                <a:latin typeface="BIZ UDPゴシック" panose="020B0400000000000000" pitchFamily="50" charset="-128"/>
                <a:ea typeface="BIZ UDPゴシック" panose="020B0400000000000000" pitchFamily="50" charset="-128"/>
              </a:rPr>
              <a:t>□ </a:t>
            </a:r>
            <a:r>
              <a:rPr lang="ja-JP" altLang="en-US" sz="1400" dirty="0">
                <a:latin typeface="BIZ UDPゴシック" panose="020B0400000000000000" pitchFamily="50" charset="-128"/>
                <a:ea typeface="BIZ UDPゴシック" panose="020B0400000000000000" pitchFamily="50" charset="-128"/>
              </a:rPr>
              <a:t>対策本部運営に必要な人員を招集する</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職員全体に対策本部設置について周知する</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状況を把握し経時的に活動記録を残す</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ホワイトボードや通信機器を活用し、情報を全職員へ提示する</a:t>
            </a:r>
            <a:endParaRPr lang="en-US" altLang="ja-JP" sz="1400" dirty="0">
              <a:latin typeface="BIZ UDPゴシック" panose="020B0400000000000000" pitchFamily="50" charset="-128"/>
              <a:ea typeface="BIZ UDPゴシック" panose="020B0400000000000000" pitchFamily="50" charset="-128"/>
            </a:endParaRPr>
          </a:p>
        </p:txBody>
      </p:sp>
      <p:grpSp>
        <p:nvGrpSpPr>
          <p:cNvPr id="4" name="グループ化 3"/>
          <p:cNvGrpSpPr/>
          <p:nvPr/>
        </p:nvGrpSpPr>
        <p:grpSpPr>
          <a:xfrm>
            <a:off x="277586" y="239485"/>
            <a:ext cx="6341875" cy="669472"/>
            <a:chOff x="3448523" y="1342172"/>
            <a:chExt cx="6341875" cy="669472"/>
          </a:xfrm>
        </p:grpSpPr>
        <p:sp>
          <p:nvSpPr>
            <p:cNvPr id="5" name="タイトル 1"/>
            <p:cNvSpPr txBox="1">
              <a:spLocks/>
            </p:cNvSpPr>
            <p:nvPr/>
          </p:nvSpPr>
          <p:spPr>
            <a:xfrm>
              <a:off x="3448523" y="1342172"/>
              <a:ext cx="6341875" cy="669472"/>
            </a:xfrm>
            <a:prstGeom prst="rect">
              <a:avLst/>
            </a:prstGeom>
            <a:solidFill>
              <a:srgbClr val="FFFF00"/>
            </a:solidFill>
          </p:spPr>
          <p:txBody>
            <a:bodyPr vert="horz" lIns="91440" tIns="45720" rIns="91440" bIns="45720" rtlCol="0" anchor="ctr">
              <a:no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r>
                <a:rPr lang="ja-JP" altLang="en-US" sz="2400" dirty="0">
                  <a:solidFill>
                    <a:srgbClr val="002060"/>
                  </a:solidFill>
                  <a:latin typeface="BIZ UDPゴシック" panose="020B0400000000000000" pitchFamily="50" charset="-128"/>
                  <a:ea typeface="BIZ UDPゴシック" panose="020B0400000000000000" pitchFamily="50" charset="-128"/>
                </a:rPr>
                <a:t>　　　　複数の感染者が発生した場合（利用者）</a:t>
              </a:r>
              <a:endParaRPr lang="en-US" altLang="ja-JP" sz="2400" dirty="0">
                <a:solidFill>
                  <a:srgbClr val="002060"/>
                </a:solidFill>
                <a:latin typeface="BIZ UDPゴシック" panose="020B0400000000000000" pitchFamily="50" charset="-128"/>
                <a:ea typeface="BIZ UDPゴシック" panose="020B0400000000000000" pitchFamily="50" charset="-128"/>
              </a:endParaRPr>
            </a:p>
          </p:txBody>
        </p:sp>
        <p:sp>
          <p:nvSpPr>
            <p:cNvPr id="6" name="角丸四角形 5"/>
            <p:cNvSpPr/>
            <p:nvPr/>
          </p:nvSpPr>
          <p:spPr>
            <a:xfrm>
              <a:off x="3448523" y="1342172"/>
              <a:ext cx="685800" cy="669472"/>
            </a:xfrm>
            <a:prstGeom prst="roundRect">
              <a:avLst>
                <a:gd name="adj" fmla="val 9350"/>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2200"/>
                </a:lnSpc>
              </a:pPr>
              <a:r>
                <a:rPr kumimoji="1" lang="ja-JP" altLang="en-US" b="1" dirty="0">
                  <a:latin typeface="BIZ UDゴシック" panose="020B0400000000000000" pitchFamily="49" charset="-128"/>
                  <a:ea typeface="BIZ UDゴシック" panose="020B0400000000000000" pitchFamily="49" charset="-128"/>
                </a:rPr>
                <a:t>ﾚﾍﾞﾙ</a:t>
              </a:r>
              <a:endParaRPr kumimoji="1" lang="en-US" altLang="ja-JP" b="1" dirty="0">
                <a:latin typeface="BIZ UDゴシック" panose="020B0400000000000000" pitchFamily="49" charset="-128"/>
                <a:ea typeface="BIZ UDゴシック" panose="020B0400000000000000" pitchFamily="49" charset="-128"/>
              </a:endParaRPr>
            </a:p>
            <a:p>
              <a:pPr algn="ctr">
                <a:lnSpc>
                  <a:spcPts val="2200"/>
                </a:lnSpc>
              </a:pPr>
              <a:r>
                <a:rPr kumimoji="1" lang="ja-JP" altLang="en-US" sz="2400" b="1" dirty="0">
                  <a:latin typeface="BIZ UDゴシック" panose="020B0400000000000000" pitchFamily="49" charset="-128"/>
                  <a:ea typeface="BIZ UDゴシック" panose="020B0400000000000000" pitchFamily="49" charset="-128"/>
                </a:rPr>
                <a:t>３</a:t>
              </a:r>
            </a:p>
          </p:txBody>
        </p:sp>
      </p:grpSp>
      <p:sp>
        <p:nvSpPr>
          <p:cNvPr id="2" name="テキスト ボックス 3">
            <a:extLst>
              <a:ext uri="{FF2B5EF4-FFF2-40B4-BE49-F238E27FC236}">
                <a16:creationId xmlns:a16="http://schemas.microsoft.com/office/drawing/2014/main" id="{81B4C6F7-B0DF-92B3-BB58-02E904FAE998}"/>
              </a:ext>
            </a:extLst>
          </p:cNvPr>
          <p:cNvSpPr txBox="1"/>
          <p:nvPr/>
        </p:nvSpPr>
        <p:spPr>
          <a:xfrm>
            <a:off x="494198" y="2153293"/>
            <a:ext cx="5908650" cy="3964874"/>
          </a:xfrm>
          <a:prstGeom prst="rect">
            <a:avLst/>
          </a:prstGeom>
          <a:solidFill>
            <a:schemeClr val="lt1"/>
          </a:solidFill>
          <a:ln w="9525" cmpd="sng">
            <a:solidFill>
              <a:schemeClr val="lt1">
                <a:shade val="50000"/>
              </a:schemeClr>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kumimoji="1" lang="en-US" altLang="ja-JP" sz="9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400" dirty="0">
                <a:solidFill>
                  <a:schemeClr val="tx1"/>
                </a:solidFill>
                <a:latin typeface="BIZ UDPゴシック" panose="020B0400000000000000" pitchFamily="50" charset="-128"/>
                <a:ea typeface="BIZ UDPゴシック" panose="020B0400000000000000" pitchFamily="50" charset="-128"/>
              </a:rPr>
              <a:t>≪対策本部会議での主な検討事項≫</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400" dirty="0">
                <a:solidFill>
                  <a:schemeClr val="tx1"/>
                </a:solidFill>
                <a:latin typeface="BIZ UDPゴシック" panose="020B0400000000000000" pitchFamily="50" charset="-128"/>
                <a:ea typeface="BIZ UDPゴシック" panose="020B0400000000000000" pitchFamily="50" charset="-128"/>
              </a:rPr>
              <a:t>① 現場の情報（感染者数、感染者居室、職員の体調、感染対策など）を共有　</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400" dirty="0">
                <a:solidFill>
                  <a:schemeClr val="tx1"/>
                </a:solidFill>
                <a:latin typeface="BIZ UDPゴシック" panose="020B0400000000000000" pitchFamily="50" charset="-128"/>
                <a:ea typeface="BIZ UDPゴシック" panose="020B0400000000000000" pitchFamily="50" charset="-128"/>
              </a:rPr>
              <a:t>　　する</a:t>
            </a:r>
          </a:p>
          <a:p>
            <a:r>
              <a:rPr kumimoji="1" lang="ja-JP" altLang="en-US" sz="1400" dirty="0">
                <a:solidFill>
                  <a:schemeClr val="tx1"/>
                </a:solidFill>
                <a:latin typeface="BIZ UDPゴシック" panose="020B0400000000000000" pitchFamily="50" charset="-128"/>
                <a:ea typeface="BIZ UDPゴシック" panose="020B0400000000000000" pitchFamily="50" charset="-128"/>
              </a:rPr>
              <a:t>② 利用者・職員の発症時の報告ルートと対応方法を確認・決定する</a:t>
            </a:r>
          </a:p>
          <a:p>
            <a:r>
              <a:rPr kumimoji="1" lang="ja-JP" altLang="en-US" sz="1400" dirty="0">
                <a:solidFill>
                  <a:schemeClr val="tx1"/>
                </a:solidFill>
                <a:latin typeface="BIZ UDPゴシック" panose="020B0400000000000000" pitchFamily="50" charset="-128"/>
                <a:ea typeface="BIZ UDPゴシック" panose="020B0400000000000000" pitchFamily="50" charset="-128"/>
              </a:rPr>
              <a:t>③ 感染者及び疑い者への対応（ゾーニング等）やルールを確認・決定する</a:t>
            </a:r>
          </a:p>
          <a:p>
            <a:r>
              <a:rPr kumimoji="1" lang="ja-JP" altLang="en-US" sz="1400" dirty="0">
                <a:solidFill>
                  <a:schemeClr val="tx1"/>
                </a:solidFill>
                <a:latin typeface="BIZ UDPゴシック" panose="020B0400000000000000" pitchFamily="50" charset="-128"/>
                <a:ea typeface="BIZ UDPゴシック" panose="020B0400000000000000" pitchFamily="50" charset="-128"/>
              </a:rPr>
              <a:t>④ 共有部分の利用方針を確認・決定する</a:t>
            </a:r>
          </a:p>
          <a:p>
            <a:r>
              <a:rPr kumimoji="1" lang="ja-JP" altLang="en-US" sz="1400" dirty="0">
                <a:solidFill>
                  <a:schemeClr val="tx1"/>
                </a:solidFill>
                <a:latin typeface="BIZ UDPゴシック" panose="020B0400000000000000" pitchFamily="50" charset="-128"/>
                <a:ea typeface="BIZ UDPゴシック" panose="020B0400000000000000" pitchFamily="50" charset="-128"/>
              </a:rPr>
              <a:t>⑤ 面会や家族交流について施設方針を確認・決定する</a:t>
            </a:r>
          </a:p>
          <a:p>
            <a:r>
              <a:rPr kumimoji="1" lang="ja-JP" altLang="en-US" sz="1400" dirty="0">
                <a:solidFill>
                  <a:schemeClr val="tx1"/>
                </a:solidFill>
                <a:latin typeface="BIZ UDPゴシック" panose="020B0400000000000000" pitchFamily="50" charset="-128"/>
                <a:ea typeface="BIZ UDPゴシック" panose="020B0400000000000000" pitchFamily="50" charset="-128"/>
              </a:rPr>
              <a:t>⑥ 利用者とその家族への説明内容を確認・決定する</a:t>
            </a:r>
          </a:p>
          <a:p>
            <a:r>
              <a:rPr kumimoji="1" lang="ja-JP" altLang="en-US" sz="1400" dirty="0">
                <a:solidFill>
                  <a:schemeClr val="tx1"/>
                </a:solidFill>
                <a:latin typeface="BIZ UDPゴシック" panose="020B0400000000000000" pitchFamily="50" charset="-128"/>
                <a:ea typeface="BIZ UDPゴシック" panose="020B0400000000000000" pitchFamily="50" charset="-128"/>
              </a:rPr>
              <a:t>⑦ ホームページや関連施設などへの報告方法を確認・決定する</a:t>
            </a:r>
          </a:p>
          <a:p>
            <a:r>
              <a:rPr kumimoji="1" lang="ja-JP" altLang="en-US" sz="1400" dirty="0">
                <a:solidFill>
                  <a:schemeClr val="tx1"/>
                </a:solidFill>
                <a:latin typeface="BIZ UDPゴシック" panose="020B0400000000000000" pitchFamily="50" charset="-128"/>
                <a:ea typeface="BIZ UDPゴシック" panose="020B0400000000000000" pitchFamily="50" charset="-128"/>
              </a:rPr>
              <a:t>⑧ 人員配置・確保の方針を確認・決定する</a:t>
            </a:r>
          </a:p>
          <a:p>
            <a:r>
              <a:rPr kumimoji="1" lang="ja-JP" altLang="en-US" sz="1400" dirty="0">
                <a:solidFill>
                  <a:schemeClr val="tx1"/>
                </a:solidFill>
                <a:latin typeface="BIZ UDPゴシック" panose="020B0400000000000000" pitchFamily="50" charset="-128"/>
                <a:ea typeface="BIZ UDPゴシック" panose="020B0400000000000000" pitchFamily="50" charset="-128"/>
              </a:rPr>
              <a:t>⑨ 物品確保・在庫管理の方法を確認・決定する</a:t>
            </a:r>
          </a:p>
          <a:p>
            <a:r>
              <a:rPr kumimoji="1" lang="ja-JP" altLang="en-US" sz="1400" dirty="0">
                <a:solidFill>
                  <a:schemeClr val="tx1"/>
                </a:solidFill>
                <a:latin typeface="BIZ UDPゴシック" panose="020B0400000000000000" pitchFamily="50" charset="-128"/>
                <a:ea typeface="BIZ UDPゴシック" panose="020B0400000000000000" pitchFamily="50" charset="-128"/>
              </a:rPr>
              <a:t>⑩ 職員が一丸となって前向きに取り組める目標の設定</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400" dirty="0">
                <a:solidFill>
                  <a:schemeClr val="tx1"/>
                </a:solidFill>
                <a:latin typeface="BIZ UDPゴシック" panose="020B0400000000000000" pitchFamily="50" charset="-128"/>
                <a:ea typeface="BIZ UDPゴシック" panose="020B0400000000000000" pitchFamily="50" charset="-128"/>
              </a:rPr>
              <a:t>　　例）感染対応エリア以外に新規感染者を出さない</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400" dirty="0">
                <a:solidFill>
                  <a:schemeClr val="tx1"/>
                </a:solidFill>
                <a:latin typeface="BIZ UDPゴシック" panose="020B0400000000000000" pitchFamily="50" charset="-128"/>
                <a:ea typeface="BIZ UDPゴシック" panose="020B0400000000000000" pitchFamily="50" charset="-128"/>
              </a:rPr>
              <a:t>　　　　職場環境を整えることで精神的負担を軽減する　</a:t>
            </a:r>
            <a:r>
              <a:rPr kumimoji="1" lang="en-US" altLang="ja-JP" sz="1400" dirty="0" err="1">
                <a:solidFill>
                  <a:schemeClr val="tx1"/>
                </a:solidFill>
                <a:latin typeface="BIZ UDPゴシック" panose="020B0400000000000000" pitchFamily="50" charset="-128"/>
                <a:ea typeface="BIZ UDPゴシック" panose="020B0400000000000000" pitchFamily="50" charset="-128"/>
              </a:rPr>
              <a:t>etc</a:t>
            </a:r>
            <a:r>
              <a:rPr kumimoji="1" lang="ja-JP" altLang="en-US" sz="1400" dirty="0">
                <a:solidFill>
                  <a:schemeClr val="tx1"/>
                </a:solidFill>
                <a:latin typeface="BIZ UDPゴシック" panose="020B0400000000000000" pitchFamily="50" charset="-128"/>
                <a:ea typeface="BIZ UDPゴシック" panose="020B0400000000000000" pitchFamily="50" charset="-128"/>
              </a:rPr>
              <a:t>　　　</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400" dirty="0">
                <a:solidFill>
                  <a:schemeClr val="tx1"/>
                </a:solidFill>
                <a:latin typeface="BIZ UDPゴシック" panose="020B0400000000000000" pitchFamily="50" charset="-128"/>
                <a:ea typeface="BIZ UDPゴシック" panose="020B0400000000000000" pitchFamily="50" charset="-128"/>
              </a:rPr>
              <a:t>⑪ 収束の条件を確認する</a:t>
            </a:r>
          </a:p>
          <a:p>
            <a:r>
              <a:rPr kumimoji="1" lang="ja-JP" altLang="en-US" sz="1400" dirty="0">
                <a:solidFill>
                  <a:schemeClr val="tx1"/>
                </a:solidFill>
                <a:latin typeface="BIZ UDPゴシック" panose="020B0400000000000000" pitchFamily="50" charset="-128"/>
                <a:ea typeface="BIZ UDPゴシック" panose="020B0400000000000000" pitchFamily="50" charset="-128"/>
              </a:rPr>
              <a:t>⑫ 次回会議日程（収束するまでは定期的に開催する）</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400" dirty="0">
                <a:solidFill>
                  <a:schemeClr val="tx1"/>
                </a:solidFill>
                <a:latin typeface="BIZ UDPゴシック" panose="020B0400000000000000" pitchFamily="50" charset="-128"/>
                <a:ea typeface="BIZ UDPゴシック" panose="020B0400000000000000" pitchFamily="50" charset="-128"/>
              </a:rPr>
              <a:t>⑬ 収束条件を満たしていることを確認し、収束を宣言する</a:t>
            </a:r>
          </a:p>
          <a:p>
            <a:endParaRPr kumimoji="1" lang="ja-JP" altLang="en-US" sz="1400" dirty="0">
              <a:solidFill>
                <a:schemeClr val="tx1"/>
              </a:solidFill>
              <a:latin typeface="ＭＳ Ｐゴシック" panose="020B0600070205080204" pitchFamily="50" charset="-128"/>
              <a:ea typeface="ＭＳ Ｐゴシック" panose="020B0600070205080204" pitchFamily="50" charset="-128"/>
            </a:endParaRPr>
          </a:p>
        </p:txBody>
      </p:sp>
      <p:sp>
        <p:nvSpPr>
          <p:cNvPr id="8" name="日付プレースホルダー 1">
            <a:extLst>
              <a:ext uri="{FF2B5EF4-FFF2-40B4-BE49-F238E27FC236}">
                <a16:creationId xmlns:a16="http://schemas.microsoft.com/office/drawing/2014/main" id="{9C68E592-50A4-3896-075B-3D2A88F4194F}"/>
              </a:ext>
            </a:extLst>
          </p:cNvPr>
          <p:cNvSpPr txBox="1">
            <a:spLocks/>
          </p:cNvSpPr>
          <p:nvPr/>
        </p:nvSpPr>
        <p:spPr>
          <a:xfrm>
            <a:off x="3183051" y="9464069"/>
            <a:ext cx="491897" cy="527403"/>
          </a:xfrm>
          <a:prstGeom prst="rect">
            <a:avLst/>
          </a:prstGeom>
        </p:spPr>
        <p:txBody>
          <a:bodyPr vert="horz" lIns="91440" tIns="45720" rIns="91440" bIns="45720" rtlCol="0" anchor="ctr"/>
          <a:lstStyle>
            <a:defPPr>
              <a:defRPr lang="en-US"/>
            </a:defPPr>
            <a:lvl1pPr marL="0" algn="l" defTabSz="457200" rtl="0" eaLnBrk="1" latinLnBrk="0" hangingPunct="1">
              <a:defRPr sz="9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kumimoji="1" lang="en-US" altLang="ja-JP" sz="1050" dirty="0">
                <a:latin typeface="BIZ UDゴシック" panose="020B0400000000000000" pitchFamily="49" charset="-128"/>
                <a:ea typeface="BIZ UDゴシック" panose="020B0400000000000000" pitchFamily="49" charset="-128"/>
              </a:rPr>
              <a:t>14</a:t>
            </a:r>
            <a:endParaRPr kumimoji="1" lang="ja-JP" altLang="en-US" sz="1050"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13735131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301803" y="952056"/>
            <a:ext cx="6341875" cy="8574329"/>
          </a:xfrm>
          <a:ln>
            <a:solidFill>
              <a:schemeClr val="tx1"/>
            </a:solidFill>
          </a:ln>
        </p:spPr>
        <p:txBody>
          <a:bodyPr>
            <a:noAutofit/>
          </a:bodyPr>
          <a:lstStyle/>
          <a:p>
            <a:pPr marL="0" indent="0">
              <a:buNone/>
            </a:pPr>
            <a:r>
              <a:rPr lang="ja-JP" altLang="en-US" sz="1800" u="sng" dirty="0">
                <a:latin typeface="BIZ UDPゴシック" panose="020B0400000000000000" pitchFamily="50" charset="-128"/>
                <a:ea typeface="BIZ UDPゴシック" panose="020B0400000000000000" pitchFamily="50" charset="-128"/>
              </a:rPr>
              <a:t>４</a:t>
            </a:r>
            <a:r>
              <a:rPr kumimoji="1" lang="ja-JP" altLang="en-US" sz="1800" u="sng" dirty="0">
                <a:latin typeface="BIZ UDPゴシック" panose="020B0400000000000000" pitchFamily="50" charset="-128"/>
                <a:ea typeface="BIZ UDPゴシック" panose="020B0400000000000000" pitchFamily="50" charset="-128"/>
              </a:rPr>
              <a:t>　説明・同意・個室隔離等感染者への対応</a:t>
            </a:r>
            <a:endParaRPr kumimoji="1" lang="en-US" altLang="ja-JP" sz="1800" u="sng" dirty="0">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感染対策担当者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p>
          <a:p>
            <a:pPr marL="0" indent="0">
              <a:buNone/>
            </a:pPr>
            <a:r>
              <a:rPr kumimoji="1" lang="ja-JP" altLang="en-US" sz="1600" dirty="0">
                <a:latin typeface="BIZ UDPゴシック" panose="020B0400000000000000" pitchFamily="50" charset="-128"/>
                <a:ea typeface="BIZ UDPゴシック" panose="020B0400000000000000" pitchFamily="50" charset="-128"/>
              </a:rPr>
              <a:t>□</a:t>
            </a:r>
            <a:r>
              <a:rPr kumimoji="1" lang="ja-JP" altLang="en-US" sz="1400" dirty="0">
                <a:latin typeface="BIZ UDPゴシック" panose="020B0400000000000000" pitchFamily="50" charset="-128"/>
                <a:ea typeface="BIZ UDPゴシック" panose="020B0400000000000000" pitchFamily="50" charset="-128"/>
              </a:rPr>
              <a:t> （相談受付担当部署とも連携して）感染者本人・家族へ隔離、感染対応に</a:t>
            </a:r>
            <a:endParaRPr kumimoji="1"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400" dirty="0">
                <a:latin typeface="BIZ UDPゴシック" panose="020B0400000000000000" pitchFamily="50" charset="-128"/>
                <a:ea typeface="BIZ UDPゴシック" panose="020B0400000000000000" pitchFamily="50" charset="-128"/>
              </a:rPr>
              <a:t>　　　</a:t>
            </a:r>
            <a:r>
              <a:rPr kumimoji="1" lang="ja-JP" altLang="en-US" sz="1400" dirty="0">
                <a:latin typeface="BIZ UDPゴシック" panose="020B0400000000000000" pitchFamily="50" charset="-128"/>
                <a:ea typeface="BIZ UDPゴシック" panose="020B0400000000000000" pitchFamily="50" charset="-128"/>
              </a:rPr>
              <a:t>ついて説明</a:t>
            </a:r>
          </a:p>
          <a:p>
            <a:pPr marL="0" indent="0">
              <a:buNone/>
            </a:pPr>
            <a:r>
              <a:rPr kumimoji="1" lang="ja-JP" altLang="en-US" sz="1600" dirty="0">
                <a:latin typeface="BIZ UDPゴシック" panose="020B0400000000000000" pitchFamily="50" charset="-128"/>
                <a:ea typeface="BIZ UDPゴシック" panose="020B0400000000000000" pitchFamily="50" charset="-128"/>
              </a:rPr>
              <a:t>□</a:t>
            </a:r>
            <a:r>
              <a:rPr kumimoji="1" lang="ja-JP" altLang="en-US" sz="1400" dirty="0">
                <a:latin typeface="BIZ UDPゴシック" panose="020B0400000000000000" pitchFamily="50" charset="-128"/>
                <a:ea typeface="BIZ UDPゴシック" panose="020B0400000000000000" pitchFamily="50" charset="-128"/>
              </a:rPr>
              <a:t> 本人・家族の同意の上、ケア担当者に隔離を指示</a:t>
            </a:r>
          </a:p>
          <a:p>
            <a:pPr marL="0" indent="0">
              <a:buNone/>
            </a:pPr>
            <a:r>
              <a:rPr kumimoji="1" lang="ja-JP" altLang="en-US" sz="1400" dirty="0">
                <a:latin typeface="BIZ UDPゴシック" panose="020B0400000000000000" pitchFamily="50" charset="-128"/>
                <a:ea typeface="BIZ UDPゴシック" panose="020B0400000000000000" pitchFamily="50" charset="-128"/>
              </a:rPr>
              <a:t>　</a:t>
            </a:r>
            <a:r>
              <a:rPr kumimoji="1" lang="en-US" altLang="ja-JP" sz="1400" dirty="0">
                <a:latin typeface="BIZ UDPゴシック" panose="020B0400000000000000" pitchFamily="50" charset="-128"/>
                <a:ea typeface="BIZ UDPゴシック" panose="020B0400000000000000" pitchFamily="50" charset="-128"/>
              </a:rPr>
              <a:t>※</a:t>
            </a:r>
            <a:r>
              <a:rPr kumimoji="1" lang="ja-JP" altLang="en-US" sz="1400" dirty="0">
                <a:latin typeface="BIZ UDPゴシック" panose="020B0400000000000000" pitchFamily="50" charset="-128"/>
                <a:ea typeface="BIZ UDPゴシック" panose="020B0400000000000000" pitchFamily="50" charset="-128"/>
              </a:rPr>
              <a:t>　隔離するための部屋移動において、接触のなかった利用者を接触者の中に</a:t>
            </a:r>
            <a:endParaRPr kumimoji="1"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400" dirty="0">
                <a:latin typeface="BIZ UDPゴシック" panose="020B0400000000000000" pitchFamily="50" charset="-128"/>
                <a:ea typeface="BIZ UDPゴシック" panose="020B0400000000000000" pitchFamily="50" charset="-128"/>
              </a:rPr>
              <a:t>　　　 </a:t>
            </a:r>
            <a:r>
              <a:rPr kumimoji="1" lang="ja-JP" altLang="en-US" sz="1400" dirty="0">
                <a:latin typeface="BIZ UDPゴシック" panose="020B0400000000000000" pitchFamily="50" charset="-128"/>
                <a:ea typeface="BIZ UDPゴシック" panose="020B0400000000000000" pitchFamily="50" charset="-128"/>
              </a:rPr>
              <a:t>入れない</a:t>
            </a:r>
          </a:p>
          <a:p>
            <a:pPr marL="0" indent="0">
              <a:buNone/>
            </a:pPr>
            <a:endParaRPr kumimoji="1" lang="en-US" altLang="ja-JP" sz="100" dirty="0">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kumimoji="1" lang="ja-JP" altLang="en-US" sz="1600" b="1" dirty="0">
                <a:solidFill>
                  <a:srgbClr val="0070C0"/>
                </a:solidFill>
                <a:latin typeface="BIZ UDPゴシック" panose="020B0400000000000000" pitchFamily="50" charset="-128"/>
                <a:ea typeface="BIZ UDPゴシック" panose="020B0400000000000000" pitchFamily="50" charset="-128"/>
              </a:rPr>
              <a:t>ケア担当者</a:t>
            </a:r>
            <a:r>
              <a:rPr kumimoji="1" lang="en-US" altLang="ja-JP" sz="1600" b="1" dirty="0">
                <a:solidFill>
                  <a:srgbClr val="0070C0"/>
                </a:solidFill>
                <a:latin typeface="BIZ UDPゴシック" panose="020B0400000000000000" pitchFamily="50" charset="-128"/>
                <a:ea typeface="BIZ UDPゴシック" panose="020B0400000000000000" pitchFamily="50" charset="-128"/>
              </a:rPr>
              <a:t>】</a:t>
            </a:r>
            <a:endParaRPr kumimoji="1" lang="ja-JP" altLang="en-US" sz="1600" b="1" dirty="0">
              <a:solidFill>
                <a:srgbClr val="0070C0"/>
              </a:solidFill>
              <a:latin typeface="BIZ UDPゴシック" panose="020B0400000000000000" pitchFamily="50" charset="-128"/>
              <a:ea typeface="BIZ UDPゴシック" panose="020B0400000000000000" pitchFamily="50" charset="-128"/>
            </a:endParaRPr>
          </a:p>
          <a:p>
            <a:pPr marL="0" indent="0">
              <a:buNone/>
            </a:pPr>
            <a:r>
              <a:rPr kumimoji="1" lang="ja-JP" altLang="en-US" sz="1600" dirty="0">
                <a:latin typeface="BIZ UDPゴシック" panose="020B0400000000000000" pitchFamily="50" charset="-128"/>
                <a:ea typeface="BIZ UDPゴシック" panose="020B0400000000000000" pitchFamily="50" charset="-128"/>
              </a:rPr>
              <a:t>□</a:t>
            </a:r>
            <a:r>
              <a:rPr kumimoji="1" lang="ja-JP" altLang="en-US" sz="1400" dirty="0">
                <a:latin typeface="BIZ UDPゴシック" panose="020B0400000000000000" pitchFamily="50" charset="-128"/>
                <a:ea typeface="BIZ UDPゴシック" panose="020B0400000000000000" pitchFamily="50" charset="-128"/>
              </a:rPr>
              <a:t> 感染</a:t>
            </a:r>
            <a:r>
              <a:rPr lang="ja-JP" altLang="en-US" sz="1400" dirty="0">
                <a:latin typeface="BIZ UDPゴシック" panose="020B0400000000000000" pitchFamily="50" charset="-128"/>
                <a:ea typeface="BIZ UDPゴシック" panose="020B0400000000000000" pitchFamily="50" charset="-128"/>
              </a:rPr>
              <a:t>対策</a:t>
            </a:r>
            <a:r>
              <a:rPr kumimoji="1" lang="ja-JP" altLang="en-US" sz="1400" dirty="0">
                <a:latin typeface="BIZ UDPゴシック" panose="020B0400000000000000" pitchFamily="50" charset="-128"/>
                <a:ea typeface="BIZ UDPゴシック" panose="020B0400000000000000" pitchFamily="50" charset="-128"/>
              </a:rPr>
              <a:t>担当者の指示に従い、感染者を指示された居室へ移動する</a:t>
            </a:r>
          </a:p>
          <a:p>
            <a:pPr marL="0" indent="0">
              <a:buNone/>
            </a:pPr>
            <a:r>
              <a:rPr kumimoji="1" lang="ja-JP" altLang="en-US" sz="1600" dirty="0">
                <a:latin typeface="BIZ UDPゴシック" panose="020B0400000000000000" pitchFamily="50" charset="-128"/>
                <a:ea typeface="BIZ UDPゴシック" panose="020B0400000000000000" pitchFamily="50" charset="-128"/>
              </a:rPr>
              <a:t>□</a:t>
            </a:r>
            <a:r>
              <a:rPr kumimoji="1" lang="ja-JP" altLang="en-US" sz="1400" dirty="0">
                <a:latin typeface="BIZ UDPゴシック" panose="020B0400000000000000" pitchFamily="50" charset="-128"/>
                <a:ea typeface="BIZ UDPゴシック" panose="020B0400000000000000" pitchFamily="50" charset="-128"/>
              </a:rPr>
              <a:t> レッドゾーン内の動線の確保と必要物品を設置する</a:t>
            </a:r>
          </a:p>
          <a:p>
            <a:pPr marL="0" indent="0">
              <a:buNone/>
            </a:pPr>
            <a:r>
              <a:rPr kumimoji="1" lang="ja-JP" altLang="en-US" sz="1600" dirty="0">
                <a:latin typeface="BIZ UDPゴシック" panose="020B0400000000000000" pitchFamily="50" charset="-128"/>
                <a:ea typeface="BIZ UDPゴシック" panose="020B0400000000000000" pitchFamily="50" charset="-128"/>
              </a:rPr>
              <a:t>□</a:t>
            </a:r>
            <a:r>
              <a:rPr kumimoji="1" lang="ja-JP" altLang="en-US" sz="1400" dirty="0">
                <a:latin typeface="BIZ UDPゴシック" panose="020B0400000000000000" pitchFamily="50" charset="-128"/>
                <a:ea typeface="BIZ UDPゴシック" panose="020B0400000000000000" pitchFamily="50" charset="-128"/>
              </a:rPr>
              <a:t> 移動前居室の清掃・消毒</a:t>
            </a:r>
            <a:r>
              <a:rPr kumimoji="1" lang="en-US" altLang="ja-JP" sz="1400" dirty="0">
                <a:latin typeface="BIZ UDPゴシック" panose="020B0400000000000000" pitchFamily="50" charset="-128"/>
                <a:ea typeface="BIZ UDPゴシック" panose="020B0400000000000000" pitchFamily="50" charset="-128"/>
              </a:rPr>
              <a:t>※</a:t>
            </a:r>
            <a:r>
              <a:rPr kumimoji="1" lang="ja-JP" altLang="en-US" sz="1400" dirty="0">
                <a:latin typeface="BIZ UDPゴシック" panose="020B0400000000000000" pitchFamily="50" charset="-128"/>
                <a:ea typeface="BIZ UDPゴシック" panose="020B0400000000000000" pitchFamily="50" charset="-128"/>
              </a:rPr>
              <a:t>、十分な換気</a:t>
            </a:r>
          </a:p>
          <a:p>
            <a:pPr marL="0" indent="0">
              <a:buNone/>
            </a:pPr>
            <a:r>
              <a:rPr kumimoji="1" lang="ja-JP" altLang="en-US" sz="1400" dirty="0">
                <a:latin typeface="BIZ UDPゴシック" panose="020B0400000000000000" pitchFamily="50" charset="-128"/>
                <a:ea typeface="BIZ UDPゴシック" panose="020B0400000000000000" pitchFamily="50" charset="-128"/>
              </a:rPr>
              <a:t>　　</a:t>
            </a:r>
            <a:r>
              <a:rPr kumimoji="1" lang="en-US" altLang="ja-JP" sz="1400" dirty="0">
                <a:latin typeface="BIZ UDPゴシック" panose="020B0400000000000000" pitchFamily="50" charset="-128"/>
                <a:ea typeface="BIZ UDPゴシック" panose="020B0400000000000000" pitchFamily="50" charset="-128"/>
              </a:rPr>
              <a:t>※</a:t>
            </a:r>
            <a:r>
              <a:rPr kumimoji="1" lang="ja-JP" altLang="en-US" sz="1400" dirty="0">
                <a:latin typeface="BIZ UDPゴシック" panose="020B0400000000000000" pitchFamily="50" charset="-128"/>
                <a:ea typeface="BIZ UDPゴシック" panose="020B0400000000000000" pitchFamily="50" charset="-128"/>
              </a:rPr>
              <a:t>　利用者が触る部分（ベッド柵、手すり、テーブル、ドアノブ、便座等）を</a:t>
            </a:r>
            <a:endParaRPr kumimoji="1"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400" dirty="0">
                <a:latin typeface="BIZ UDPゴシック" panose="020B0400000000000000" pitchFamily="50" charset="-128"/>
                <a:ea typeface="BIZ UDPゴシック" panose="020B0400000000000000" pitchFamily="50" charset="-128"/>
              </a:rPr>
              <a:t>　　　　</a:t>
            </a:r>
            <a:r>
              <a:rPr kumimoji="1" lang="ja-JP" altLang="en-US" sz="1400" dirty="0">
                <a:latin typeface="BIZ UDPゴシック" panose="020B0400000000000000" pitchFamily="50" charset="-128"/>
                <a:ea typeface="BIZ UDPゴシック" panose="020B0400000000000000" pitchFamily="50" charset="-128"/>
              </a:rPr>
              <a:t>拭き取り消毒する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400" u="sng" dirty="0">
              <a:latin typeface="BIZ UDPゴシック" panose="020B0400000000000000" pitchFamily="50" charset="-128"/>
              <a:ea typeface="BIZ UDPゴシック" panose="020B0400000000000000" pitchFamily="50" charset="-128"/>
            </a:endParaRPr>
          </a:p>
          <a:p>
            <a:pPr marL="0" indent="0">
              <a:buNone/>
            </a:pPr>
            <a:r>
              <a:rPr lang="ja-JP" altLang="en-US" sz="1800" u="sng" dirty="0">
                <a:latin typeface="BIZ UDPゴシック" panose="020B0400000000000000" pitchFamily="50" charset="-128"/>
                <a:ea typeface="BIZ UDPゴシック" panose="020B0400000000000000" pitchFamily="50" charset="-128"/>
              </a:rPr>
              <a:t>５　接触者の特定と健康状態確認</a:t>
            </a:r>
            <a:r>
              <a:rPr lang="ja-JP" altLang="en-US" sz="1800" dirty="0">
                <a:latin typeface="BIZ UDPゴシック" panose="020B0400000000000000" pitchFamily="50" charset="-128"/>
                <a:ea typeface="BIZ UDPゴシック" panose="020B0400000000000000" pitchFamily="50" charset="-128"/>
              </a:rPr>
              <a:t>　</a:t>
            </a: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感染対策担当者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endParaRPr lang="ja-JP" altLang="en-US" sz="1600" b="1" dirty="0">
              <a:solidFill>
                <a:srgbClr val="0070C0"/>
              </a:solidFill>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感染可能期間に感染者と感染対策をせずに接触した可能性のある者</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400" dirty="0">
                <a:latin typeface="BIZ UDPゴシック" panose="020B0400000000000000" pitchFamily="50" charset="-128"/>
                <a:ea typeface="BIZ UDPゴシック" panose="020B0400000000000000" pitchFamily="50" charset="-128"/>
              </a:rPr>
              <a:t>　　（利用者及び職員）を特定し、リストを作成する</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特定された利用者の健康観察を、平時より注意深く行うようケア担当者へ</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400" dirty="0">
                <a:latin typeface="BIZ UDPゴシック" panose="020B0400000000000000" pitchFamily="50" charset="-128"/>
                <a:ea typeface="BIZ UDPゴシック" panose="020B0400000000000000" pitchFamily="50" charset="-128"/>
              </a:rPr>
              <a:t>　　指示する</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特定された職員の現在の体調を確認し、自身の健康観察を平時より</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400" dirty="0">
                <a:latin typeface="BIZ UDPゴシック" panose="020B0400000000000000" pitchFamily="50" charset="-128"/>
                <a:ea typeface="BIZ UDPゴシック" panose="020B0400000000000000" pitchFamily="50" charset="-128"/>
              </a:rPr>
              <a:t>　　注意深く行い毎日報告するように指示する</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特定された利用者、職員の毎日の健康観察結果を把握する</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利用者、職員の体調管理記録を作成、管理する</a:t>
            </a:r>
          </a:p>
          <a:p>
            <a:pPr marL="0" indent="0">
              <a:buNone/>
            </a:pPr>
            <a:endParaRPr lang="en-US" altLang="ja-JP" sz="100" dirty="0">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ケア担当者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endParaRPr lang="ja-JP" altLang="en-US" sz="1600" b="1" dirty="0">
              <a:solidFill>
                <a:srgbClr val="0070C0"/>
              </a:solidFill>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特定された利用者の健康状態をより注意深く確認する</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特定された利用者の健康状態を感染対策担当者へ報告する</a:t>
            </a:r>
            <a:endParaRPr lang="en-US" altLang="ja-JP" sz="1400" dirty="0">
              <a:latin typeface="BIZ UDPゴシック" panose="020B0400000000000000" pitchFamily="50" charset="-128"/>
              <a:ea typeface="BIZ UDPゴシック" panose="020B0400000000000000" pitchFamily="50" charset="-128"/>
            </a:endParaRPr>
          </a:p>
        </p:txBody>
      </p:sp>
      <p:grpSp>
        <p:nvGrpSpPr>
          <p:cNvPr id="4" name="グループ化 3"/>
          <p:cNvGrpSpPr/>
          <p:nvPr/>
        </p:nvGrpSpPr>
        <p:grpSpPr>
          <a:xfrm>
            <a:off x="277586" y="147324"/>
            <a:ext cx="6341875" cy="669472"/>
            <a:chOff x="3448523" y="1342172"/>
            <a:chExt cx="6341875" cy="669472"/>
          </a:xfrm>
        </p:grpSpPr>
        <p:sp>
          <p:nvSpPr>
            <p:cNvPr id="5" name="タイトル 1"/>
            <p:cNvSpPr txBox="1">
              <a:spLocks/>
            </p:cNvSpPr>
            <p:nvPr/>
          </p:nvSpPr>
          <p:spPr>
            <a:xfrm>
              <a:off x="3448523" y="1342172"/>
              <a:ext cx="6341875" cy="669472"/>
            </a:xfrm>
            <a:prstGeom prst="rect">
              <a:avLst/>
            </a:prstGeom>
            <a:solidFill>
              <a:srgbClr val="FFFF00"/>
            </a:solidFill>
          </p:spPr>
          <p:txBody>
            <a:bodyPr vert="horz" lIns="91440" tIns="45720" rIns="91440" bIns="45720" rtlCol="0" anchor="ctr">
              <a:no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r>
                <a:rPr lang="ja-JP" altLang="en-US" sz="2400" dirty="0">
                  <a:solidFill>
                    <a:srgbClr val="002060"/>
                  </a:solidFill>
                  <a:latin typeface="BIZ UDPゴシック" panose="020B0400000000000000" pitchFamily="50" charset="-128"/>
                  <a:ea typeface="BIZ UDPゴシック" panose="020B0400000000000000" pitchFamily="50" charset="-128"/>
                </a:rPr>
                <a:t>　　　　複数の感染者が発生した場合（利用者）</a:t>
              </a:r>
              <a:endParaRPr lang="en-US" altLang="ja-JP" sz="2400" dirty="0">
                <a:solidFill>
                  <a:srgbClr val="002060"/>
                </a:solidFill>
                <a:latin typeface="BIZ UDPゴシック" panose="020B0400000000000000" pitchFamily="50" charset="-128"/>
                <a:ea typeface="BIZ UDPゴシック" panose="020B0400000000000000" pitchFamily="50" charset="-128"/>
              </a:endParaRPr>
            </a:p>
          </p:txBody>
        </p:sp>
        <p:sp>
          <p:nvSpPr>
            <p:cNvPr id="6" name="角丸四角形 5"/>
            <p:cNvSpPr/>
            <p:nvPr/>
          </p:nvSpPr>
          <p:spPr>
            <a:xfrm>
              <a:off x="3448523" y="1342172"/>
              <a:ext cx="685800" cy="669472"/>
            </a:xfrm>
            <a:prstGeom prst="roundRect">
              <a:avLst>
                <a:gd name="adj" fmla="val 9350"/>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2200"/>
                </a:lnSpc>
              </a:pPr>
              <a:r>
                <a:rPr kumimoji="1" lang="ja-JP" altLang="en-US" b="1" dirty="0">
                  <a:latin typeface="BIZ UDゴシック" panose="020B0400000000000000" pitchFamily="49" charset="-128"/>
                  <a:ea typeface="BIZ UDゴシック" panose="020B0400000000000000" pitchFamily="49" charset="-128"/>
                </a:rPr>
                <a:t>ﾚﾍﾞﾙ</a:t>
              </a:r>
              <a:endParaRPr kumimoji="1" lang="en-US" altLang="ja-JP" b="1" dirty="0">
                <a:latin typeface="BIZ UDゴシック" panose="020B0400000000000000" pitchFamily="49" charset="-128"/>
                <a:ea typeface="BIZ UDゴシック" panose="020B0400000000000000" pitchFamily="49" charset="-128"/>
              </a:endParaRPr>
            </a:p>
            <a:p>
              <a:pPr algn="ctr">
                <a:lnSpc>
                  <a:spcPts val="2200"/>
                </a:lnSpc>
              </a:pPr>
              <a:r>
                <a:rPr kumimoji="1" lang="ja-JP" altLang="en-US" sz="2400" b="1" dirty="0">
                  <a:latin typeface="BIZ UDゴシック" panose="020B0400000000000000" pitchFamily="49" charset="-128"/>
                  <a:ea typeface="BIZ UDゴシック" panose="020B0400000000000000" pitchFamily="49" charset="-128"/>
                </a:rPr>
                <a:t>３</a:t>
              </a:r>
            </a:p>
          </p:txBody>
        </p:sp>
      </p:grpSp>
      <p:sp>
        <p:nvSpPr>
          <p:cNvPr id="7" name="日付プレースホルダー 1">
            <a:extLst>
              <a:ext uri="{FF2B5EF4-FFF2-40B4-BE49-F238E27FC236}">
                <a16:creationId xmlns:a16="http://schemas.microsoft.com/office/drawing/2014/main" id="{6A3213B3-BC99-F9ED-4E9C-8CC8BB897F3C}"/>
              </a:ext>
            </a:extLst>
          </p:cNvPr>
          <p:cNvSpPr txBox="1">
            <a:spLocks/>
          </p:cNvSpPr>
          <p:nvPr/>
        </p:nvSpPr>
        <p:spPr>
          <a:xfrm>
            <a:off x="3202574" y="9494509"/>
            <a:ext cx="491897" cy="527403"/>
          </a:xfrm>
          <a:prstGeom prst="rect">
            <a:avLst/>
          </a:prstGeom>
        </p:spPr>
        <p:txBody>
          <a:bodyPr vert="horz" lIns="91440" tIns="45720" rIns="91440" bIns="45720" rtlCol="0" anchor="ctr"/>
          <a:lstStyle>
            <a:defPPr>
              <a:defRPr lang="en-US"/>
            </a:defPPr>
            <a:lvl1pPr marL="0" algn="l" defTabSz="457200" rtl="0" eaLnBrk="1" latinLnBrk="0" hangingPunct="1">
              <a:defRPr sz="9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kumimoji="1" lang="en-US" altLang="ja-JP" sz="1050" dirty="0">
                <a:latin typeface="BIZ UDゴシック" panose="020B0400000000000000" pitchFamily="49" charset="-128"/>
                <a:ea typeface="BIZ UDゴシック" panose="020B0400000000000000" pitchFamily="49" charset="-128"/>
              </a:rPr>
              <a:t>15</a:t>
            </a:r>
            <a:endParaRPr kumimoji="1" lang="ja-JP" altLang="en-US" sz="1050"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40304709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210897" y="982585"/>
            <a:ext cx="6475247" cy="8470514"/>
          </a:xfrm>
          <a:ln>
            <a:solidFill>
              <a:schemeClr val="tx1"/>
            </a:solidFill>
          </a:ln>
        </p:spPr>
        <p:txBody>
          <a:bodyPr>
            <a:noAutofit/>
          </a:bodyPr>
          <a:lstStyle/>
          <a:p>
            <a:pPr marL="0" indent="0">
              <a:buNone/>
            </a:pPr>
            <a:r>
              <a:rPr kumimoji="1" lang="ja-JP" altLang="en-US" sz="1800" u="sng" dirty="0">
                <a:latin typeface="BIZ UDPゴシック" panose="020B0400000000000000" pitchFamily="50" charset="-128"/>
                <a:ea typeface="BIZ UDPゴシック" panose="020B0400000000000000" pitchFamily="50" charset="-128"/>
              </a:rPr>
              <a:t>６　感染対策等</a:t>
            </a:r>
            <a:endParaRPr kumimoji="1" lang="en-US" altLang="ja-JP" sz="1800" u="sng" dirty="0">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管理者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endParaRPr lang="ja-JP" altLang="en-US" sz="1600" b="1" dirty="0">
              <a:solidFill>
                <a:srgbClr val="0070C0"/>
              </a:solidFill>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可能な限り感染者を担当する職員を固定する</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勤務体制の変更、職員確保について検討する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保健所と収束の条件等を確認する</a:t>
            </a:r>
          </a:p>
          <a:p>
            <a:pPr marL="0" indent="0">
              <a:buNone/>
            </a:pPr>
            <a:endParaRPr lang="ja-JP" altLang="en-US" sz="100" dirty="0">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感染対策担当者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endParaRPr lang="ja-JP" altLang="en-US" sz="1600" b="1" dirty="0">
              <a:solidFill>
                <a:srgbClr val="0070C0"/>
              </a:solidFill>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全職員へ次の内容を説明・周知する</a:t>
            </a:r>
          </a:p>
          <a:p>
            <a:pPr marL="0" indent="0">
              <a:lnSpc>
                <a:spcPct val="50000"/>
              </a:lnSpc>
              <a:buNone/>
            </a:pPr>
            <a:r>
              <a:rPr lang="ja-JP" altLang="en-US" sz="1400" dirty="0">
                <a:latin typeface="BIZ UDPゴシック" panose="020B0400000000000000" pitchFamily="50" charset="-128"/>
                <a:ea typeface="BIZ UDPゴシック" panose="020B0400000000000000" pitchFamily="50" charset="-128"/>
              </a:rPr>
              <a:t>　　 ・ 複数名感染者が発生している</a:t>
            </a:r>
          </a:p>
          <a:p>
            <a:pPr marL="0" indent="0">
              <a:lnSpc>
                <a:spcPct val="50000"/>
              </a:lnSpc>
              <a:buNone/>
            </a:pPr>
            <a:r>
              <a:rPr lang="ja-JP" altLang="en-US" sz="1400" dirty="0">
                <a:latin typeface="BIZ UDPゴシック" panose="020B0400000000000000" pitchFamily="50" charset="-128"/>
                <a:ea typeface="BIZ UDPゴシック" panose="020B0400000000000000" pitchFamily="50" charset="-128"/>
              </a:rPr>
              <a:t>　　 ・ 施設内で感染対策をしている</a:t>
            </a:r>
          </a:p>
          <a:p>
            <a:pPr marL="0" indent="0">
              <a:lnSpc>
                <a:spcPct val="50000"/>
              </a:lnSpc>
              <a:buNone/>
            </a:pPr>
            <a:r>
              <a:rPr lang="ja-JP" altLang="en-US" sz="1400" dirty="0">
                <a:latin typeface="BIZ UDPゴシック" panose="020B0400000000000000" pitchFamily="50" charset="-128"/>
                <a:ea typeface="BIZ UDPゴシック" panose="020B0400000000000000" pitchFamily="50" charset="-128"/>
              </a:rPr>
              <a:t>     ・ ゾーンを設定している</a:t>
            </a:r>
          </a:p>
          <a:p>
            <a:pPr marL="0" indent="0">
              <a:lnSpc>
                <a:spcPct val="50000"/>
              </a:lnSpc>
              <a:buNone/>
            </a:pPr>
            <a:r>
              <a:rPr lang="ja-JP" altLang="en-US" sz="1400" dirty="0">
                <a:latin typeface="BIZ UDPゴシック" panose="020B0400000000000000" pitchFamily="50" charset="-128"/>
                <a:ea typeface="BIZ UDPゴシック" panose="020B0400000000000000" pitchFamily="50" charset="-128"/>
              </a:rPr>
              <a:t>　 　・ レッドゾーン内で使用する防護具の種類、着脱手順、着脱場所</a:t>
            </a:r>
          </a:p>
          <a:p>
            <a:pPr marL="0" indent="0">
              <a:lnSpc>
                <a:spcPct val="50000"/>
              </a:lnSpc>
              <a:buNone/>
            </a:pPr>
            <a:r>
              <a:rPr lang="ja-JP" altLang="en-US" sz="1400" dirty="0">
                <a:latin typeface="BIZ UDPゴシック" panose="020B0400000000000000" pitchFamily="50" charset="-128"/>
                <a:ea typeface="BIZ UDPゴシック" panose="020B0400000000000000" pitchFamily="50" charset="-128"/>
              </a:rPr>
              <a:t>　　 ・ 各自、感染対策と健康観察の実施を徹底する</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上記指示内容についてホワイトボードへの掲示等により共有する</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感染者移動後の居室、レッドゾーン、グリーンゾーンを施設図面に記載する</a:t>
            </a:r>
          </a:p>
          <a:p>
            <a:pPr marL="0" indent="0">
              <a:buNone/>
            </a:pPr>
            <a:r>
              <a:rPr lang="ja-JP" altLang="en-US" sz="1600" dirty="0">
                <a:latin typeface="BIZ UDPゴシック" panose="020B0400000000000000" pitchFamily="50" charset="-128"/>
                <a:ea typeface="BIZ UDPゴシック" panose="020B0400000000000000" pitchFamily="50" charset="-128"/>
              </a:rPr>
              <a:t>□ </a:t>
            </a:r>
            <a:r>
              <a:rPr lang="ja-JP" altLang="en-US" sz="1400" dirty="0">
                <a:latin typeface="BIZ UDPゴシック" panose="020B0400000000000000" pitchFamily="50" charset="-128"/>
                <a:ea typeface="BIZ UDPゴシック" panose="020B0400000000000000" pitchFamily="50" charset="-128"/>
              </a:rPr>
              <a:t>施設図面を用意し、感染者・有症者の現在の居室を記載する</a:t>
            </a:r>
            <a:endParaRPr lang="ja-JP" altLang="en-US" sz="16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感染者が出たフロアへの、他フロアや他事業所の職員の往来を中止する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感染者がいる療養棟では可能な限り、職員専用のトイレと手洗場を確保する</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指示後、感染対策が指示どおり実践されているか確認する</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緊急性のある状態の利用者については嘱託医、協力医へ連絡・相談する</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自施設で対応不可と判断した際には救急要請する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設備・調達担当者に防護具の在庫を確認するように指示する</a:t>
            </a:r>
          </a:p>
          <a:p>
            <a:pPr marL="0" indent="0">
              <a:buNone/>
            </a:pPr>
            <a:endParaRPr lang="en-US" altLang="ja-JP" sz="100" dirty="0">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ケア担当者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endParaRPr lang="ja-JP" altLang="en-US" sz="1600" b="1" dirty="0">
              <a:solidFill>
                <a:srgbClr val="0070C0"/>
              </a:solidFill>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防護具を装着する目的を理解し正しい方法で着脱する</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レッドゾーンに入る前に指示された防護具を着用する</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レッドゾーンから出る前に防護具（マスク以外）を脱いで捨てる　　</a:t>
            </a:r>
          </a:p>
          <a:p>
            <a:pPr marL="0" indent="0">
              <a:buNone/>
            </a:pPr>
            <a:r>
              <a:rPr lang="ja-JP" altLang="en-US" sz="1400" dirty="0">
                <a:latin typeface="BIZ UDPゴシック" panose="020B0400000000000000" pitchFamily="50" charset="-128"/>
                <a:ea typeface="BIZ UDPゴシック" panose="020B0400000000000000" pitchFamily="50" charset="-128"/>
              </a:rPr>
              <a:t>　</a:t>
            </a:r>
            <a:r>
              <a:rPr lang="en-US" altLang="ja-JP" sz="14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マスクはレッドゾーンを出てから外す</a:t>
            </a:r>
          </a:p>
          <a:p>
            <a:pPr marL="0" indent="0">
              <a:buNone/>
            </a:pPr>
            <a:r>
              <a:rPr lang="ja-JP" altLang="en-US" sz="1600" dirty="0">
                <a:latin typeface="BIZ UDPゴシック" panose="020B0400000000000000" pitchFamily="50" charset="-128"/>
                <a:ea typeface="BIZ UDPゴシック" panose="020B0400000000000000" pitchFamily="50" charset="-128"/>
              </a:rPr>
              <a:t>□ </a:t>
            </a:r>
            <a:r>
              <a:rPr lang="ja-JP" altLang="en-US" sz="1400" dirty="0">
                <a:latin typeface="BIZ UDPゴシック" panose="020B0400000000000000" pitchFamily="50" charset="-128"/>
                <a:ea typeface="BIZ UDPゴシック" panose="020B0400000000000000" pitchFamily="50" charset="-128"/>
              </a:rPr>
              <a:t>自身の健康状態を毎日確認し、発症時はただちに感染対策担当者へ報告する</a:t>
            </a:r>
            <a:endParaRPr lang="en-US" altLang="ja-JP" sz="1400" dirty="0">
              <a:latin typeface="BIZ UDPゴシック" panose="020B0400000000000000" pitchFamily="50" charset="-128"/>
              <a:ea typeface="BIZ UDPゴシック" panose="020B0400000000000000" pitchFamily="50" charset="-128"/>
            </a:endParaRPr>
          </a:p>
        </p:txBody>
      </p:sp>
      <p:grpSp>
        <p:nvGrpSpPr>
          <p:cNvPr id="4" name="グループ化 3"/>
          <p:cNvGrpSpPr/>
          <p:nvPr/>
        </p:nvGrpSpPr>
        <p:grpSpPr>
          <a:xfrm>
            <a:off x="258062" y="135159"/>
            <a:ext cx="6341875" cy="669472"/>
            <a:chOff x="3448523" y="1342172"/>
            <a:chExt cx="6341875" cy="669472"/>
          </a:xfrm>
        </p:grpSpPr>
        <p:sp>
          <p:nvSpPr>
            <p:cNvPr id="5" name="タイトル 1"/>
            <p:cNvSpPr txBox="1">
              <a:spLocks/>
            </p:cNvSpPr>
            <p:nvPr/>
          </p:nvSpPr>
          <p:spPr>
            <a:xfrm>
              <a:off x="3448523" y="1342172"/>
              <a:ext cx="6341875" cy="669472"/>
            </a:xfrm>
            <a:prstGeom prst="rect">
              <a:avLst/>
            </a:prstGeom>
            <a:solidFill>
              <a:srgbClr val="FFFF00"/>
            </a:solidFill>
          </p:spPr>
          <p:txBody>
            <a:bodyPr vert="horz" lIns="91440" tIns="45720" rIns="91440" bIns="45720" rtlCol="0" anchor="ctr">
              <a:no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r>
                <a:rPr lang="ja-JP" altLang="en-US" sz="2400" dirty="0">
                  <a:solidFill>
                    <a:srgbClr val="002060"/>
                  </a:solidFill>
                  <a:latin typeface="BIZ UDPゴシック" panose="020B0400000000000000" pitchFamily="50" charset="-128"/>
                  <a:ea typeface="BIZ UDPゴシック" panose="020B0400000000000000" pitchFamily="50" charset="-128"/>
                </a:rPr>
                <a:t>　　　　複数の感染者が発生した場合（利用者）</a:t>
              </a:r>
              <a:endParaRPr lang="en-US" altLang="ja-JP" sz="2400" dirty="0">
                <a:solidFill>
                  <a:srgbClr val="002060"/>
                </a:solidFill>
                <a:latin typeface="BIZ UDPゴシック" panose="020B0400000000000000" pitchFamily="50" charset="-128"/>
                <a:ea typeface="BIZ UDPゴシック" panose="020B0400000000000000" pitchFamily="50" charset="-128"/>
              </a:endParaRPr>
            </a:p>
          </p:txBody>
        </p:sp>
        <p:sp>
          <p:nvSpPr>
            <p:cNvPr id="6" name="角丸四角形 5"/>
            <p:cNvSpPr/>
            <p:nvPr/>
          </p:nvSpPr>
          <p:spPr>
            <a:xfrm>
              <a:off x="3448523" y="1342172"/>
              <a:ext cx="685800" cy="669472"/>
            </a:xfrm>
            <a:prstGeom prst="roundRect">
              <a:avLst>
                <a:gd name="adj" fmla="val 9350"/>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2200"/>
                </a:lnSpc>
              </a:pPr>
              <a:r>
                <a:rPr kumimoji="1" lang="ja-JP" altLang="en-US" b="1" dirty="0">
                  <a:latin typeface="BIZ UDゴシック" panose="020B0400000000000000" pitchFamily="49" charset="-128"/>
                  <a:ea typeface="BIZ UDゴシック" panose="020B0400000000000000" pitchFamily="49" charset="-128"/>
                </a:rPr>
                <a:t>ﾚﾍﾞﾙ</a:t>
              </a:r>
              <a:endParaRPr kumimoji="1" lang="en-US" altLang="ja-JP" b="1" dirty="0">
                <a:latin typeface="BIZ UDゴシック" panose="020B0400000000000000" pitchFamily="49" charset="-128"/>
                <a:ea typeface="BIZ UDゴシック" panose="020B0400000000000000" pitchFamily="49" charset="-128"/>
              </a:endParaRPr>
            </a:p>
            <a:p>
              <a:pPr algn="ctr">
                <a:lnSpc>
                  <a:spcPts val="2200"/>
                </a:lnSpc>
              </a:pPr>
              <a:r>
                <a:rPr kumimoji="1" lang="ja-JP" altLang="en-US" sz="2400" b="1" dirty="0">
                  <a:latin typeface="BIZ UDゴシック" panose="020B0400000000000000" pitchFamily="49" charset="-128"/>
                  <a:ea typeface="BIZ UDゴシック" panose="020B0400000000000000" pitchFamily="49" charset="-128"/>
                </a:rPr>
                <a:t>３</a:t>
              </a:r>
            </a:p>
          </p:txBody>
        </p:sp>
      </p:grpSp>
      <p:sp>
        <p:nvSpPr>
          <p:cNvPr id="7" name="日付プレースホルダー 1">
            <a:extLst>
              <a:ext uri="{FF2B5EF4-FFF2-40B4-BE49-F238E27FC236}">
                <a16:creationId xmlns:a16="http://schemas.microsoft.com/office/drawing/2014/main" id="{42F1CA3F-86E0-A4B6-7F2A-534C83259AE3}"/>
              </a:ext>
            </a:extLst>
          </p:cNvPr>
          <p:cNvSpPr>
            <a:spLocks noGrp="1"/>
          </p:cNvSpPr>
          <p:nvPr>
            <p:ph type="dt" sz="half" idx="10"/>
          </p:nvPr>
        </p:nvSpPr>
        <p:spPr>
          <a:xfrm>
            <a:off x="3202571" y="9453099"/>
            <a:ext cx="491897" cy="527403"/>
          </a:xfrm>
        </p:spPr>
        <p:txBody>
          <a:bodyPr/>
          <a:lstStyle/>
          <a:p>
            <a:pPr algn="ctr"/>
            <a:r>
              <a:rPr kumimoji="1" lang="en-US" altLang="ja-JP" sz="1050" dirty="0">
                <a:latin typeface="BIZ UDゴシック" panose="020B0400000000000000" pitchFamily="49" charset="-128"/>
                <a:ea typeface="BIZ UDゴシック" panose="020B0400000000000000" pitchFamily="49" charset="-128"/>
              </a:rPr>
              <a:t>16</a:t>
            </a:r>
            <a:endParaRPr kumimoji="1" lang="ja-JP" altLang="en-US" sz="1050"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28330728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277586" y="947651"/>
            <a:ext cx="6341875" cy="8578734"/>
          </a:xfrm>
          <a:ln>
            <a:solidFill>
              <a:schemeClr val="tx1"/>
            </a:solidFill>
          </a:ln>
        </p:spPr>
        <p:txBody>
          <a:bodyPr>
            <a:noAutofit/>
          </a:bodyPr>
          <a:lstStyle/>
          <a:p>
            <a:pPr marL="0" indent="0">
              <a:buNone/>
            </a:pPr>
            <a:r>
              <a:rPr lang="ja-JP" altLang="en-US" sz="1800" u="sng" dirty="0">
                <a:latin typeface="BIZ UDPゴシック" panose="020B0400000000000000" pitchFamily="50" charset="-128"/>
                <a:ea typeface="BIZ UDPゴシック" panose="020B0400000000000000" pitchFamily="50" charset="-128"/>
              </a:rPr>
              <a:t>７</a:t>
            </a:r>
            <a:r>
              <a:rPr kumimoji="1" lang="ja-JP" altLang="en-US" sz="1800" u="sng" dirty="0">
                <a:latin typeface="BIZ UDPゴシック" panose="020B0400000000000000" pitchFamily="50" charset="-128"/>
                <a:ea typeface="BIZ UDPゴシック" panose="020B0400000000000000" pitchFamily="50" charset="-128"/>
              </a:rPr>
              <a:t>　外部への情報共有</a:t>
            </a:r>
            <a:endParaRPr kumimoji="1" lang="en-US" altLang="ja-JP" sz="1800" u="sng" dirty="0">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管理者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endParaRPr lang="ja-JP" altLang="en-US" sz="1600" b="1" dirty="0">
              <a:solidFill>
                <a:srgbClr val="0070C0"/>
              </a:solidFill>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市役所所管課、保健所、ケアマネジャー・計画相談員へ複数の感染者が発生</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400" dirty="0">
                <a:latin typeface="BIZ UDPゴシック" panose="020B0400000000000000" pitchFamily="50" charset="-128"/>
                <a:ea typeface="BIZ UDPゴシック" panose="020B0400000000000000" pitchFamily="50" charset="-128"/>
              </a:rPr>
              <a:t>　　していること、施設で行っている対応について報告する</a:t>
            </a:r>
          </a:p>
          <a:p>
            <a:pPr marL="0" indent="0">
              <a:buNone/>
            </a:pPr>
            <a:endParaRPr lang="en-US" altLang="ja-JP" sz="100" dirty="0">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広報・情報担当者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endParaRPr lang="ja-JP" altLang="en-US" sz="1600" b="1" dirty="0">
              <a:solidFill>
                <a:srgbClr val="0070C0"/>
              </a:solidFill>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本部会議で決定した内容をホームページ等で周知する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400" dirty="0">
                <a:latin typeface="BIZ UDPゴシック" panose="020B0400000000000000" pitchFamily="50" charset="-128"/>
                <a:ea typeface="BIZ UDPゴシック" panose="020B0400000000000000" pitchFamily="50" charset="-128"/>
              </a:rPr>
              <a:t>　　</a:t>
            </a:r>
            <a:r>
              <a:rPr lang="en-US" altLang="ja-JP" sz="1400" dirty="0">
                <a:latin typeface="BIZ UDPゴシック" panose="020B0400000000000000" pitchFamily="50" charset="-128"/>
                <a:ea typeface="BIZ UDPゴシック" panose="020B0400000000000000" pitchFamily="50" charset="-128"/>
              </a:rPr>
              <a:t>※ </a:t>
            </a:r>
            <a:r>
              <a:rPr lang="ja-JP" altLang="en-US" sz="1400" dirty="0">
                <a:latin typeface="BIZ UDPゴシック" panose="020B0400000000000000" pitchFamily="50" charset="-128"/>
                <a:ea typeface="BIZ UDPゴシック" panose="020B0400000000000000" pitchFamily="50" charset="-128"/>
              </a:rPr>
              <a:t>収束した際は、その旨を周知する</a:t>
            </a:r>
          </a:p>
          <a:p>
            <a:pPr marL="0" indent="0">
              <a:buNone/>
            </a:pPr>
            <a:endParaRPr lang="en-US" altLang="ja-JP" sz="100" dirty="0">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事務担当</a:t>
            </a:r>
            <a:r>
              <a:rPr lang="en-US" altLang="ja-JP" sz="1600" b="1" dirty="0">
                <a:solidFill>
                  <a:srgbClr val="0070C0"/>
                </a:solidFill>
                <a:latin typeface="BIZ UDPゴシック" panose="020B0400000000000000" pitchFamily="50" charset="-128"/>
                <a:ea typeface="BIZ UDPゴシック" panose="020B0400000000000000" pitchFamily="50" charset="-128"/>
              </a:rPr>
              <a:t>】</a:t>
            </a:r>
            <a:endParaRPr lang="ja-JP" altLang="en-US" sz="1600" b="1" dirty="0">
              <a:solidFill>
                <a:srgbClr val="0070C0"/>
              </a:solidFill>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利用者家族に対する説明文書を用意する</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利用者家族からの問い合わせ窓口を</a:t>
            </a:r>
            <a:r>
              <a:rPr lang="en-US" altLang="ja-JP" sz="1400" dirty="0">
                <a:latin typeface="BIZ UDPゴシック" panose="020B0400000000000000" pitchFamily="50" charset="-128"/>
                <a:ea typeface="BIZ UDPゴシック" panose="020B0400000000000000" pitchFamily="50" charset="-128"/>
              </a:rPr>
              <a:t>1</a:t>
            </a:r>
            <a:r>
              <a:rPr lang="ja-JP" altLang="en-US" sz="1400" dirty="0">
                <a:latin typeface="BIZ UDPゴシック" panose="020B0400000000000000" pitchFamily="50" charset="-128"/>
                <a:ea typeface="BIZ UDPゴシック" panose="020B0400000000000000" pitchFamily="50" charset="-128"/>
              </a:rPr>
              <a:t>本化して対応する</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施設の出入業者へ複数の感染者が発生していることを説明・周知する</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リネンや廃棄物処理の取り扱いについて、感染対策担当者を交えて業者と</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400" dirty="0">
                <a:latin typeface="BIZ UDPゴシック" panose="020B0400000000000000" pitchFamily="50" charset="-128"/>
                <a:ea typeface="BIZ UDPゴシック" panose="020B0400000000000000" pitchFamily="50" charset="-128"/>
              </a:rPr>
              <a:t>　　確認する</a:t>
            </a:r>
          </a:p>
          <a:p>
            <a:pPr marL="0" indent="0">
              <a:buNone/>
            </a:pPr>
            <a:endParaRPr lang="en-US" altLang="ja-JP" sz="100" dirty="0">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感染対策担当者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endParaRPr lang="ja-JP" altLang="en-US" sz="1600" b="1" dirty="0">
              <a:solidFill>
                <a:srgbClr val="0070C0"/>
              </a:solidFill>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リネンや廃棄物処理の取り扱いについて、できる限り事前の取り決めどおり</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400" dirty="0">
                <a:latin typeface="BIZ UDPゴシック" panose="020B0400000000000000" pitchFamily="50" charset="-128"/>
                <a:ea typeface="BIZ UDPゴシック" panose="020B0400000000000000" pitchFamily="50" charset="-128"/>
              </a:rPr>
              <a:t>　　対応してもらえるよう事務局と業者へ確認する</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リネンや廃棄物処理方法が平時と異なる場合は、職員へ説明</a:t>
            </a:r>
            <a:r>
              <a:rPr lang="ja-JP" altLang="en-US" sz="1400" dirty="0">
                <a:solidFill>
                  <a:srgbClr val="FF0000"/>
                </a:solidFill>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周知する</a:t>
            </a:r>
          </a:p>
          <a:p>
            <a:pPr marL="0" indent="0">
              <a:buNone/>
            </a:pPr>
            <a:endParaRPr lang="en-US" altLang="ja-JP" sz="100" dirty="0">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全職員</a:t>
            </a:r>
            <a:r>
              <a:rPr lang="en-US" altLang="ja-JP" sz="1600" b="1" dirty="0">
                <a:solidFill>
                  <a:srgbClr val="0070C0"/>
                </a:solidFill>
                <a:latin typeface="BIZ UDPゴシック" panose="020B0400000000000000" pitchFamily="50" charset="-128"/>
                <a:ea typeface="BIZ UDPゴシック" panose="020B0400000000000000" pitchFamily="50" charset="-128"/>
              </a:rPr>
              <a:t>】</a:t>
            </a:r>
            <a:endParaRPr lang="ja-JP" altLang="en-US" sz="1600" b="1" dirty="0">
              <a:solidFill>
                <a:srgbClr val="0070C0"/>
              </a:solidFill>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事業所が発信している内容を把握しておく</a:t>
            </a: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800" u="sng" dirty="0">
              <a:latin typeface="BIZ UDPゴシック" panose="020B0400000000000000" pitchFamily="50" charset="-128"/>
              <a:ea typeface="BIZ UDPゴシック" panose="020B0400000000000000" pitchFamily="50" charset="-128"/>
            </a:endParaRPr>
          </a:p>
          <a:p>
            <a:pPr marL="0" indent="0">
              <a:buNone/>
            </a:pPr>
            <a:r>
              <a:rPr kumimoji="1" lang="ja-JP" altLang="en-US" sz="1800" u="sng" dirty="0">
                <a:latin typeface="BIZ UDPゴシック" panose="020B0400000000000000" pitchFamily="50" charset="-128"/>
                <a:ea typeface="BIZ UDPゴシック" panose="020B0400000000000000" pitchFamily="50" charset="-128"/>
              </a:rPr>
              <a:t>８　物品の確保・在庫管理</a:t>
            </a:r>
            <a:endParaRPr kumimoji="1" lang="en-US" altLang="ja-JP" sz="1800" u="sng" dirty="0">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設備・調達担当者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endParaRPr lang="ja-JP" altLang="en-US" sz="1600" b="1" dirty="0">
              <a:solidFill>
                <a:srgbClr val="0070C0"/>
              </a:solidFill>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使用量や在庫数をとりまとめる</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早めに業者に発注する</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備蓄量の目安に合わせ調達する</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不足が見込まれる場合は市役所所管課や事業者団体に相談する</a:t>
            </a:r>
            <a:endParaRPr lang="en-US" altLang="ja-JP" sz="1200" u="sng" dirty="0">
              <a:latin typeface="BIZ UDPゴシック" panose="020B0400000000000000" pitchFamily="50" charset="-128"/>
              <a:ea typeface="BIZ UDPゴシック" panose="020B0400000000000000" pitchFamily="50" charset="-128"/>
            </a:endParaRPr>
          </a:p>
        </p:txBody>
      </p:sp>
      <p:grpSp>
        <p:nvGrpSpPr>
          <p:cNvPr id="4" name="グループ化 3"/>
          <p:cNvGrpSpPr/>
          <p:nvPr/>
        </p:nvGrpSpPr>
        <p:grpSpPr>
          <a:xfrm>
            <a:off x="277586" y="118532"/>
            <a:ext cx="6341875" cy="669472"/>
            <a:chOff x="3448523" y="1342172"/>
            <a:chExt cx="6341875" cy="669472"/>
          </a:xfrm>
        </p:grpSpPr>
        <p:sp>
          <p:nvSpPr>
            <p:cNvPr id="5" name="タイトル 1"/>
            <p:cNvSpPr txBox="1">
              <a:spLocks/>
            </p:cNvSpPr>
            <p:nvPr/>
          </p:nvSpPr>
          <p:spPr>
            <a:xfrm>
              <a:off x="3448523" y="1342172"/>
              <a:ext cx="6341875" cy="669472"/>
            </a:xfrm>
            <a:prstGeom prst="rect">
              <a:avLst/>
            </a:prstGeom>
            <a:solidFill>
              <a:srgbClr val="FFFF00"/>
            </a:solidFill>
          </p:spPr>
          <p:txBody>
            <a:bodyPr vert="horz" lIns="91440" tIns="45720" rIns="91440" bIns="45720" rtlCol="0" anchor="ctr">
              <a:no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r>
                <a:rPr lang="ja-JP" altLang="en-US" sz="2400" dirty="0">
                  <a:solidFill>
                    <a:srgbClr val="002060"/>
                  </a:solidFill>
                  <a:latin typeface="BIZ UDPゴシック" panose="020B0400000000000000" pitchFamily="50" charset="-128"/>
                  <a:ea typeface="BIZ UDPゴシック" panose="020B0400000000000000" pitchFamily="50" charset="-128"/>
                </a:rPr>
                <a:t>　　　　複数の感染者が発生した場合（利用者）</a:t>
              </a:r>
              <a:endParaRPr lang="en-US" altLang="ja-JP" sz="2400" dirty="0">
                <a:solidFill>
                  <a:srgbClr val="002060"/>
                </a:solidFill>
                <a:latin typeface="BIZ UDPゴシック" panose="020B0400000000000000" pitchFamily="50" charset="-128"/>
                <a:ea typeface="BIZ UDPゴシック" panose="020B0400000000000000" pitchFamily="50" charset="-128"/>
              </a:endParaRPr>
            </a:p>
          </p:txBody>
        </p:sp>
        <p:sp>
          <p:nvSpPr>
            <p:cNvPr id="6" name="角丸四角形 5"/>
            <p:cNvSpPr/>
            <p:nvPr/>
          </p:nvSpPr>
          <p:spPr>
            <a:xfrm>
              <a:off x="3448523" y="1342172"/>
              <a:ext cx="685800" cy="669472"/>
            </a:xfrm>
            <a:prstGeom prst="roundRect">
              <a:avLst>
                <a:gd name="adj" fmla="val 9350"/>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2200"/>
                </a:lnSpc>
              </a:pPr>
              <a:r>
                <a:rPr kumimoji="1" lang="ja-JP" altLang="en-US" b="1" dirty="0">
                  <a:latin typeface="BIZ UDゴシック" panose="020B0400000000000000" pitchFamily="49" charset="-128"/>
                  <a:ea typeface="BIZ UDゴシック" panose="020B0400000000000000" pitchFamily="49" charset="-128"/>
                </a:rPr>
                <a:t>ﾚﾍﾞﾙ</a:t>
              </a:r>
              <a:endParaRPr kumimoji="1" lang="en-US" altLang="ja-JP" b="1" dirty="0">
                <a:latin typeface="BIZ UDゴシック" panose="020B0400000000000000" pitchFamily="49" charset="-128"/>
                <a:ea typeface="BIZ UDゴシック" panose="020B0400000000000000" pitchFamily="49" charset="-128"/>
              </a:endParaRPr>
            </a:p>
            <a:p>
              <a:pPr algn="ctr">
                <a:lnSpc>
                  <a:spcPts val="2200"/>
                </a:lnSpc>
              </a:pPr>
              <a:r>
                <a:rPr kumimoji="1" lang="ja-JP" altLang="en-US" sz="2400" b="1" dirty="0">
                  <a:latin typeface="BIZ UDゴシック" panose="020B0400000000000000" pitchFamily="49" charset="-128"/>
                  <a:ea typeface="BIZ UDゴシック" panose="020B0400000000000000" pitchFamily="49" charset="-128"/>
                </a:rPr>
                <a:t>３</a:t>
              </a:r>
            </a:p>
          </p:txBody>
        </p:sp>
      </p:grpSp>
      <p:sp>
        <p:nvSpPr>
          <p:cNvPr id="7" name="日付プレースホルダー 1">
            <a:extLst>
              <a:ext uri="{FF2B5EF4-FFF2-40B4-BE49-F238E27FC236}">
                <a16:creationId xmlns:a16="http://schemas.microsoft.com/office/drawing/2014/main" id="{F6A0EF37-DA16-93CD-5CC3-FB6FA5286040}"/>
              </a:ext>
            </a:extLst>
          </p:cNvPr>
          <p:cNvSpPr>
            <a:spLocks noGrp="1"/>
          </p:cNvSpPr>
          <p:nvPr>
            <p:ph type="dt" sz="half" idx="10"/>
          </p:nvPr>
        </p:nvSpPr>
        <p:spPr>
          <a:xfrm>
            <a:off x="3183051" y="9422330"/>
            <a:ext cx="491897" cy="527403"/>
          </a:xfrm>
        </p:spPr>
        <p:txBody>
          <a:bodyPr/>
          <a:lstStyle/>
          <a:p>
            <a:pPr algn="ctr"/>
            <a:r>
              <a:rPr kumimoji="1" lang="en-US" altLang="ja-JP" sz="1050" dirty="0">
                <a:latin typeface="BIZ UDゴシック" panose="020B0400000000000000" pitchFamily="49" charset="-128"/>
                <a:ea typeface="BIZ UDゴシック" panose="020B0400000000000000" pitchFamily="49" charset="-128"/>
              </a:rPr>
              <a:t>17</a:t>
            </a:r>
            <a:endParaRPr kumimoji="1" lang="ja-JP" altLang="en-US" sz="1050"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9981134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277586" y="1010590"/>
            <a:ext cx="6341875" cy="8563045"/>
          </a:xfrm>
          <a:ln>
            <a:solidFill>
              <a:schemeClr val="tx1"/>
            </a:solidFill>
          </a:ln>
        </p:spPr>
        <p:txBody>
          <a:bodyPr>
            <a:normAutofit/>
          </a:bodyPr>
          <a:lstStyle/>
          <a:p>
            <a:pPr marL="0" indent="0">
              <a:buNone/>
            </a:pPr>
            <a:r>
              <a:rPr kumimoji="1" lang="ja-JP" altLang="en-US" sz="1800" u="sng" dirty="0">
                <a:latin typeface="BIZ UDPゴシック" panose="020B0400000000000000" pitchFamily="50" charset="-128"/>
                <a:ea typeface="BIZ UDPゴシック" panose="020B0400000000000000" pitchFamily="50" charset="-128"/>
              </a:rPr>
              <a:t>１　管理者への報告</a:t>
            </a:r>
            <a:endParaRPr kumimoji="1" lang="en-US" altLang="ja-JP" sz="1800" u="sng" dirty="0">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全職員</a:t>
            </a:r>
            <a:r>
              <a:rPr lang="en-US" altLang="ja-JP" sz="1600" b="1" dirty="0">
                <a:solidFill>
                  <a:srgbClr val="0070C0"/>
                </a:solidFill>
                <a:latin typeface="BIZ UDPゴシック" panose="020B0400000000000000" pitchFamily="50" charset="-128"/>
                <a:ea typeface="BIZ UDPゴシック" panose="020B0400000000000000" pitchFamily="50" charset="-128"/>
              </a:rPr>
              <a:t>】</a:t>
            </a:r>
            <a:endParaRPr lang="ja-JP" altLang="en-US" sz="1600" b="1" dirty="0">
              <a:solidFill>
                <a:srgbClr val="0070C0"/>
              </a:solidFill>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自ら体調不良になった場合、速やかに所属長へ報告する</a:t>
            </a:r>
          </a:p>
          <a:p>
            <a:pPr marL="0" indent="0">
              <a:buNone/>
            </a:pPr>
            <a:r>
              <a:rPr lang="ja-JP" altLang="en-US" sz="1400" dirty="0">
                <a:latin typeface="BIZ UDPゴシック" panose="020B0400000000000000" pitchFamily="50" charset="-128"/>
                <a:ea typeface="BIZ UDPゴシック" panose="020B0400000000000000" pitchFamily="50" charset="-128"/>
              </a:rPr>
              <a:t>　　報告内容：発症日、発症時の症状、現在の症状、受診の有無</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en-US" altLang="ja-JP" sz="1400" dirty="0">
                <a:latin typeface="BIZ UDPゴシック" panose="020B0400000000000000" pitchFamily="50" charset="-128"/>
                <a:ea typeface="BIZ UDPゴシック" panose="020B0400000000000000" pitchFamily="50" charset="-128"/>
              </a:rPr>
              <a:t>                </a:t>
            </a:r>
            <a:r>
              <a:rPr lang="ja-JP" altLang="en-US" sz="1400" dirty="0">
                <a:latin typeface="BIZ UDPゴシック" panose="020B0400000000000000" pitchFamily="50" charset="-128"/>
                <a:ea typeface="BIZ UDPゴシック" panose="020B0400000000000000" pitchFamily="50" charset="-128"/>
              </a:rPr>
              <a:t>（受診有：診断名、医師の指示、受診無：管理者の指示に従う）</a:t>
            </a:r>
          </a:p>
          <a:p>
            <a:pPr marL="0" indent="0">
              <a:buNone/>
            </a:pPr>
            <a:r>
              <a:rPr lang="ja-JP" altLang="en-US" sz="1400" dirty="0">
                <a:latin typeface="BIZ UDPゴシック" panose="020B0400000000000000" pitchFamily="50" charset="-128"/>
                <a:ea typeface="BIZ UDPゴシック" panose="020B0400000000000000" pitchFamily="50" charset="-128"/>
              </a:rPr>
              <a:t>　　　　　</a:t>
            </a:r>
            <a:r>
              <a:rPr lang="en-US" altLang="ja-JP" sz="14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受診は必須ではなく、有症状者の年齢、基礎疾患、医療ひっ迫状況を</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400" dirty="0">
                <a:latin typeface="BIZ UDPゴシック" panose="020B0400000000000000" pitchFamily="50" charset="-128"/>
                <a:ea typeface="BIZ UDPゴシック" panose="020B0400000000000000" pitchFamily="50" charset="-128"/>
              </a:rPr>
              <a:t>　　　　　　　加味して判断。</a:t>
            </a:r>
          </a:p>
          <a:p>
            <a:pPr marL="0" indent="0">
              <a:buNone/>
            </a:pPr>
            <a:endParaRPr lang="en-US" altLang="ja-JP" sz="400" dirty="0">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所属長</a:t>
            </a:r>
            <a:r>
              <a:rPr lang="en-US" altLang="ja-JP" sz="1600" b="1" dirty="0">
                <a:solidFill>
                  <a:srgbClr val="0070C0"/>
                </a:solidFill>
                <a:latin typeface="BIZ UDPゴシック" panose="020B0400000000000000" pitchFamily="50" charset="-128"/>
                <a:ea typeface="BIZ UDPゴシック" panose="020B0400000000000000" pitchFamily="50" charset="-128"/>
              </a:rPr>
              <a:t>】</a:t>
            </a:r>
            <a:endParaRPr lang="ja-JP" altLang="en-US" sz="1600" b="1" dirty="0">
              <a:solidFill>
                <a:srgbClr val="0070C0"/>
              </a:solidFill>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体調不良者の情報を管理者へ報告する</a:t>
            </a:r>
          </a:p>
          <a:p>
            <a:pPr marL="0" indent="0">
              <a:buNone/>
            </a:pPr>
            <a:endParaRPr lang="en-US" altLang="ja-JP" sz="400" dirty="0">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管理者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endParaRPr lang="ja-JP" altLang="en-US" sz="1600" b="1" dirty="0">
              <a:solidFill>
                <a:srgbClr val="0070C0"/>
              </a:solidFill>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感染対策担当者と情報共有する</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申し出のあった体調不良者以外に、症状のある職員がいないか把握するよう</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400" dirty="0">
                <a:latin typeface="BIZ UDPゴシック" panose="020B0400000000000000" pitchFamily="50" charset="-128"/>
                <a:ea typeface="BIZ UDPゴシック" panose="020B0400000000000000" pitchFamily="50" charset="-128"/>
              </a:rPr>
              <a:t>　　現場責任者へ指示する</a:t>
            </a:r>
          </a:p>
          <a:p>
            <a:pPr marL="0" indent="0">
              <a:buNone/>
            </a:pPr>
            <a:endParaRPr lang="en-US" altLang="ja-JP" sz="400" dirty="0">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感染対策担当者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endParaRPr lang="ja-JP" altLang="en-US" sz="1600" b="1" dirty="0">
              <a:solidFill>
                <a:srgbClr val="0070C0"/>
              </a:solidFill>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感染可能期間に感染者と感染対策をせずに接触した可能性のある者（利用</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400" dirty="0">
                <a:latin typeface="BIZ UDPゴシック" panose="020B0400000000000000" pitchFamily="50" charset="-128"/>
                <a:ea typeface="BIZ UDPゴシック" panose="020B0400000000000000" pitchFamily="50" charset="-128"/>
              </a:rPr>
              <a:t>　　者及び職員）のリストを作成する</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特定された利用者の健康観察を、平時より注意深く行うようケア担当者へ</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400" dirty="0">
                <a:latin typeface="BIZ UDPゴシック" panose="020B0400000000000000" pitchFamily="50" charset="-128"/>
                <a:ea typeface="BIZ UDPゴシック" panose="020B0400000000000000" pitchFamily="50" charset="-128"/>
              </a:rPr>
              <a:t>　　指示する</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特定された職員の現在の体調を確認し、自身の健康観察を平時より注意深く</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400" dirty="0">
                <a:latin typeface="BIZ UDPゴシック" panose="020B0400000000000000" pitchFamily="50" charset="-128"/>
                <a:ea typeface="BIZ UDPゴシック" panose="020B0400000000000000" pitchFamily="50" charset="-128"/>
              </a:rPr>
              <a:t>　　行い毎日報告するように指示する</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特定された利用者、職員の毎日の健康観察結果を把握する</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利用者、職員の体調管理記録を作成、管理する</a:t>
            </a:r>
          </a:p>
          <a:p>
            <a:pPr marL="0" indent="0">
              <a:buNone/>
            </a:pPr>
            <a:endParaRPr lang="en-US" altLang="ja-JP" sz="400" dirty="0">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ケア担当者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endParaRPr lang="ja-JP" altLang="en-US" sz="1600" b="1" dirty="0">
              <a:solidFill>
                <a:srgbClr val="0070C0"/>
              </a:solidFill>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特定された利用者の健康状態を確認する</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特定された利用者の健康状態を感染対策担当者へ報告する</a:t>
            </a:r>
            <a:endParaRPr lang="en-US" altLang="ja-JP" sz="1100" dirty="0">
              <a:latin typeface="BIZ UDPゴシック" panose="020B0400000000000000" pitchFamily="50" charset="-128"/>
              <a:ea typeface="BIZ UDPゴシック" panose="020B0400000000000000" pitchFamily="50" charset="-128"/>
            </a:endParaRPr>
          </a:p>
        </p:txBody>
      </p:sp>
      <p:grpSp>
        <p:nvGrpSpPr>
          <p:cNvPr id="4" name="グループ化 3"/>
          <p:cNvGrpSpPr/>
          <p:nvPr/>
        </p:nvGrpSpPr>
        <p:grpSpPr>
          <a:xfrm>
            <a:off x="277586" y="197200"/>
            <a:ext cx="6341875" cy="669472"/>
            <a:chOff x="3448523" y="1342172"/>
            <a:chExt cx="6341875" cy="669472"/>
          </a:xfrm>
        </p:grpSpPr>
        <p:sp>
          <p:nvSpPr>
            <p:cNvPr id="5" name="タイトル 1"/>
            <p:cNvSpPr txBox="1">
              <a:spLocks/>
            </p:cNvSpPr>
            <p:nvPr/>
          </p:nvSpPr>
          <p:spPr>
            <a:xfrm>
              <a:off x="3448523" y="1342172"/>
              <a:ext cx="6341875" cy="669472"/>
            </a:xfrm>
            <a:prstGeom prst="rect">
              <a:avLst/>
            </a:prstGeom>
            <a:solidFill>
              <a:srgbClr val="FFFF00"/>
            </a:solidFill>
          </p:spPr>
          <p:txBody>
            <a:bodyPr vert="horz" lIns="91440" tIns="45720" rIns="91440" bIns="45720" rtlCol="0" anchor="ctr">
              <a:no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r>
                <a:rPr lang="ja-JP" altLang="en-US" sz="2400" dirty="0">
                  <a:solidFill>
                    <a:srgbClr val="002060"/>
                  </a:solidFill>
                  <a:latin typeface="BIZ UDPゴシック" panose="020B0400000000000000" pitchFamily="50" charset="-128"/>
                  <a:ea typeface="BIZ UDPゴシック" panose="020B0400000000000000" pitchFamily="50" charset="-128"/>
                </a:rPr>
                <a:t>　　　　複数の感染者が発生した場合（職員）</a:t>
              </a:r>
              <a:endParaRPr lang="en-US" altLang="ja-JP" sz="2400" dirty="0">
                <a:solidFill>
                  <a:srgbClr val="002060"/>
                </a:solidFill>
                <a:latin typeface="BIZ UDPゴシック" panose="020B0400000000000000" pitchFamily="50" charset="-128"/>
                <a:ea typeface="BIZ UDPゴシック" panose="020B0400000000000000" pitchFamily="50" charset="-128"/>
              </a:endParaRPr>
            </a:p>
          </p:txBody>
        </p:sp>
        <p:sp>
          <p:nvSpPr>
            <p:cNvPr id="6" name="角丸四角形 5"/>
            <p:cNvSpPr/>
            <p:nvPr/>
          </p:nvSpPr>
          <p:spPr>
            <a:xfrm>
              <a:off x="3448523" y="1342172"/>
              <a:ext cx="685800" cy="669472"/>
            </a:xfrm>
            <a:prstGeom prst="roundRect">
              <a:avLst>
                <a:gd name="adj" fmla="val 9350"/>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2200"/>
                </a:lnSpc>
              </a:pPr>
              <a:r>
                <a:rPr kumimoji="1" lang="ja-JP" altLang="en-US" b="1" dirty="0">
                  <a:latin typeface="BIZ UDゴシック" panose="020B0400000000000000" pitchFamily="49" charset="-128"/>
                  <a:ea typeface="BIZ UDゴシック" panose="020B0400000000000000" pitchFamily="49" charset="-128"/>
                </a:rPr>
                <a:t>ﾚﾍﾞﾙ</a:t>
              </a:r>
              <a:endParaRPr kumimoji="1" lang="en-US" altLang="ja-JP" b="1" dirty="0">
                <a:latin typeface="BIZ UDゴシック" panose="020B0400000000000000" pitchFamily="49" charset="-128"/>
                <a:ea typeface="BIZ UDゴシック" panose="020B0400000000000000" pitchFamily="49" charset="-128"/>
              </a:endParaRPr>
            </a:p>
            <a:p>
              <a:pPr algn="ctr">
                <a:lnSpc>
                  <a:spcPts val="2200"/>
                </a:lnSpc>
              </a:pPr>
              <a:r>
                <a:rPr kumimoji="1" lang="ja-JP" altLang="en-US" sz="2400" b="1" dirty="0">
                  <a:latin typeface="BIZ UDゴシック" panose="020B0400000000000000" pitchFamily="49" charset="-128"/>
                  <a:ea typeface="BIZ UDゴシック" panose="020B0400000000000000" pitchFamily="49" charset="-128"/>
                </a:rPr>
                <a:t>３</a:t>
              </a:r>
            </a:p>
          </p:txBody>
        </p:sp>
      </p:grpSp>
      <p:sp>
        <p:nvSpPr>
          <p:cNvPr id="7" name="日付プレースホルダー 1">
            <a:extLst>
              <a:ext uri="{FF2B5EF4-FFF2-40B4-BE49-F238E27FC236}">
                <a16:creationId xmlns:a16="http://schemas.microsoft.com/office/drawing/2014/main" id="{683E3614-8CD7-B456-D55E-614B9A684F97}"/>
              </a:ext>
            </a:extLst>
          </p:cNvPr>
          <p:cNvSpPr txBox="1">
            <a:spLocks/>
          </p:cNvSpPr>
          <p:nvPr/>
        </p:nvSpPr>
        <p:spPr>
          <a:xfrm>
            <a:off x="3183051" y="9445098"/>
            <a:ext cx="491897" cy="527403"/>
          </a:xfrm>
          <a:prstGeom prst="rect">
            <a:avLst/>
          </a:prstGeom>
        </p:spPr>
        <p:txBody>
          <a:bodyPr vert="horz" lIns="91440" tIns="45720" rIns="91440" bIns="45720" rtlCol="0" anchor="ctr"/>
          <a:lstStyle>
            <a:defPPr>
              <a:defRPr lang="en-US"/>
            </a:defPPr>
            <a:lvl1pPr marL="0" algn="l" defTabSz="457200" rtl="0" eaLnBrk="1" latinLnBrk="0" hangingPunct="1">
              <a:defRPr sz="9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kumimoji="1" lang="en-US" altLang="ja-JP" sz="1050" dirty="0">
                <a:latin typeface="BIZ UDゴシック" panose="020B0400000000000000" pitchFamily="49" charset="-128"/>
                <a:ea typeface="BIZ UDゴシック" panose="020B0400000000000000" pitchFamily="49" charset="-128"/>
              </a:rPr>
              <a:t>18</a:t>
            </a:r>
            <a:endParaRPr kumimoji="1" lang="ja-JP" altLang="en-US" sz="1050"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28549398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58061" y="191325"/>
            <a:ext cx="6341875" cy="669472"/>
          </a:xfrm>
          <a:solidFill>
            <a:srgbClr val="FFFF00"/>
          </a:solidFill>
        </p:spPr>
        <p:txBody>
          <a:bodyPr>
            <a:noAutofit/>
          </a:bodyPr>
          <a:lstStyle/>
          <a:p>
            <a:r>
              <a:rPr lang="ja-JP" altLang="en-US" sz="2400" dirty="0">
                <a:solidFill>
                  <a:srgbClr val="002060"/>
                </a:solidFill>
                <a:latin typeface="BIZ UDPゴシック" panose="020B0400000000000000" pitchFamily="50" charset="-128"/>
                <a:ea typeface="BIZ UDPゴシック" panose="020B0400000000000000" pitchFamily="50" charset="-128"/>
              </a:rPr>
              <a:t>　　　　平時の備え・</a:t>
            </a:r>
            <a:br>
              <a:rPr lang="en-US" altLang="ja-JP" sz="2400" dirty="0">
                <a:solidFill>
                  <a:srgbClr val="002060"/>
                </a:solidFill>
                <a:latin typeface="BIZ UDPゴシック" panose="020B0400000000000000" pitchFamily="50" charset="-128"/>
                <a:ea typeface="BIZ UDPゴシック" panose="020B0400000000000000" pitchFamily="50" charset="-128"/>
              </a:rPr>
            </a:br>
            <a:r>
              <a:rPr lang="ja-JP" altLang="en-US" sz="2400" dirty="0">
                <a:solidFill>
                  <a:srgbClr val="002060"/>
                </a:solidFill>
                <a:latin typeface="BIZ UDPゴシック" panose="020B0400000000000000" pitchFamily="50" charset="-128"/>
                <a:ea typeface="BIZ UDPゴシック" panose="020B0400000000000000" pitchFamily="50" charset="-128"/>
              </a:rPr>
              <a:t>　　　　国内で新たな感染症が発生した場合</a:t>
            </a:r>
            <a:endParaRPr lang="en-US" altLang="ja-JP" sz="2400" dirty="0">
              <a:solidFill>
                <a:srgbClr val="002060"/>
              </a:solidFill>
              <a:latin typeface="BIZ UDPゴシック" panose="020B0400000000000000" pitchFamily="50" charset="-128"/>
              <a:ea typeface="BIZ UDPゴシック" panose="020B0400000000000000" pitchFamily="50" charset="-128"/>
            </a:endParaRPr>
          </a:p>
        </p:txBody>
      </p:sp>
      <p:sp>
        <p:nvSpPr>
          <p:cNvPr id="3" name="コンテンツ プレースホルダー 2"/>
          <p:cNvSpPr>
            <a:spLocks noGrp="1"/>
          </p:cNvSpPr>
          <p:nvPr>
            <p:ph idx="1"/>
          </p:nvPr>
        </p:nvSpPr>
        <p:spPr>
          <a:xfrm>
            <a:off x="258061" y="1017611"/>
            <a:ext cx="6341875" cy="8584301"/>
          </a:xfrm>
          <a:ln>
            <a:solidFill>
              <a:schemeClr val="tx1"/>
            </a:solidFill>
          </a:ln>
        </p:spPr>
        <p:txBody>
          <a:bodyPr>
            <a:normAutofit fontScale="85000" lnSpcReduction="20000"/>
          </a:bodyPr>
          <a:lstStyle/>
          <a:p>
            <a:pPr marL="0" lvl="0" indent="0">
              <a:buNone/>
            </a:pPr>
            <a:r>
              <a:rPr lang="ja-JP" altLang="en-US" u="sng" dirty="0">
                <a:latin typeface="BIZ UDPゴシック" panose="020B0400000000000000" pitchFamily="50" charset="-128"/>
                <a:ea typeface="BIZ UDPゴシック" panose="020B0400000000000000" pitchFamily="50" charset="-128"/>
              </a:rPr>
              <a:t>１　本部体制の確認</a:t>
            </a:r>
            <a:r>
              <a:rPr lang="ja-JP" altLang="en-US" dirty="0">
                <a:latin typeface="BIZ UDPゴシック" panose="020B0400000000000000" pitchFamily="50" charset="-128"/>
                <a:ea typeface="BIZ UDPゴシック" panose="020B0400000000000000" pitchFamily="50" charset="-128"/>
              </a:rPr>
              <a:t>　</a:t>
            </a:r>
          </a:p>
          <a:p>
            <a:pPr marL="0" lvl="0" indent="0">
              <a:buNone/>
            </a:pPr>
            <a:r>
              <a:rPr lang="en-US" altLang="ja-JP" sz="1900" b="1" dirty="0">
                <a:solidFill>
                  <a:srgbClr val="0070C0"/>
                </a:solidFill>
                <a:latin typeface="BIZ UDPゴシック" panose="020B0400000000000000" pitchFamily="50" charset="-128"/>
                <a:ea typeface="BIZ UDPゴシック" panose="020B0400000000000000" pitchFamily="50" charset="-128"/>
              </a:rPr>
              <a:t>【</a:t>
            </a:r>
            <a:r>
              <a:rPr lang="ja-JP" altLang="en-US" sz="1900" b="1" dirty="0">
                <a:solidFill>
                  <a:srgbClr val="0070C0"/>
                </a:solidFill>
                <a:latin typeface="BIZ UDPゴシック" panose="020B0400000000000000" pitchFamily="50" charset="-128"/>
                <a:ea typeface="BIZ UDPゴシック" panose="020B0400000000000000" pitchFamily="50" charset="-128"/>
              </a:rPr>
              <a:t>管理者</a:t>
            </a:r>
            <a:r>
              <a:rPr lang="en-US" altLang="ja-JP" sz="1900" b="1" dirty="0">
                <a:solidFill>
                  <a:srgbClr val="0070C0"/>
                </a:solidFill>
                <a:latin typeface="BIZ UDPゴシック" panose="020B0400000000000000" pitchFamily="50" charset="-128"/>
                <a:ea typeface="BIZ UDPゴシック" panose="020B0400000000000000" pitchFamily="50" charset="-128"/>
              </a:rPr>
              <a:t>】</a:t>
            </a:r>
          </a:p>
          <a:p>
            <a:pPr marL="0" lvl="0" indent="0">
              <a:buNone/>
            </a:pPr>
            <a:r>
              <a:rPr lang="ja-JP" altLang="en-US" sz="1900" dirty="0">
                <a:latin typeface="BIZ UDPゴシック" panose="020B0400000000000000" pitchFamily="50" charset="-128"/>
                <a:ea typeface="BIZ UDPゴシック" panose="020B0400000000000000" pitchFamily="50" charset="-128"/>
              </a:rPr>
              <a:t>□</a:t>
            </a:r>
            <a:r>
              <a:rPr lang="ja-JP" altLang="en-US" sz="1600" dirty="0">
                <a:latin typeface="BIZ UDPゴシック" panose="020B0400000000000000" pitchFamily="50" charset="-128"/>
                <a:ea typeface="BIZ UDPゴシック" panose="020B0400000000000000" pitchFamily="50" charset="-128"/>
              </a:rPr>
              <a:t> 市等から注意喚起等の情報提供がされた際は、事業所幹部と現場責任者を</a:t>
            </a:r>
            <a:endParaRPr lang="en-US" altLang="ja-JP" sz="1600" dirty="0">
              <a:latin typeface="BIZ UDPゴシック" panose="020B0400000000000000" pitchFamily="50" charset="-128"/>
              <a:ea typeface="BIZ UDPゴシック" panose="020B0400000000000000" pitchFamily="50" charset="-128"/>
            </a:endParaRPr>
          </a:p>
          <a:p>
            <a:pPr marL="0" lvl="0" indent="0">
              <a:buNone/>
            </a:pPr>
            <a:r>
              <a:rPr lang="ja-JP" altLang="en-US" sz="1600" dirty="0">
                <a:latin typeface="BIZ UDPゴシック" panose="020B0400000000000000" pitchFamily="50" charset="-128"/>
                <a:ea typeface="BIZ UDPゴシック" panose="020B0400000000000000" pitchFamily="50" charset="-128"/>
              </a:rPr>
              <a:t>　　招集する</a:t>
            </a:r>
            <a:endParaRPr lang="en-US" altLang="ja-JP" sz="1600" dirty="0">
              <a:latin typeface="BIZ UDPゴシック" panose="020B0400000000000000" pitchFamily="50" charset="-128"/>
              <a:ea typeface="BIZ UDPゴシック" panose="020B0400000000000000" pitchFamily="50" charset="-128"/>
            </a:endParaRPr>
          </a:p>
          <a:p>
            <a:pPr marL="0" lvl="0" indent="0">
              <a:buNone/>
            </a:pPr>
            <a:endParaRPr lang="en-US" altLang="ja-JP" sz="100" dirty="0">
              <a:latin typeface="BIZ UDPゴシック" panose="020B0400000000000000" pitchFamily="50" charset="-128"/>
              <a:ea typeface="BIZ UDPゴシック" panose="020B0400000000000000" pitchFamily="50" charset="-128"/>
            </a:endParaRPr>
          </a:p>
          <a:p>
            <a:pPr marL="0" lvl="0" indent="0">
              <a:buNone/>
            </a:pPr>
            <a:r>
              <a:rPr lang="ja-JP" altLang="en-US" sz="1500" dirty="0">
                <a:latin typeface="BIZ UDPゴシック" panose="020B0400000000000000" pitchFamily="50" charset="-128"/>
                <a:ea typeface="BIZ UDPゴシック" panose="020B0400000000000000" pitchFamily="50" charset="-128"/>
              </a:rPr>
              <a:t>　</a:t>
            </a:r>
            <a:r>
              <a:rPr lang="ja-JP" altLang="en-US" sz="1500" dirty="0">
                <a:solidFill>
                  <a:srgbClr val="FF0000"/>
                </a:solidFill>
                <a:latin typeface="BIZ UDPゴシック" panose="020B0400000000000000" pitchFamily="50" charset="-128"/>
                <a:ea typeface="BIZ UDPゴシック" panose="020B0400000000000000" pitchFamily="50" charset="-128"/>
              </a:rPr>
              <a:t>　</a:t>
            </a:r>
            <a:r>
              <a:rPr lang="ja-JP" altLang="en-US" sz="1500" dirty="0">
                <a:latin typeface="BIZ UDPゴシック" panose="020B0400000000000000" pitchFamily="50" charset="-128"/>
                <a:ea typeface="BIZ UDPゴシック" panose="020B0400000000000000" pitchFamily="50" charset="-128"/>
              </a:rPr>
              <a:t>≪会議での主な検討事項≫</a:t>
            </a:r>
            <a:endParaRPr lang="en-US" altLang="ja-JP" sz="1500" dirty="0">
              <a:latin typeface="BIZ UDPゴシック" panose="020B0400000000000000" pitchFamily="50" charset="-128"/>
              <a:ea typeface="BIZ UDPゴシック" panose="020B0400000000000000" pitchFamily="50" charset="-128"/>
            </a:endParaRPr>
          </a:p>
          <a:p>
            <a:pPr marL="0" lvl="0" indent="0">
              <a:buNone/>
            </a:pPr>
            <a:r>
              <a:rPr lang="ja-JP" altLang="en-US" sz="1500" dirty="0">
                <a:latin typeface="BIZ UDPゴシック" panose="020B0400000000000000" pitchFamily="50" charset="-128"/>
                <a:ea typeface="BIZ UDPゴシック" panose="020B0400000000000000" pitchFamily="50" charset="-128"/>
              </a:rPr>
              <a:t>　　  ① 本部体制と指揮命令系統を図示し役割分担を明確にする</a:t>
            </a:r>
            <a:endParaRPr lang="en-US" altLang="ja-JP" sz="1500" dirty="0">
              <a:latin typeface="BIZ UDPゴシック" panose="020B0400000000000000" pitchFamily="50" charset="-128"/>
              <a:ea typeface="BIZ UDPゴシック" panose="020B0400000000000000" pitchFamily="50" charset="-128"/>
            </a:endParaRPr>
          </a:p>
          <a:p>
            <a:pPr marL="0" lvl="0" indent="0">
              <a:buNone/>
            </a:pPr>
            <a:r>
              <a:rPr lang="ja-JP" altLang="en-US" sz="1500" dirty="0">
                <a:latin typeface="BIZ UDPゴシック" panose="020B0400000000000000" pitchFamily="50" charset="-128"/>
                <a:ea typeface="BIZ UDPゴシック" panose="020B0400000000000000" pitchFamily="50" charset="-128"/>
              </a:rPr>
              <a:t>　　　　　 （例：管理者⇒感染対策担当者⇒ケア担当者）</a:t>
            </a:r>
            <a:endParaRPr lang="en-US" altLang="ja-JP" sz="1500" dirty="0">
              <a:latin typeface="BIZ UDPゴシック" panose="020B0400000000000000" pitchFamily="50" charset="-128"/>
              <a:ea typeface="BIZ UDPゴシック" panose="020B0400000000000000" pitchFamily="50" charset="-128"/>
            </a:endParaRPr>
          </a:p>
          <a:p>
            <a:pPr marL="0" lvl="0" indent="0">
              <a:buNone/>
            </a:pPr>
            <a:endParaRPr lang="en-US" altLang="ja-JP" sz="1400" dirty="0">
              <a:latin typeface="BIZ UDPゴシック" panose="020B0400000000000000" pitchFamily="50" charset="-128"/>
              <a:ea typeface="BIZ UDPゴシック" panose="020B0400000000000000" pitchFamily="50" charset="-128"/>
            </a:endParaRPr>
          </a:p>
          <a:p>
            <a:pPr marL="0" lvl="0" indent="0">
              <a:buNone/>
            </a:pPr>
            <a:endParaRPr lang="en-US" altLang="ja-JP" sz="1400" dirty="0">
              <a:latin typeface="BIZ UDPゴシック" panose="020B0400000000000000" pitchFamily="50" charset="-128"/>
              <a:ea typeface="BIZ UDPゴシック" panose="020B0400000000000000" pitchFamily="50" charset="-128"/>
            </a:endParaRPr>
          </a:p>
          <a:p>
            <a:pPr marL="0" lvl="0" indent="0">
              <a:buNone/>
            </a:pPr>
            <a:endParaRPr lang="en-US" altLang="ja-JP" sz="1400" dirty="0">
              <a:latin typeface="BIZ UDPゴシック" panose="020B0400000000000000" pitchFamily="50" charset="-128"/>
              <a:ea typeface="BIZ UDPゴシック" panose="020B0400000000000000" pitchFamily="50" charset="-128"/>
            </a:endParaRPr>
          </a:p>
          <a:p>
            <a:pPr marL="0" lvl="0" indent="0">
              <a:buNone/>
            </a:pPr>
            <a:endParaRPr lang="en-US" altLang="ja-JP" sz="1400" dirty="0">
              <a:latin typeface="BIZ UDPゴシック" panose="020B0400000000000000" pitchFamily="50" charset="-128"/>
              <a:ea typeface="BIZ UDPゴシック" panose="020B0400000000000000" pitchFamily="50" charset="-128"/>
            </a:endParaRPr>
          </a:p>
          <a:p>
            <a:pPr marL="0" lvl="0" indent="0">
              <a:buNone/>
            </a:pPr>
            <a:endParaRPr lang="en-US" altLang="ja-JP" sz="1400" dirty="0">
              <a:latin typeface="BIZ UDPゴシック" panose="020B0400000000000000" pitchFamily="50" charset="-128"/>
              <a:ea typeface="BIZ UDPゴシック" panose="020B0400000000000000" pitchFamily="50" charset="-128"/>
            </a:endParaRPr>
          </a:p>
          <a:p>
            <a:pPr marL="0" lvl="0" indent="0">
              <a:buNone/>
            </a:pPr>
            <a:endParaRPr lang="en-US" altLang="ja-JP" sz="1400" dirty="0">
              <a:latin typeface="BIZ UDPゴシック" panose="020B0400000000000000" pitchFamily="50" charset="-128"/>
              <a:ea typeface="BIZ UDPゴシック" panose="020B0400000000000000" pitchFamily="50" charset="-128"/>
            </a:endParaRPr>
          </a:p>
          <a:p>
            <a:pPr marL="0" lvl="0" indent="0">
              <a:buNone/>
            </a:pPr>
            <a:endParaRPr lang="en-US" altLang="ja-JP" sz="1400" dirty="0">
              <a:latin typeface="BIZ UDPゴシック" panose="020B0400000000000000" pitchFamily="50" charset="-128"/>
              <a:ea typeface="BIZ UDPゴシック" panose="020B0400000000000000" pitchFamily="50" charset="-128"/>
            </a:endParaRPr>
          </a:p>
          <a:p>
            <a:pPr marL="0" lvl="0" indent="0">
              <a:buNone/>
            </a:pPr>
            <a:endParaRPr lang="en-US" altLang="ja-JP" sz="1400" dirty="0">
              <a:latin typeface="BIZ UDPゴシック" panose="020B0400000000000000" pitchFamily="50" charset="-128"/>
              <a:ea typeface="BIZ UDPゴシック" panose="020B0400000000000000" pitchFamily="50" charset="-128"/>
            </a:endParaRPr>
          </a:p>
          <a:p>
            <a:pPr marL="0" lvl="0" indent="0">
              <a:buNone/>
            </a:pPr>
            <a:endParaRPr lang="en-US" altLang="ja-JP" sz="1400" dirty="0">
              <a:latin typeface="BIZ UDPゴシック" panose="020B0400000000000000" pitchFamily="50" charset="-128"/>
              <a:ea typeface="BIZ UDPゴシック" panose="020B0400000000000000" pitchFamily="50" charset="-128"/>
            </a:endParaRPr>
          </a:p>
          <a:p>
            <a:pPr marL="0" lvl="0" indent="0">
              <a:buNone/>
            </a:pPr>
            <a:endParaRPr lang="en-US" altLang="ja-JP" sz="1400" dirty="0">
              <a:latin typeface="BIZ UDPゴシック" panose="020B0400000000000000" pitchFamily="50" charset="-128"/>
              <a:ea typeface="BIZ UDPゴシック" panose="020B0400000000000000" pitchFamily="50" charset="-128"/>
            </a:endParaRPr>
          </a:p>
          <a:p>
            <a:pPr marL="0" lvl="0" indent="0">
              <a:buNone/>
            </a:pPr>
            <a:r>
              <a:rPr lang="ja-JP" altLang="en-US" sz="1400" dirty="0">
                <a:latin typeface="BIZ UDPゴシック" panose="020B0400000000000000" pitchFamily="50" charset="-128"/>
                <a:ea typeface="BIZ UDPゴシック" panose="020B0400000000000000" pitchFamily="50" charset="-128"/>
              </a:rPr>
              <a:t>　　</a:t>
            </a:r>
            <a:endParaRPr lang="en-US" altLang="ja-JP" sz="1400" dirty="0">
              <a:latin typeface="BIZ UDPゴシック" panose="020B0400000000000000" pitchFamily="50" charset="-128"/>
              <a:ea typeface="BIZ UDPゴシック" panose="020B0400000000000000" pitchFamily="50" charset="-128"/>
            </a:endParaRPr>
          </a:p>
          <a:p>
            <a:pPr marL="0" lvl="0" indent="0">
              <a:buNone/>
            </a:pPr>
            <a:r>
              <a:rPr lang="ja-JP" altLang="en-US" sz="1400" dirty="0">
                <a:latin typeface="BIZ UDPゴシック" panose="020B0400000000000000" pitchFamily="50" charset="-128"/>
                <a:ea typeface="BIZ UDPゴシック" panose="020B0400000000000000" pitchFamily="50" charset="-128"/>
              </a:rPr>
              <a:t>　　　　</a:t>
            </a:r>
            <a:endParaRPr lang="en-US" altLang="ja-JP" sz="1400" dirty="0">
              <a:latin typeface="BIZ UDPゴシック" panose="020B0400000000000000" pitchFamily="50" charset="-128"/>
              <a:ea typeface="BIZ UDPゴシック" panose="020B0400000000000000" pitchFamily="50" charset="-128"/>
            </a:endParaRPr>
          </a:p>
          <a:p>
            <a:pPr marL="0" lvl="0" indent="0">
              <a:buNone/>
            </a:pPr>
            <a:r>
              <a:rPr lang="ja-JP" altLang="en-US" sz="1400" dirty="0">
                <a:latin typeface="BIZ UDPゴシック" panose="020B0400000000000000" pitchFamily="50" charset="-128"/>
                <a:ea typeface="BIZ UDPゴシック" panose="020B0400000000000000" pitchFamily="50" charset="-128"/>
              </a:rPr>
              <a:t>　　　　　　</a:t>
            </a:r>
            <a:r>
              <a:rPr lang="en-US" altLang="ja-JP" sz="14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担当者が来られない場合に備え、代理者も検討しておく。</a:t>
            </a:r>
            <a:endParaRPr lang="en-US" altLang="ja-JP" sz="1400" dirty="0">
              <a:latin typeface="BIZ UDPゴシック" panose="020B0400000000000000" pitchFamily="50" charset="-128"/>
              <a:ea typeface="BIZ UDPゴシック" panose="020B0400000000000000" pitchFamily="50" charset="-128"/>
            </a:endParaRPr>
          </a:p>
          <a:p>
            <a:pPr marL="0" lvl="0" indent="0">
              <a:buNone/>
            </a:pPr>
            <a:r>
              <a:rPr lang="en-US" altLang="ja-JP" sz="1400" dirty="0">
                <a:latin typeface="BIZ UDPゴシック" panose="020B0400000000000000" pitchFamily="50" charset="-128"/>
                <a:ea typeface="BIZ UDPゴシック" panose="020B0400000000000000" pitchFamily="50" charset="-128"/>
              </a:rPr>
              <a:t>       </a:t>
            </a:r>
            <a:r>
              <a:rPr lang="ja-JP" altLang="en-US" sz="1500" dirty="0">
                <a:latin typeface="BIZ UDPゴシック" panose="020B0400000000000000" pitchFamily="50" charset="-128"/>
                <a:ea typeface="BIZ UDPゴシック" panose="020B0400000000000000" pitchFamily="50" charset="-128"/>
              </a:rPr>
              <a:t>② 情報収集、事業所内の情報共有の方針・方法を検討する</a:t>
            </a:r>
          </a:p>
          <a:p>
            <a:pPr marL="0" lvl="0" indent="0">
              <a:buNone/>
            </a:pPr>
            <a:r>
              <a:rPr lang="ja-JP" altLang="en-US" sz="1500" dirty="0">
                <a:latin typeface="BIZ UDPゴシック" panose="020B0400000000000000" pitchFamily="50" charset="-128"/>
                <a:ea typeface="BIZ UDPゴシック" panose="020B0400000000000000" pitchFamily="50" charset="-128"/>
              </a:rPr>
              <a:t>　　　③ 利用者・職員の発症時の報告ルートと対応方法を検討する</a:t>
            </a:r>
            <a:endParaRPr lang="en-US" altLang="ja-JP" sz="1500" dirty="0">
              <a:latin typeface="BIZ UDPゴシック" panose="020B0400000000000000" pitchFamily="50" charset="-128"/>
              <a:ea typeface="BIZ UDPゴシック" panose="020B0400000000000000" pitchFamily="50" charset="-128"/>
            </a:endParaRPr>
          </a:p>
          <a:p>
            <a:pPr marL="0" lvl="0" indent="0">
              <a:buNone/>
            </a:pPr>
            <a:r>
              <a:rPr lang="ja-JP" altLang="en-US" sz="1500" dirty="0">
                <a:latin typeface="BIZ UDPゴシック" panose="020B0400000000000000" pitchFamily="50" charset="-128"/>
                <a:ea typeface="BIZ UDPゴシック" panose="020B0400000000000000" pitchFamily="50" charset="-128"/>
              </a:rPr>
              <a:t>　　  ④ 感染者と感染疑い者の定義を確認する　</a:t>
            </a:r>
            <a:endParaRPr lang="en-US" altLang="ja-JP" sz="1500" dirty="0">
              <a:latin typeface="BIZ UDPゴシック" panose="020B0400000000000000" pitchFamily="50" charset="-128"/>
              <a:ea typeface="BIZ UDPゴシック" panose="020B0400000000000000" pitchFamily="50" charset="-128"/>
            </a:endParaRPr>
          </a:p>
          <a:p>
            <a:pPr marL="0" lvl="0" indent="0">
              <a:buNone/>
            </a:pPr>
            <a:r>
              <a:rPr lang="ja-JP" altLang="en-US" sz="1500" dirty="0">
                <a:latin typeface="BIZ UDPゴシック" panose="020B0400000000000000" pitchFamily="50" charset="-128"/>
                <a:ea typeface="BIZ UDPゴシック" panose="020B0400000000000000" pitchFamily="50" charset="-128"/>
              </a:rPr>
              <a:t>      ⑤ 感染者への対応やルールを検討する</a:t>
            </a:r>
          </a:p>
          <a:p>
            <a:pPr marL="0" lvl="0" indent="0">
              <a:buNone/>
            </a:pPr>
            <a:r>
              <a:rPr lang="ja-JP" altLang="en-US" sz="1500" dirty="0">
                <a:latin typeface="BIZ UDPゴシック" panose="020B0400000000000000" pitchFamily="50" charset="-128"/>
                <a:ea typeface="BIZ UDPゴシック" panose="020B0400000000000000" pitchFamily="50" charset="-128"/>
              </a:rPr>
              <a:t>　　　⑥ 共有部分の利用方針を検討する</a:t>
            </a:r>
          </a:p>
          <a:p>
            <a:pPr marL="0" lvl="0" indent="0">
              <a:buNone/>
            </a:pPr>
            <a:r>
              <a:rPr lang="ja-JP" altLang="en-US" sz="1500" dirty="0">
                <a:latin typeface="BIZ UDPゴシック" panose="020B0400000000000000" pitchFamily="50" charset="-128"/>
                <a:ea typeface="BIZ UDPゴシック" panose="020B0400000000000000" pitchFamily="50" charset="-128"/>
              </a:rPr>
              <a:t>　　　⑦ 面会や家族交流について施設方針を検討する</a:t>
            </a:r>
            <a:endParaRPr lang="en-US" altLang="ja-JP" sz="1500" dirty="0">
              <a:latin typeface="BIZ UDPゴシック" panose="020B0400000000000000" pitchFamily="50" charset="-128"/>
              <a:ea typeface="BIZ UDPゴシック" panose="020B0400000000000000" pitchFamily="50" charset="-128"/>
            </a:endParaRPr>
          </a:p>
          <a:p>
            <a:pPr marL="0" lvl="0" indent="0">
              <a:buNone/>
            </a:pPr>
            <a:r>
              <a:rPr lang="ja-JP" altLang="en-US" sz="1500" dirty="0">
                <a:latin typeface="BIZ UDPゴシック" panose="020B0400000000000000" pitchFamily="50" charset="-128"/>
                <a:ea typeface="BIZ UDPゴシック" panose="020B0400000000000000" pitchFamily="50" charset="-128"/>
              </a:rPr>
              <a:t>　　　⑧ 人員配置・確保の方針を検討する</a:t>
            </a:r>
          </a:p>
          <a:p>
            <a:pPr marL="0" lvl="0" indent="0">
              <a:buNone/>
            </a:pPr>
            <a:r>
              <a:rPr lang="ja-JP" altLang="en-US" sz="1500" dirty="0">
                <a:latin typeface="BIZ UDPゴシック" panose="020B0400000000000000" pitchFamily="50" charset="-128"/>
                <a:ea typeface="BIZ UDPゴシック" panose="020B0400000000000000" pitchFamily="50" charset="-128"/>
              </a:rPr>
              <a:t>　　　⑨ 物品確保・在庫管理の方法を確認する</a:t>
            </a:r>
          </a:p>
          <a:p>
            <a:pPr marL="0" lvl="0" indent="0">
              <a:buNone/>
            </a:pPr>
            <a:r>
              <a:rPr lang="ja-JP" altLang="en-US" sz="1500" dirty="0">
                <a:latin typeface="BIZ UDPゴシック" panose="020B0400000000000000" pitchFamily="50" charset="-128"/>
                <a:ea typeface="BIZ UDPゴシック" panose="020B0400000000000000" pitchFamily="50" charset="-128"/>
              </a:rPr>
              <a:t>　　　⑩ 対策本部会議を開催する基準を設定する</a:t>
            </a:r>
            <a:endParaRPr lang="en-US" altLang="ja-JP" sz="1500" dirty="0">
              <a:latin typeface="BIZ UDPゴシック" panose="020B0400000000000000" pitchFamily="50" charset="-128"/>
              <a:ea typeface="BIZ UDPゴシック" panose="020B0400000000000000" pitchFamily="50" charset="-128"/>
            </a:endParaRPr>
          </a:p>
          <a:p>
            <a:pPr marL="0" lvl="0" indent="0">
              <a:buNone/>
            </a:pPr>
            <a:endParaRPr lang="ja-JP" altLang="en-US" sz="1100" dirty="0">
              <a:latin typeface="BIZ UDPゴシック" panose="020B0400000000000000" pitchFamily="50" charset="-128"/>
              <a:ea typeface="BIZ UDPゴシック" panose="020B0400000000000000" pitchFamily="50" charset="-128"/>
            </a:endParaRPr>
          </a:p>
          <a:p>
            <a:pPr marL="0" lvl="0" indent="0">
              <a:buNone/>
            </a:pPr>
            <a:r>
              <a:rPr lang="en-US" altLang="ja-JP" sz="1900" b="1" dirty="0">
                <a:solidFill>
                  <a:srgbClr val="0070C0"/>
                </a:solidFill>
                <a:latin typeface="BIZ UDPゴシック" panose="020B0400000000000000" pitchFamily="50" charset="-128"/>
                <a:ea typeface="BIZ UDPゴシック" panose="020B0400000000000000" pitchFamily="50" charset="-128"/>
              </a:rPr>
              <a:t>【</a:t>
            </a:r>
            <a:r>
              <a:rPr lang="ja-JP" altLang="en-US" sz="1900" b="1" dirty="0">
                <a:solidFill>
                  <a:srgbClr val="0070C0"/>
                </a:solidFill>
                <a:latin typeface="BIZ UDPゴシック" panose="020B0400000000000000" pitchFamily="50" charset="-128"/>
                <a:ea typeface="BIZ UDPゴシック" panose="020B0400000000000000" pitchFamily="50" charset="-128"/>
              </a:rPr>
              <a:t>事務担当者</a:t>
            </a:r>
            <a:r>
              <a:rPr lang="en-US" altLang="ja-JP" sz="1900" b="1" dirty="0">
                <a:solidFill>
                  <a:srgbClr val="0070C0"/>
                </a:solidFill>
                <a:latin typeface="BIZ UDPゴシック" panose="020B0400000000000000" pitchFamily="50" charset="-128"/>
                <a:ea typeface="BIZ UDPゴシック" panose="020B0400000000000000" pitchFamily="50" charset="-128"/>
              </a:rPr>
              <a:t>】</a:t>
            </a:r>
          </a:p>
          <a:p>
            <a:pPr marL="0" lvl="0" indent="0">
              <a:buNone/>
            </a:pPr>
            <a:r>
              <a:rPr lang="ja-JP" altLang="en-US" sz="1400" dirty="0">
                <a:latin typeface="BIZ UDPゴシック" panose="020B0400000000000000" pitchFamily="50" charset="-128"/>
                <a:ea typeface="BIZ UDPゴシック" panose="020B0400000000000000" pitchFamily="50" charset="-128"/>
              </a:rPr>
              <a:t> </a:t>
            </a:r>
            <a:r>
              <a:rPr lang="ja-JP" altLang="en-US" sz="1600" dirty="0">
                <a:latin typeface="BIZ UDPゴシック" panose="020B0400000000000000" pitchFamily="50" charset="-128"/>
                <a:ea typeface="BIZ UDPゴシック" panose="020B0400000000000000" pitchFamily="50" charset="-128"/>
              </a:rPr>
              <a:t>□ 使用する部屋と物品の用意</a:t>
            </a:r>
            <a:endParaRPr lang="en-US" altLang="ja-JP" sz="1600" dirty="0">
              <a:latin typeface="BIZ UDPゴシック" panose="020B0400000000000000" pitchFamily="50" charset="-128"/>
              <a:ea typeface="BIZ UDPゴシック" panose="020B0400000000000000" pitchFamily="50" charset="-128"/>
            </a:endParaRPr>
          </a:p>
          <a:p>
            <a:pPr marL="0" lvl="0" indent="0">
              <a:buNone/>
            </a:pPr>
            <a:r>
              <a:rPr kumimoji="1" lang="ja-JP" altLang="en-US" sz="1500" dirty="0">
                <a:latin typeface="BIZ UDPゴシック" panose="020B0400000000000000" pitchFamily="50" charset="-128"/>
                <a:ea typeface="BIZ UDPゴシック" panose="020B0400000000000000" pitchFamily="50" charset="-128"/>
              </a:rPr>
              <a:t>　　　〇 組織図　　〇 ホワイトボード（ライティングシート）　　〇 職員連絡網</a:t>
            </a:r>
            <a:endParaRPr kumimoji="1" lang="en-US" altLang="ja-JP" sz="1500" dirty="0">
              <a:latin typeface="BIZ UDPゴシック" panose="020B0400000000000000" pitchFamily="50" charset="-128"/>
              <a:ea typeface="BIZ UDPゴシック" panose="020B0400000000000000" pitchFamily="50" charset="-128"/>
            </a:endParaRPr>
          </a:p>
          <a:p>
            <a:pPr marL="0" lvl="0" indent="0">
              <a:buNone/>
            </a:pPr>
            <a:r>
              <a:rPr lang="ja-JP" altLang="en-US" sz="1500" dirty="0">
                <a:latin typeface="BIZ UDPゴシック" panose="020B0400000000000000" pitchFamily="50" charset="-128"/>
                <a:ea typeface="BIZ UDPゴシック" panose="020B0400000000000000" pitchFamily="50" charset="-128"/>
              </a:rPr>
              <a:t>　　　〇</a:t>
            </a:r>
            <a:r>
              <a:rPr kumimoji="1" lang="ja-JP" altLang="en-US" sz="1500" dirty="0">
                <a:latin typeface="BIZ UDPゴシック" panose="020B0400000000000000" pitchFamily="50" charset="-128"/>
                <a:ea typeface="BIZ UDPゴシック" panose="020B0400000000000000" pitchFamily="50" charset="-128"/>
              </a:rPr>
              <a:t> 施設図面、カバーシート　　〇 筆記用具（ホワイトボードマーカー）</a:t>
            </a:r>
            <a:endParaRPr kumimoji="1" lang="en-US" altLang="ja-JP" sz="1500" dirty="0">
              <a:latin typeface="BIZ UDPゴシック" panose="020B0400000000000000" pitchFamily="50" charset="-128"/>
              <a:ea typeface="BIZ UDPゴシック" panose="020B0400000000000000" pitchFamily="50" charset="-128"/>
            </a:endParaRPr>
          </a:p>
          <a:p>
            <a:pPr marL="0" lvl="0" indent="0">
              <a:buNone/>
            </a:pPr>
            <a:r>
              <a:rPr lang="ja-JP" altLang="en-US" sz="1500" dirty="0">
                <a:latin typeface="BIZ UDPゴシック" panose="020B0400000000000000" pitchFamily="50" charset="-128"/>
                <a:ea typeface="BIZ UDPゴシック" panose="020B0400000000000000" pitchFamily="50" charset="-128"/>
              </a:rPr>
              <a:t>　　　〇</a:t>
            </a:r>
            <a:r>
              <a:rPr kumimoji="1" lang="ja-JP" altLang="en-US" sz="1500" dirty="0">
                <a:latin typeface="BIZ UDPゴシック" panose="020B0400000000000000" pitchFamily="50" charset="-128"/>
                <a:ea typeface="BIZ UDPゴシック" panose="020B0400000000000000" pitchFamily="50" charset="-128"/>
              </a:rPr>
              <a:t> 施設物品管理表</a:t>
            </a:r>
            <a:r>
              <a:rPr lang="ja-JP" altLang="en-US" sz="1500" dirty="0">
                <a:latin typeface="BIZ UDPゴシック" panose="020B0400000000000000" pitchFamily="50" charset="-128"/>
                <a:ea typeface="BIZ UDPゴシック" panose="020B0400000000000000" pitchFamily="50" charset="-128"/>
              </a:rPr>
              <a:t>　　　〇</a:t>
            </a:r>
            <a:r>
              <a:rPr kumimoji="1" lang="ja-JP" altLang="en-US" sz="1500" dirty="0">
                <a:latin typeface="BIZ UDPゴシック" panose="020B0400000000000000" pitchFamily="50" charset="-128"/>
                <a:ea typeface="BIZ UDPゴシック" panose="020B0400000000000000" pitchFamily="50" charset="-128"/>
              </a:rPr>
              <a:t> 利用者、職員リスト</a:t>
            </a:r>
            <a:endParaRPr lang="en-US" altLang="ja-JP" sz="1500" u="sng" dirty="0">
              <a:latin typeface="BIZ UDPゴシック" panose="020B0400000000000000" pitchFamily="50" charset="-128"/>
              <a:ea typeface="BIZ UDPゴシック" panose="020B0400000000000000" pitchFamily="50" charset="-128"/>
            </a:endParaRPr>
          </a:p>
          <a:p>
            <a:pPr marL="0" indent="0">
              <a:buNone/>
            </a:pPr>
            <a:endParaRPr kumimoji="1" lang="en-US" altLang="ja-JP" u="sng" dirty="0">
              <a:latin typeface="BIZ UDPゴシック" panose="020B0400000000000000" pitchFamily="50" charset="-128"/>
              <a:ea typeface="BIZ UDPゴシック" panose="020B0400000000000000" pitchFamily="50" charset="-128"/>
            </a:endParaRPr>
          </a:p>
          <a:p>
            <a:pPr marL="0" indent="0">
              <a:buNone/>
            </a:pPr>
            <a:endParaRPr kumimoji="1" lang="en-US" altLang="ja-JP" sz="200" u="sng" dirty="0">
              <a:latin typeface="BIZ UDPゴシック" panose="020B0400000000000000" pitchFamily="50" charset="-128"/>
              <a:ea typeface="BIZ UDPゴシック" panose="020B0400000000000000" pitchFamily="50" charset="-128"/>
            </a:endParaRPr>
          </a:p>
          <a:p>
            <a:pPr marL="0" indent="0">
              <a:buNone/>
            </a:pPr>
            <a:endParaRPr lang="en-US" altLang="ja-JP" sz="600" u="sng"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p:txBody>
      </p:sp>
      <p:graphicFrame>
        <p:nvGraphicFramePr>
          <p:cNvPr id="5" name="表 4"/>
          <p:cNvGraphicFramePr>
            <a:graphicFrameLocks noGrp="1"/>
          </p:cNvGraphicFramePr>
          <p:nvPr>
            <p:extLst>
              <p:ext uri="{D42A27DB-BD31-4B8C-83A1-F6EECF244321}">
                <p14:modId xmlns:p14="http://schemas.microsoft.com/office/powerpoint/2010/main" val="1534998429"/>
              </p:ext>
            </p:extLst>
          </p:nvPr>
        </p:nvGraphicFramePr>
        <p:xfrm>
          <a:off x="740633" y="2912526"/>
          <a:ext cx="5645880" cy="2753262"/>
        </p:xfrm>
        <a:graphic>
          <a:graphicData uri="http://schemas.openxmlformats.org/drawingml/2006/table">
            <a:tbl>
              <a:tblPr firstRow="1" bandRow="1">
                <a:tableStyleId>{5C22544A-7EE6-4342-B048-85BDC9FD1C3A}</a:tableStyleId>
              </a:tblPr>
              <a:tblGrid>
                <a:gridCol w="1579082">
                  <a:extLst>
                    <a:ext uri="{9D8B030D-6E8A-4147-A177-3AD203B41FA5}">
                      <a16:colId xmlns:a16="http://schemas.microsoft.com/office/drawing/2014/main" val="738719969"/>
                    </a:ext>
                  </a:extLst>
                </a:gridCol>
                <a:gridCol w="2751049">
                  <a:extLst>
                    <a:ext uri="{9D8B030D-6E8A-4147-A177-3AD203B41FA5}">
                      <a16:colId xmlns:a16="http://schemas.microsoft.com/office/drawing/2014/main" val="1001642732"/>
                    </a:ext>
                  </a:extLst>
                </a:gridCol>
                <a:gridCol w="1315749">
                  <a:extLst>
                    <a:ext uri="{9D8B030D-6E8A-4147-A177-3AD203B41FA5}">
                      <a16:colId xmlns:a16="http://schemas.microsoft.com/office/drawing/2014/main" val="3316632940"/>
                    </a:ext>
                  </a:extLst>
                </a:gridCol>
              </a:tblGrid>
              <a:tr h="316637">
                <a:tc>
                  <a:txBody>
                    <a:bodyPr/>
                    <a:lstStyle/>
                    <a:p>
                      <a:pPr algn="ctr"/>
                      <a:r>
                        <a:rPr kumimoji="1" lang="ja-JP" altLang="en-US" sz="1300" dirty="0">
                          <a:solidFill>
                            <a:schemeClr val="bg1"/>
                          </a:solidFill>
                          <a:latin typeface="BIZ UDゴシック" panose="020B0400000000000000" pitchFamily="49" charset="-128"/>
                          <a:ea typeface="BIZ UDゴシック" panose="020B0400000000000000" pitchFamily="49" charset="-128"/>
                        </a:rPr>
                        <a:t>担　　当</a:t>
                      </a:r>
                    </a:p>
                  </a:txBody>
                  <a:tcPr/>
                </a:tc>
                <a:tc>
                  <a:txBody>
                    <a:bodyPr/>
                    <a:lstStyle/>
                    <a:p>
                      <a:pPr algn="ctr"/>
                      <a:r>
                        <a:rPr kumimoji="1" lang="ja-JP" altLang="en-US" sz="1300" dirty="0">
                          <a:solidFill>
                            <a:schemeClr val="bg1"/>
                          </a:solidFill>
                          <a:latin typeface="BIZ UDゴシック" panose="020B0400000000000000" pitchFamily="49" charset="-128"/>
                          <a:ea typeface="BIZ UDゴシック" panose="020B0400000000000000" pitchFamily="49" charset="-128"/>
                        </a:rPr>
                        <a:t>役　割</a:t>
                      </a:r>
                    </a:p>
                  </a:txBody>
                  <a:tcPr/>
                </a:tc>
                <a:tc>
                  <a:txBody>
                    <a:bodyPr/>
                    <a:lstStyle/>
                    <a:p>
                      <a:pPr algn="ctr"/>
                      <a:r>
                        <a:rPr kumimoji="1" lang="ja-JP" altLang="en-US" sz="1300" dirty="0">
                          <a:solidFill>
                            <a:schemeClr val="bg1"/>
                          </a:solidFill>
                          <a:latin typeface="BIZ UDゴシック" panose="020B0400000000000000" pitchFamily="49" charset="-128"/>
                          <a:ea typeface="BIZ UDゴシック" panose="020B0400000000000000" pitchFamily="49" charset="-128"/>
                        </a:rPr>
                        <a:t>名　　前</a:t>
                      </a:r>
                    </a:p>
                  </a:txBody>
                  <a:tcPr/>
                </a:tc>
                <a:extLst>
                  <a:ext uri="{0D108BD9-81ED-4DB2-BD59-A6C34878D82A}">
                    <a16:rowId xmlns:a16="http://schemas.microsoft.com/office/drawing/2014/main" val="3662270762"/>
                  </a:ext>
                </a:extLst>
              </a:tr>
              <a:tr h="316637">
                <a:tc>
                  <a:txBody>
                    <a:bodyPr/>
                    <a:lstStyle/>
                    <a:p>
                      <a:r>
                        <a:rPr kumimoji="1" lang="ja-JP" altLang="en-US" sz="1300" dirty="0">
                          <a:solidFill>
                            <a:schemeClr val="tx1"/>
                          </a:solidFill>
                          <a:latin typeface="BIZ UDゴシック" panose="020B0400000000000000" pitchFamily="49" charset="-128"/>
                          <a:ea typeface="BIZ UDゴシック" panose="020B0400000000000000" pitchFamily="49" charset="-128"/>
                        </a:rPr>
                        <a:t>対策本部長</a:t>
                      </a:r>
                    </a:p>
                  </a:txBody>
                  <a:tcPr/>
                </a:tc>
                <a:tc>
                  <a:txBody>
                    <a:bodyPr/>
                    <a:lstStyle/>
                    <a:p>
                      <a:r>
                        <a:rPr kumimoji="1" lang="ja-JP" altLang="en-US" sz="1100" dirty="0">
                          <a:solidFill>
                            <a:schemeClr val="tx1"/>
                          </a:solidFill>
                          <a:latin typeface="BIZ UDゴシック" panose="020B0400000000000000" pitchFamily="49" charset="-128"/>
                          <a:ea typeface="BIZ UDゴシック" panose="020B0400000000000000" pitchFamily="49" charset="-128"/>
                        </a:rPr>
                        <a:t>対策本部の最高責任者として、対策全体の総合的な推進と指揮命令</a:t>
                      </a:r>
                    </a:p>
                  </a:txBody>
                  <a:tcPr/>
                </a:tc>
                <a:tc>
                  <a:txBody>
                    <a:bodyPr/>
                    <a:lstStyle/>
                    <a:p>
                      <a:endParaRPr kumimoji="1" lang="ja-JP" altLang="en-US" sz="1300" dirty="0">
                        <a:solidFill>
                          <a:schemeClr val="tx1"/>
                        </a:solidFill>
                        <a:latin typeface="BIZ UDゴシック" panose="020B0400000000000000" pitchFamily="49" charset="-128"/>
                        <a:ea typeface="BIZ UDゴシック" panose="020B0400000000000000" pitchFamily="49" charset="-128"/>
                      </a:endParaRPr>
                    </a:p>
                  </a:txBody>
                  <a:tcPr/>
                </a:tc>
                <a:extLst>
                  <a:ext uri="{0D108BD9-81ED-4DB2-BD59-A6C34878D82A}">
                    <a16:rowId xmlns:a16="http://schemas.microsoft.com/office/drawing/2014/main" val="3412509772"/>
                  </a:ext>
                </a:extLst>
              </a:tr>
              <a:tr h="207517">
                <a:tc>
                  <a:txBody>
                    <a:bodyPr/>
                    <a:lstStyle/>
                    <a:p>
                      <a:r>
                        <a:rPr kumimoji="1" lang="ja-JP" altLang="en-US" sz="1300" dirty="0">
                          <a:solidFill>
                            <a:schemeClr val="tx1"/>
                          </a:solidFill>
                          <a:latin typeface="BIZ UDゴシック" panose="020B0400000000000000" pitchFamily="49" charset="-128"/>
                          <a:ea typeface="BIZ UDゴシック" panose="020B0400000000000000" pitchFamily="49" charset="-128"/>
                        </a:rPr>
                        <a:t>事務局長</a:t>
                      </a:r>
                    </a:p>
                  </a:txBody>
                  <a:tcPr/>
                </a:tc>
                <a:tc>
                  <a:txBody>
                    <a:bodyPr/>
                    <a:lstStyle/>
                    <a:p>
                      <a:r>
                        <a:rPr kumimoji="1" lang="ja-JP" altLang="en-US" sz="1100" dirty="0">
                          <a:solidFill>
                            <a:schemeClr val="tx1"/>
                          </a:solidFill>
                          <a:latin typeface="BIZ UDゴシック" panose="020B0400000000000000" pitchFamily="49" charset="-128"/>
                          <a:ea typeface="BIZ UDゴシック" panose="020B0400000000000000" pitchFamily="49" charset="-128"/>
                        </a:rPr>
                        <a:t>本部長の補佐、情報の管理、対策の実行を円滑に進めるための調整</a:t>
                      </a:r>
                    </a:p>
                  </a:txBody>
                  <a:tcPr/>
                </a:tc>
                <a:tc>
                  <a:txBody>
                    <a:bodyPr/>
                    <a:lstStyle/>
                    <a:p>
                      <a:endParaRPr kumimoji="1" lang="ja-JP" altLang="en-US" sz="1300" dirty="0">
                        <a:solidFill>
                          <a:schemeClr val="tx1"/>
                        </a:solidFill>
                        <a:latin typeface="BIZ UDゴシック" panose="020B0400000000000000" pitchFamily="49" charset="-128"/>
                        <a:ea typeface="BIZ UDゴシック" panose="020B0400000000000000" pitchFamily="49" charset="-128"/>
                      </a:endParaRPr>
                    </a:p>
                  </a:txBody>
                  <a:tcPr/>
                </a:tc>
                <a:extLst>
                  <a:ext uri="{0D108BD9-81ED-4DB2-BD59-A6C34878D82A}">
                    <a16:rowId xmlns:a16="http://schemas.microsoft.com/office/drawing/2014/main" val="3244432594"/>
                  </a:ext>
                </a:extLst>
              </a:tr>
              <a:tr h="316637">
                <a:tc>
                  <a:txBody>
                    <a:bodyPr/>
                    <a:lstStyle/>
                    <a:p>
                      <a:r>
                        <a:rPr kumimoji="1" lang="ja-JP" altLang="en-US" sz="1300" dirty="0">
                          <a:solidFill>
                            <a:schemeClr val="tx1"/>
                          </a:solidFill>
                          <a:latin typeface="BIZ UDゴシック" panose="020B0400000000000000" pitchFamily="49" charset="-128"/>
                          <a:ea typeface="BIZ UDゴシック" panose="020B0400000000000000" pitchFamily="49" charset="-128"/>
                        </a:rPr>
                        <a:t>広報・情報担当者</a:t>
                      </a:r>
                    </a:p>
                  </a:txBody>
                  <a:tcPr/>
                </a:tc>
                <a:tc>
                  <a:txBody>
                    <a:bodyPr/>
                    <a:lstStyle/>
                    <a:p>
                      <a:r>
                        <a:rPr kumimoji="1" lang="ja-JP" altLang="en-US" sz="1100" dirty="0">
                          <a:solidFill>
                            <a:schemeClr val="tx1"/>
                          </a:solidFill>
                          <a:latin typeface="BIZ UDゴシック" panose="020B0400000000000000" pitchFamily="49" charset="-128"/>
                          <a:ea typeface="BIZ UDゴシック" panose="020B0400000000000000" pitchFamily="49" charset="-128"/>
                        </a:rPr>
                        <a:t>職員、利用者、関係機関等への情報発信</a:t>
                      </a:r>
                    </a:p>
                  </a:txBody>
                  <a:tcPr/>
                </a:tc>
                <a:tc>
                  <a:txBody>
                    <a:bodyPr/>
                    <a:lstStyle/>
                    <a:p>
                      <a:endParaRPr kumimoji="1" lang="ja-JP" altLang="en-US" sz="1300" dirty="0">
                        <a:solidFill>
                          <a:schemeClr val="tx1"/>
                        </a:solidFill>
                        <a:latin typeface="BIZ UDゴシック" panose="020B0400000000000000" pitchFamily="49" charset="-128"/>
                        <a:ea typeface="BIZ UDゴシック" panose="020B0400000000000000" pitchFamily="49" charset="-128"/>
                      </a:endParaRPr>
                    </a:p>
                  </a:txBody>
                  <a:tcPr/>
                </a:tc>
                <a:extLst>
                  <a:ext uri="{0D108BD9-81ED-4DB2-BD59-A6C34878D82A}">
                    <a16:rowId xmlns:a16="http://schemas.microsoft.com/office/drawing/2014/main" val="1211122204"/>
                  </a:ext>
                </a:extLst>
              </a:tr>
              <a:tr h="316637">
                <a:tc>
                  <a:txBody>
                    <a:bodyPr/>
                    <a:lstStyle/>
                    <a:p>
                      <a:r>
                        <a:rPr kumimoji="1" lang="ja-JP" altLang="en-US" sz="1300" dirty="0">
                          <a:solidFill>
                            <a:schemeClr val="tx1"/>
                          </a:solidFill>
                          <a:latin typeface="BIZ UDゴシック" panose="020B0400000000000000" pitchFamily="49" charset="-128"/>
                          <a:ea typeface="BIZ UDゴシック" panose="020B0400000000000000" pitchFamily="49" charset="-128"/>
                        </a:rPr>
                        <a:t>設備・調達担当者</a:t>
                      </a:r>
                    </a:p>
                  </a:txBody>
                  <a:tcPr/>
                </a:tc>
                <a:tc>
                  <a:txBody>
                    <a:bodyPr/>
                    <a:lstStyle/>
                    <a:p>
                      <a:r>
                        <a:rPr kumimoji="1" lang="ja-JP" altLang="en-US" sz="1100" dirty="0">
                          <a:solidFill>
                            <a:schemeClr val="tx1"/>
                          </a:solidFill>
                          <a:latin typeface="BIZ UDゴシック" panose="020B0400000000000000" pitchFamily="49" charset="-128"/>
                          <a:ea typeface="BIZ UDゴシック" panose="020B0400000000000000" pitchFamily="49" charset="-128"/>
                        </a:rPr>
                        <a:t>感染対策物品や設備の調達、管理</a:t>
                      </a:r>
                    </a:p>
                  </a:txBody>
                  <a:tcPr/>
                </a:tc>
                <a:tc>
                  <a:txBody>
                    <a:bodyPr/>
                    <a:lstStyle/>
                    <a:p>
                      <a:endParaRPr kumimoji="1" lang="ja-JP" altLang="en-US" sz="1300" dirty="0">
                        <a:solidFill>
                          <a:schemeClr val="tx1"/>
                        </a:solidFill>
                        <a:latin typeface="BIZ UDゴシック" panose="020B0400000000000000" pitchFamily="49" charset="-128"/>
                        <a:ea typeface="BIZ UDゴシック" panose="020B0400000000000000" pitchFamily="49" charset="-128"/>
                      </a:endParaRPr>
                    </a:p>
                  </a:txBody>
                  <a:tcPr/>
                </a:tc>
                <a:extLst>
                  <a:ext uri="{0D108BD9-81ED-4DB2-BD59-A6C34878D82A}">
                    <a16:rowId xmlns:a16="http://schemas.microsoft.com/office/drawing/2014/main" val="2632672468"/>
                  </a:ext>
                </a:extLst>
              </a:tr>
              <a:tr h="316637">
                <a:tc>
                  <a:txBody>
                    <a:bodyPr/>
                    <a:lstStyle/>
                    <a:p>
                      <a:r>
                        <a:rPr kumimoji="1" lang="ja-JP" altLang="en-US" sz="1300" dirty="0">
                          <a:solidFill>
                            <a:schemeClr val="tx1"/>
                          </a:solidFill>
                          <a:latin typeface="BIZ UDゴシック" panose="020B0400000000000000" pitchFamily="49" charset="-128"/>
                          <a:ea typeface="BIZ UDゴシック" panose="020B0400000000000000" pitchFamily="49" charset="-128"/>
                        </a:rPr>
                        <a:t>感染対策担当者</a:t>
                      </a:r>
                    </a:p>
                  </a:txBody>
                  <a:tcPr/>
                </a:tc>
                <a:tc>
                  <a:txBody>
                    <a:bodyPr/>
                    <a:lstStyle/>
                    <a:p>
                      <a:r>
                        <a:rPr kumimoji="1" lang="ja-JP" altLang="en-US" sz="1100" dirty="0">
                          <a:solidFill>
                            <a:schemeClr val="tx1"/>
                          </a:solidFill>
                          <a:latin typeface="BIZ UDゴシック" panose="020B0400000000000000" pitchFamily="49" charset="-128"/>
                          <a:ea typeface="BIZ UDゴシック" panose="020B0400000000000000" pitchFamily="49" charset="-128"/>
                        </a:rPr>
                        <a:t>感染対策の司令塔</a:t>
                      </a:r>
                    </a:p>
                  </a:txBody>
                  <a:tcPr/>
                </a:tc>
                <a:tc>
                  <a:txBody>
                    <a:bodyPr/>
                    <a:lstStyle/>
                    <a:p>
                      <a:endParaRPr kumimoji="1" lang="ja-JP" altLang="en-US" sz="1300" dirty="0">
                        <a:solidFill>
                          <a:schemeClr val="tx1"/>
                        </a:solidFill>
                        <a:latin typeface="BIZ UDゴシック" panose="020B0400000000000000" pitchFamily="49" charset="-128"/>
                        <a:ea typeface="BIZ UDゴシック" panose="020B0400000000000000" pitchFamily="49" charset="-128"/>
                      </a:endParaRPr>
                    </a:p>
                  </a:txBody>
                  <a:tcPr/>
                </a:tc>
                <a:extLst>
                  <a:ext uri="{0D108BD9-81ED-4DB2-BD59-A6C34878D82A}">
                    <a16:rowId xmlns:a16="http://schemas.microsoft.com/office/drawing/2014/main" val="686499554"/>
                  </a:ext>
                </a:extLst>
              </a:tr>
              <a:tr h="316637">
                <a:tc>
                  <a:txBody>
                    <a:bodyPr/>
                    <a:lstStyle/>
                    <a:p>
                      <a:r>
                        <a:rPr kumimoji="1" lang="ja-JP" altLang="en-US" sz="1300" dirty="0">
                          <a:solidFill>
                            <a:schemeClr val="tx1"/>
                          </a:solidFill>
                          <a:latin typeface="BIZ UDゴシック" panose="020B0400000000000000" pitchFamily="49" charset="-128"/>
                          <a:ea typeface="BIZ UDゴシック" panose="020B0400000000000000" pitchFamily="49" charset="-128"/>
                        </a:rPr>
                        <a:t>現場責任者</a:t>
                      </a:r>
                    </a:p>
                  </a:txBody>
                  <a:tcPr/>
                </a:tc>
                <a:tc>
                  <a:txBody>
                    <a:bodyPr/>
                    <a:lstStyle/>
                    <a:p>
                      <a:r>
                        <a:rPr kumimoji="1" lang="ja-JP" altLang="en-US" sz="1100" dirty="0">
                          <a:solidFill>
                            <a:schemeClr val="tx1"/>
                          </a:solidFill>
                          <a:latin typeface="BIZ UDゴシック" panose="020B0400000000000000" pitchFamily="49" charset="-128"/>
                          <a:ea typeface="BIZ UDゴシック" panose="020B0400000000000000" pitchFamily="49" charset="-128"/>
                        </a:rPr>
                        <a:t>ケアスタッフの統括</a:t>
                      </a:r>
                    </a:p>
                  </a:txBody>
                  <a:tcPr/>
                </a:tc>
                <a:tc>
                  <a:txBody>
                    <a:bodyPr/>
                    <a:lstStyle/>
                    <a:p>
                      <a:endParaRPr kumimoji="1" lang="ja-JP" altLang="en-US" sz="1300" dirty="0">
                        <a:solidFill>
                          <a:schemeClr val="tx1"/>
                        </a:solidFill>
                        <a:latin typeface="BIZ UDゴシック" panose="020B0400000000000000" pitchFamily="49" charset="-128"/>
                        <a:ea typeface="BIZ UDゴシック" panose="020B0400000000000000" pitchFamily="49" charset="-128"/>
                      </a:endParaRPr>
                    </a:p>
                  </a:txBody>
                  <a:tcPr/>
                </a:tc>
                <a:extLst>
                  <a:ext uri="{0D108BD9-81ED-4DB2-BD59-A6C34878D82A}">
                    <a16:rowId xmlns:a16="http://schemas.microsoft.com/office/drawing/2014/main" val="795978186"/>
                  </a:ext>
                </a:extLst>
              </a:tr>
              <a:tr h="316637">
                <a:tc>
                  <a:txBody>
                    <a:bodyPr/>
                    <a:lstStyle/>
                    <a:p>
                      <a:endParaRPr kumimoji="1" lang="ja-JP" altLang="en-US" sz="1300" dirty="0">
                        <a:solidFill>
                          <a:schemeClr val="tx1"/>
                        </a:solidFill>
                        <a:latin typeface="BIZ UDゴシック" panose="020B0400000000000000" pitchFamily="49" charset="-128"/>
                        <a:ea typeface="BIZ UDゴシック" panose="020B0400000000000000" pitchFamily="49" charset="-128"/>
                      </a:endParaRPr>
                    </a:p>
                  </a:txBody>
                  <a:tcPr/>
                </a:tc>
                <a:tc>
                  <a:txBody>
                    <a:bodyPr/>
                    <a:lstStyle/>
                    <a:p>
                      <a:endParaRPr kumimoji="1" lang="ja-JP" altLang="en-US" sz="1300" dirty="0">
                        <a:solidFill>
                          <a:schemeClr val="tx1"/>
                        </a:solidFill>
                        <a:latin typeface="BIZ UDゴシック" panose="020B0400000000000000" pitchFamily="49" charset="-128"/>
                        <a:ea typeface="BIZ UDゴシック" panose="020B0400000000000000" pitchFamily="49" charset="-128"/>
                      </a:endParaRPr>
                    </a:p>
                  </a:txBody>
                  <a:tcPr/>
                </a:tc>
                <a:tc>
                  <a:txBody>
                    <a:bodyPr/>
                    <a:lstStyle/>
                    <a:p>
                      <a:endParaRPr kumimoji="1" lang="ja-JP" altLang="en-US" sz="1300" dirty="0">
                        <a:solidFill>
                          <a:schemeClr val="tx1"/>
                        </a:solidFill>
                        <a:latin typeface="BIZ UDゴシック" panose="020B0400000000000000" pitchFamily="49" charset="-128"/>
                        <a:ea typeface="BIZ UDゴシック" panose="020B0400000000000000" pitchFamily="49" charset="-128"/>
                      </a:endParaRPr>
                    </a:p>
                  </a:txBody>
                  <a:tcPr/>
                </a:tc>
                <a:extLst>
                  <a:ext uri="{0D108BD9-81ED-4DB2-BD59-A6C34878D82A}">
                    <a16:rowId xmlns:a16="http://schemas.microsoft.com/office/drawing/2014/main" val="3359364895"/>
                  </a:ext>
                </a:extLst>
              </a:tr>
            </a:tbl>
          </a:graphicData>
        </a:graphic>
      </p:graphicFrame>
      <p:sp>
        <p:nvSpPr>
          <p:cNvPr id="7" name="角丸四角形 6"/>
          <p:cNvSpPr/>
          <p:nvPr/>
        </p:nvSpPr>
        <p:spPr>
          <a:xfrm>
            <a:off x="258061" y="191325"/>
            <a:ext cx="685800" cy="669472"/>
          </a:xfrm>
          <a:prstGeom prst="roundRect">
            <a:avLst>
              <a:gd name="adj" fmla="val 9350"/>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2200"/>
              </a:lnSpc>
            </a:pPr>
            <a:r>
              <a:rPr kumimoji="1" lang="ja-JP" altLang="en-US" b="1" dirty="0">
                <a:latin typeface="BIZ UDゴシック" panose="020B0400000000000000" pitchFamily="49" charset="-128"/>
                <a:ea typeface="BIZ UDゴシック" panose="020B0400000000000000" pitchFamily="49" charset="-128"/>
              </a:rPr>
              <a:t>ﾚﾍﾞﾙ</a:t>
            </a:r>
            <a:endParaRPr kumimoji="1" lang="en-US" altLang="ja-JP" b="1" dirty="0">
              <a:latin typeface="BIZ UDゴシック" panose="020B0400000000000000" pitchFamily="49" charset="-128"/>
              <a:ea typeface="BIZ UDゴシック" panose="020B0400000000000000" pitchFamily="49" charset="-128"/>
            </a:endParaRPr>
          </a:p>
          <a:p>
            <a:pPr algn="ctr">
              <a:lnSpc>
                <a:spcPts val="2200"/>
              </a:lnSpc>
            </a:pPr>
            <a:r>
              <a:rPr kumimoji="1" lang="ja-JP" altLang="en-US" sz="2400" b="1" dirty="0">
                <a:latin typeface="BIZ UDゴシック" panose="020B0400000000000000" pitchFamily="49" charset="-128"/>
                <a:ea typeface="BIZ UDゴシック" panose="020B0400000000000000" pitchFamily="49" charset="-128"/>
              </a:rPr>
              <a:t>０</a:t>
            </a:r>
          </a:p>
        </p:txBody>
      </p:sp>
      <p:sp>
        <p:nvSpPr>
          <p:cNvPr id="4" name="正方形/長方形 3">
            <a:extLst>
              <a:ext uri="{FF2B5EF4-FFF2-40B4-BE49-F238E27FC236}">
                <a16:creationId xmlns:a16="http://schemas.microsoft.com/office/drawing/2014/main" id="{B0669A33-4B89-9CAF-995F-B05FC9E23693}"/>
              </a:ext>
            </a:extLst>
          </p:cNvPr>
          <p:cNvSpPr/>
          <p:nvPr/>
        </p:nvSpPr>
        <p:spPr>
          <a:xfrm>
            <a:off x="437145" y="2120631"/>
            <a:ext cx="5983705" cy="5975965"/>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テキスト ボックス 10">
            <a:extLst>
              <a:ext uri="{FF2B5EF4-FFF2-40B4-BE49-F238E27FC236}">
                <a16:creationId xmlns:a16="http://schemas.microsoft.com/office/drawing/2014/main" id="{8F13A7D7-014A-E603-EB35-E7FBC3D5CF37}"/>
              </a:ext>
            </a:extLst>
          </p:cNvPr>
          <p:cNvSpPr txBox="1"/>
          <p:nvPr/>
        </p:nvSpPr>
        <p:spPr>
          <a:xfrm>
            <a:off x="5266268" y="2557120"/>
            <a:ext cx="1048088" cy="276999"/>
          </a:xfrm>
          <a:prstGeom prst="rect">
            <a:avLst/>
          </a:prstGeom>
          <a:solidFill>
            <a:schemeClr val="accent6">
              <a:lumMod val="20000"/>
              <a:lumOff val="80000"/>
            </a:schemeClr>
          </a:solidFill>
        </p:spPr>
        <p:txBody>
          <a:bodyPr wrap="square" rtlCol="0">
            <a:spAutoFit/>
          </a:bodyPr>
          <a:lstStyle/>
          <a:p>
            <a:pPr algn="ctr"/>
            <a:r>
              <a:rPr kumimoji="1" lang="en-US" altLang="ja-JP" sz="1200" dirty="0">
                <a:latin typeface="HG丸ｺﾞｼｯｸM-PRO" panose="020F0600000000000000" pitchFamily="50" charset="-128"/>
                <a:ea typeface="HG丸ｺﾞｼｯｸM-PRO" panose="020F0600000000000000" pitchFamily="50" charset="-128"/>
              </a:rPr>
              <a:t>BCP</a:t>
            </a:r>
            <a:r>
              <a:rPr kumimoji="1" lang="ja-JP" altLang="en-US" sz="1200" dirty="0">
                <a:latin typeface="HG丸ｺﾞｼｯｸM-PRO" panose="020F0600000000000000" pitchFamily="50" charset="-128"/>
                <a:ea typeface="HG丸ｺﾞｼｯｸM-PRO" panose="020F0600000000000000" pitchFamily="50" charset="-128"/>
              </a:rPr>
              <a:t>等参照</a:t>
            </a:r>
          </a:p>
        </p:txBody>
      </p:sp>
      <p:sp>
        <p:nvSpPr>
          <p:cNvPr id="8" name="日付プレースホルダー 7">
            <a:extLst>
              <a:ext uri="{FF2B5EF4-FFF2-40B4-BE49-F238E27FC236}">
                <a16:creationId xmlns:a16="http://schemas.microsoft.com/office/drawing/2014/main" id="{478C1262-7EE6-AFCB-B30C-35F5716F8DFB}"/>
              </a:ext>
            </a:extLst>
          </p:cNvPr>
          <p:cNvSpPr>
            <a:spLocks noGrp="1"/>
          </p:cNvSpPr>
          <p:nvPr>
            <p:ph type="dt" sz="half" idx="10"/>
          </p:nvPr>
        </p:nvSpPr>
        <p:spPr>
          <a:xfrm>
            <a:off x="3294428" y="9495024"/>
            <a:ext cx="269145" cy="527403"/>
          </a:xfrm>
        </p:spPr>
        <p:txBody>
          <a:bodyPr/>
          <a:lstStyle/>
          <a:p>
            <a:r>
              <a:rPr kumimoji="1" lang="ja-JP" altLang="en-US" sz="1050" dirty="0">
                <a:latin typeface="BIZ UDゴシック" panose="020B0400000000000000" pitchFamily="49" charset="-128"/>
                <a:ea typeface="BIZ UDゴシック" panose="020B0400000000000000" pitchFamily="49" charset="-128"/>
              </a:rPr>
              <a:t>１</a:t>
            </a:r>
          </a:p>
        </p:txBody>
      </p:sp>
    </p:spTree>
    <p:extLst>
      <p:ext uri="{BB962C8B-B14F-4D97-AF65-F5344CB8AC3E}">
        <p14:creationId xmlns:p14="http://schemas.microsoft.com/office/powerpoint/2010/main" val="6706234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213069" y="1103470"/>
            <a:ext cx="6470907" cy="8422915"/>
          </a:xfrm>
          <a:ln>
            <a:solidFill>
              <a:schemeClr val="tx1"/>
            </a:solidFill>
          </a:ln>
        </p:spPr>
        <p:txBody>
          <a:bodyPr>
            <a:normAutofit/>
          </a:bodyPr>
          <a:lstStyle/>
          <a:p>
            <a:pPr marL="0" indent="0">
              <a:buNone/>
            </a:pPr>
            <a:r>
              <a:rPr lang="ja-JP" altLang="en-US" sz="1800" u="sng" dirty="0">
                <a:latin typeface="BIZ UDPゴシック" panose="020B0400000000000000" pitchFamily="50" charset="-128"/>
                <a:ea typeface="BIZ UDPゴシック" panose="020B0400000000000000" pitchFamily="50" charset="-128"/>
              </a:rPr>
              <a:t>２</a:t>
            </a:r>
            <a:r>
              <a:rPr kumimoji="1" lang="ja-JP" altLang="en-US" sz="1800" u="sng" dirty="0">
                <a:latin typeface="BIZ UDPゴシック" panose="020B0400000000000000" pitchFamily="50" charset="-128"/>
                <a:ea typeface="BIZ UDPゴシック" panose="020B0400000000000000" pitchFamily="50" charset="-128"/>
              </a:rPr>
              <a:t>　労務管理</a:t>
            </a:r>
            <a:endParaRPr kumimoji="1" lang="en-US" altLang="ja-JP" sz="1800" u="sng" dirty="0">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kumimoji="1" lang="ja-JP" altLang="en-US" sz="1600" b="1" dirty="0">
                <a:solidFill>
                  <a:srgbClr val="0070C0"/>
                </a:solidFill>
                <a:latin typeface="BIZ UDPゴシック" panose="020B0400000000000000" pitchFamily="50" charset="-128"/>
                <a:ea typeface="BIZ UDPゴシック" panose="020B0400000000000000" pitchFamily="50" charset="-128"/>
              </a:rPr>
              <a:t>管理者・現場責任者</a:t>
            </a:r>
            <a:r>
              <a:rPr kumimoji="1" lang="en-US" altLang="ja-JP" sz="1600" b="1" dirty="0">
                <a:solidFill>
                  <a:srgbClr val="0070C0"/>
                </a:solidFill>
                <a:latin typeface="BIZ UDPゴシック" panose="020B0400000000000000" pitchFamily="50" charset="-128"/>
                <a:ea typeface="BIZ UDPゴシック" panose="020B0400000000000000" pitchFamily="50" charset="-128"/>
              </a:rPr>
              <a:t>】</a:t>
            </a:r>
            <a:endParaRPr kumimoji="1" lang="ja-JP" altLang="en-US" sz="1600" b="1" dirty="0">
              <a:solidFill>
                <a:srgbClr val="0070C0"/>
              </a:solidFill>
              <a:latin typeface="BIZ UDPゴシック" panose="020B0400000000000000" pitchFamily="50" charset="-128"/>
              <a:ea typeface="BIZ UDPゴシック" panose="020B0400000000000000" pitchFamily="50" charset="-128"/>
            </a:endParaRPr>
          </a:p>
          <a:p>
            <a:pPr marL="0" indent="0">
              <a:buNone/>
            </a:pPr>
            <a:r>
              <a:rPr kumimoji="1" lang="ja-JP" altLang="en-US" sz="1600" dirty="0">
                <a:latin typeface="BIZ UDPゴシック" panose="020B0400000000000000" pitchFamily="50" charset="-128"/>
                <a:ea typeface="BIZ UDPゴシック" panose="020B0400000000000000" pitchFamily="50" charset="-128"/>
              </a:rPr>
              <a:t>□</a:t>
            </a:r>
            <a:r>
              <a:rPr kumimoji="1" lang="ja-JP" altLang="en-US" sz="1400" dirty="0">
                <a:latin typeface="BIZ UDPゴシック" panose="020B0400000000000000" pitchFamily="50" charset="-128"/>
                <a:ea typeface="BIZ UDPゴシック" panose="020B0400000000000000" pitchFamily="50" charset="-128"/>
              </a:rPr>
              <a:t> 勤務可能な従業員の中で、休日や一部職員への業務過多が生じないよう配慮</a:t>
            </a:r>
            <a:endParaRPr kumimoji="1" lang="en-US" altLang="ja-JP" sz="1400" dirty="0">
              <a:latin typeface="BIZ UDPゴシック" panose="020B0400000000000000" pitchFamily="50" charset="-128"/>
              <a:ea typeface="BIZ UDPゴシック" panose="020B0400000000000000" pitchFamily="50" charset="-128"/>
            </a:endParaRPr>
          </a:p>
          <a:p>
            <a:pPr marL="0" indent="0">
              <a:buNone/>
            </a:pPr>
            <a:r>
              <a:rPr kumimoji="1" lang="ja-JP" altLang="en-US" sz="1400" dirty="0">
                <a:latin typeface="BIZ UDPゴシック" panose="020B0400000000000000" pitchFamily="50" charset="-128"/>
                <a:ea typeface="BIZ UDPゴシック" panose="020B0400000000000000" pitchFamily="50" charset="-128"/>
              </a:rPr>
              <a:t>　　する</a:t>
            </a:r>
          </a:p>
          <a:p>
            <a:pPr marL="0" indent="0">
              <a:buNone/>
            </a:pPr>
            <a:r>
              <a:rPr kumimoji="1" lang="ja-JP" altLang="en-US" sz="1600" dirty="0">
                <a:latin typeface="BIZ UDPゴシック" panose="020B0400000000000000" pitchFamily="50" charset="-128"/>
                <a:ea typeface="BIZ UDPゴシック" panose="020B0400000000000000" pitchFamily="50" charset="-128"/>
              </a:rPr>
              <a:t>□</a:t>
            </a:r>
            <a:r>
              <a:rPr kumimoji="1" lang="ja-JP" altLang="en-US" sz="1400" dirty="0">
                <a:latin typeface="BIZ UDPゴシック" panose="020B0400000000000000" pitchFamily="50" charset="-128"/>
                <a:ea typeface="BIZ UDPゴシック" panose="020B0400000000000000" pitchFamily="50" charset="-128"/>
              </a:rPr>
              <a:t> 連続した長時間労働を余儀なくされる場合は、週１日は完全休みとするなど、</a:t>
            </a:r>
            <a:endParaRPr kumimoji="1" lang="en-US" altLang="ja-JP" sz="1400" dirty="0">
              <a:latin typeface="BIZ UDPゴシック" panose="020B0400000000000000" pitchFamily="50" charset="-128"/>
              <a:ea typeface="BIZ UDPゴシック" panose="020B0400000000000000" pitchFamily="50" charset="-128"/>
            </a:endParaRPr>
          </a:p>
          <a:p>
            <a:pPr marL="0" indent="0">
              <a:buNone/>
            </a:pPr>
            <a:r>
              <a:rPr kumimoji="1" lang="ja-JP" altLang="en-US" sz="1400" dirty="0">
                <a:latin typeface="BIZ UDPゴシック" panose="020B0400000000000000" pitchFamily="50" charset="-128"/>
                <a:ea typeface="BIZ UDPゴシック" panose="020B0400000000000000" pitchFamily="50" charset="-128"/>
              </a:rPr>
              <a:t>　　一定時間休めるようシフトを作成する</a:t>
            </a:r>
          </a:p>
          <a:p>
            <a:pPr marL="0" indent="0">
              <a:buNone/>
            </a:pPr>
            <a:r>
              <a:rPr kumimoji="1" lang="ja-JP" altLang="en-US" sz="1600" dirty="0">
                <a:latin typeface="BIZ UDPゴシック" panose="020B0400000000000000" pitchFamily="50" charset="-128"/>
                <a:ea typeface="BIZ UDPゴシック" panose="020B0400000000000000" pitchFamily="50" charset="-128"/>
              </a:rPr>
              <a:t>□</a:t>
            </a:r>
            <a:r>
              <a:rPr kumimoji="1" lang="ja-JP" altLang="en-US" sz="1400" dirty="0">
                <a:latin typeface="BIZ UDPゴシック" panose="020B0400000000000000" pitchFamily="50" charset="-128"/>
                <a:ea typeface="BIZ UDPゴシック" panose="020B0400000000000000" pitchFamily="50" charset="-128"/>
              </a:rPr>
              <a:t> 定期的に実際の勤務時間を確認し、長時間労働とならないようにする</a:t>
            </a:r>
          </a:p>
          <a:p>
            <a:pPr marL="0" indent="0">
              <a:buNone/>
            </a:pPr>
            <a:r>
              <a:rPr kumimoji="1" lang="ja-JP" altLang="en-US" sz="1600" dirty="0">
                <a:latin typeface="BIZ UDPゴシック" panose="020B0400000000000000" pitchFamily="50" charset="-128"/>
                <a:ea typeface="BIZ UDPゴシック" panose="020B0400000000000000" pitchFamily="50" charset="-128"/>
              </a:rPr>
              <a:t>□</a:t>
            </a:r>
            <a:r>
              <a:rPr kumimoji="1" lang="ja-JP" altLang="en-US" sz="1400" dirty="0">
                <a:latin typeface="BIZ UDPゴシック" panose="020B0400000000000000" pitchFamily="50" charset="-128"/>
                <a:ea typeface="BIZ UDPゴシック" panose="020B0400000000000000" pitchFamily="50" charset="-128"/>
              </a:rPr>
              <a:t> 休憩時間や休憩場所を確保する</a:t>
            </a:r>
          </a:p>
          <a:p>
            <a:pPr marL="0" indent="0">
              <a:buNone/>
            </a:pPr>
            <a:r>
              <a:rPr kumimoji="1" lang="ja-JP" altLang="en-US" sz="1600" dirty="0">
                <a:latin typeface="BIZ UDPゴシック" panose="020B0400000000000000" pitchFamily="50" charset="-128"/>
                <a:ea typeface="BIZ UDPゴシック" panose="020B0400000000000000" pitchFamily="50" charset="-128"/>
              </a:rPr>
              <a:t>□</a:t>
            </a:r>
            <a:r>
              <a:rPr kumimoji="1" lang="ja-JP" altLang="en-US" sz="1400" dirty="0">
                <a:latin typeface="BIZ UDPゴシック" panose="020B0400000000000000" pitchFamily="50" charset="-128"/>
                <a:ea typeface="BIZ UDPゴシック" panose="020B0400000000000000" pitchFamily="50" charset="-128"/>
              </a:rPr>
              <a:t> 声掛けやコミュニケーションを大切にする</a:t>
            </a:r>
          </a:p>
          <a:p>
            <a:pPr marL="0" indent="0">
              <a:buNone/>
            </a:pPr>
            <a:r>
              <a:rPr kumimoji="1" lang="ja-JP" altLang="en-US" sz="1600" dirty="0">
                <a:latin typeface="BIZ UDPゴシック" panose="020B0400000000000000" pitchFamily="50" charset="-128"/>
                <a:ea typeface="BIZ UDPゴシック" panose="020B0400000000000000" pitchFamily="50" charset="-128"/>
              </a:rPr>
              <a:t>□</a:t>
            </a:r>
            <a:r>
              <a:rPr kumimoji="1" lang="ja-JP" altLang="en-US" sz="1400" dirty="0">
                <a:latin typeface="BIZ UDPゴシック" panose="020B0400000000000000" pitchFamily="50" charset="-128"/>
                <a:ea typeface="BIZ UDPゴシック" panose="020B0400000000000000" pitchFamily="50" charset="-128"/>
              </a:rPr>
              <a:t> 職員の相談窓口を設置する</a:t>
            </a:r>
            <a:endParaRPr kumimoji="1"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400" dirty="0">
                <a:latin typeface="BIZ UDPゴシック" panose="020B0400000000000000" pitchFamily="50" charset="-128"/>
                <a:ea typeface="BIZ UDPゴシック" panose="020B0400000000000000" pitchFamily="50" charset="-128"/>
              </a:rPr>
              <a:t>　　</a:t>
            </a:r>
            <a:endParaRPr kumimoji="1"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050" dirty="0">
              <a:latin typeface="BIZ UDPゴシック" panose="020B0400000000000000" pitchFamily="50" charset="-128"/>
              <a:ea typeface="BIZ UDPゴシック" panose="020B0400000000000000" pitchFamily="50" charset="-128"/>
            </a:endParaRPr>
          </a:p>
        </p:txBody>
      </p:sp>
      <p:grpSp>
        <p:nvGrpSpPr>
          <p:cNvPr id="4" name="グループ化 3"/>
          <p:cNvGrpSpPr/>
          <p:nvPr/>
        </p:nvGrpSpPr>
        <p:grpSpPr>
          <a:xfrm>
            <a:off x="277586" y="239485"/>
            <a:ext cx="6341875" cy="669472"/>
            <a:chOff x="3448523" y="1342172"/>
            <a:chExt cx="6341875" cy="669472"/>
          </a:xfrm>
        </p:grpSpPr>
        <p:sp>
          <p:nvSpPr>
            <p:cNvPr id="5" name="タイトル 1"/>
            <p:cNvSpPr txBox="1">
              <a:spLocks/>
            </p:cNvSpPr>
            <p:nvPr/>
          </p:nvSpPr>
          <p:spPr>
            <a:xfrm>
              <a:off x="3448523" y="1342172"/>
              <a:ext cx="6341875" cy="669472"/>
            </a:xfrm>
            <a:prstGeom prst="rect">
              <a:avLst/>
            </a:prstGeom>
            <a:solidFill>
              <a:srgbClr val="FFFF00"/>
            </a:solidFill>
          </p:spPr>
          <p:txBody>
            <a:bodyPr vert="horz" lIns="91440" tIns="45720" rIns="91440" bIns="45720" rtlCol="0" anchor="ctr">
              <a:no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r>
                <a:rPr lang="ja-JP" altLang="en-US" sz="2400" dirty="0">
                  <a:solidFill>
                    <a:srgbClr val="002060"/>
                  </a:solidFill>
                  <a:latin typeface="BIZ UDPゴシック" panose="020B0400000000000000" pitchFamily="50" charset="-128"/>
                  <a:ea typeface="BIZ UDPゴシック" panose="020B0400000000000000" pitchFamily="50" charset="-128"/>
                </a:rPr>
                <a:t>　　　　複数の感染者が発生した場合（職員）</a:t>
              </a:r>
              <a:endParaRPr lang="en-US" altLang="ja-JP" sz="2400" dirty="0">
                <a:solidFill>
                  <a:srgbClr val="002060"/>
                </a:solidFill>
                <a:latin typeface="BIZ UDPゴシック" panose="020B0400000000000000" pitchFamily="50" charset="-128"/>
                <a:ea typeface="BIZ UDPゴシック" panose="020B0400000000000000" pitchFamily="50" charset="-128"/>
              </a:endParaRPr>
            </a:p>
          </p:txBody>
        </p:sp>
        <p:sp>
          <p:nvSpPr>
            <p:cNvPr id="6" name="角丸四角形 5"/>
            <p:cNvSpPr/>
            <p:nvPr/>
          </p:nvSpPr>
          <p:spPr>
            <a:xfrm>
              <a:off x="3448523" y="1342172"/>
              <a:ext cx="685800" cy="669472"/>
            </a:xfrm>
            <a:prstGeom prst="roundRect">
              <a:avLst>
                <a:gd name="adj" fmla="val 9350"/>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2200"/>
                </a:lnSpc>
              </a:pPr>
              <a:r>
                <a:rPr kumimoji="1" lang="ja-JP" altLang="en-US" b="1" dirty="0">
                  <a:latin typeface="BIZ UDゴシック" panose="020B0400000000000000" pitchFamily="49" charset="-128"/>
                  <a:ea typeface="BIZ UDゴシック" panose="020B0400000000000000" pitchFamily="49" charset="-128"/>
                </a:rPr>
                <a:t>ﾚﾍﾞﾙ</a:t>
              </a:r>
              <a:endParaRPr kumimoji="1" lang="en-US" altLang="ja-JP" b="1" dirty="0">
                <a:latin typeface="BIZ UDゴシック" panose="020B0400000000000000" pitchFamily="49" charset="-128"/>
                <a:ea typeface="BIZ UDゴシック" panose="020B0400000000000000" pitchFamily="49" charset="-128"/>
              </a:endParaRPr>
            </a:p>
            <a:p>
              <a:pPr algn="ctr">
                <a:lnSpc>
                  <a:spcPts val="2200"/>
                </a:lnSpc>
              </a:pPr>
              <a:r>
                <a:rPr kumimoji="1" lang="ja-JP" altLang="en-US" sz="2400" b="1" dirty="0">
                  <a:latin typeface="BIZ UDゴシック" panose="020B0400000000000000" pitchFamily="49" charset="-128"/>
                  <a:ea typeface="BIZ UDゴシック" panose="020B0400000000000000" pitchFamily="49" charset="-128"/>
                </a:rPr>
                <a:t>３</a:t>
              </a:r>
            </a:p>
          </p:txBody>
        </p:sp>
      </p:grpSp>
      <p:graphicFrame>
        <p:nvGraphicFramePr>
          <p:cNvPr id="2" name="表 1">
            <a:extLst>
              <a:ext uri="{FF2B5EF4-FFF2-40B4-BE49-F238E27FC236}">
                <a16:creationId xmlns:a16="http://schemas.microsoft.com/office/drawing/2014/main" id="{6975B886-A9BF-45A5-E23B-F17670CCF2E1}"/>
              </a:ext>
            </a:extLst>
          </p:cNvPr>
          <p:cNvGraphicFramePr>
            <a:graphicFrameLocks noGrp="1"/>
          </p:cNvGraphicFramePr>
          <p:nvPr>
            <p:extLst>
              <p:ext uri="{D42A27DB-BD31-4B8C-83A1-F6EECF244321}">
                <p14:modId xmlns:p14="http://schemas.microsoft.com/office/powerpoint/2010/main" val="2179288394"/>
              </p:ext>
            </p:extLst>
          </p:nvPr>
        </p:nvGraphicFramePr>
        <p:xfrm>
          <a:off x="620485" y="4272471"/>
          <a:ext cx="5580810" cy="942571"/>
        </p:xfrm>
        <a:graphic>
          <a:graphicData uri="http://schemas.openxmlformats.org/drawingml/2006/table">
            <a:tbl>
              <a:tblPr firstRow="1" bandRow="1">
                <a:tableStyleId>{5C22544A-7EE6-4342-B048-85BDC9FD1C3A}</a:tableStyleId>
              </a:tblPr>
              <a:tblGrid>
                <a:gridCol w="1860270">
                  <a:extLst>
                    <a:ext uri="{9D8B030D-6E8A-4147-A177-3AD203B41FA5}">
                      <a16:colId xmlns:a16="http://schemas.microsoft.com/office/drawing/2014/main" val="858696351"/>
                    </a:ext>
                  </a:extLst>
                </a:gridCol>
                <a:gridCol w="1860270">
                  <a:extLst>
                    <a:ext uri="{9D8B030D-6E8A-4147-A177-3AD203B41FA5}">
                      <a16:colId xmlns:a16="http://schemas.microsoft.com/office/drawing/2014/main" val="1800922874"/>
                    </a:ext>
                  </a:extLst>
                </a:gridCol>
                <a:gridCol w="1860270">
                  <a:extLst>
                    <a:ext uri="{9D8B030D-6E8A-4147-A177-3AD203B41FA5}">
                      <a16:colId xmlns:a16="http://schemas.microsoft.com/office/drawing/2014/main" val="800794170"/>
                    </a:ext>
                  </a:extLst>
                </a:gridCol>
              </a:tblGrid>
              <a:tr h="199776">
                <a:tc>
                  <a:txBody>
                    <a:bodyPr/>
                    <a:lstStyle/>
                    <a:p>
                      <a:pPr algn="ctr"/>
                      <a:r>
                        <a:rPr kumimoji="1" lang="ja-JP" altLang="en-US" dirty="0">
                          <a:solidFill>
                            <a:schemeClr val="bg1"/>
                          </a:solidFill>
                        </a:rPr>
                        <a:t>相談窓口</a:t>
                      </a:r>
                    </a:p>
                  </a:txBody>
                  <a:tcPr/>
                </a:tc>
                <a:tc>
                  <a:txBody>
                    <a:bodyPr/>
                    <a:lstStyle/>
                    <a:p>
                      <a:pPr algn="ctr"/>
                      <a:r>
                        <a:rPr kumimoji="1" lang="ja-JP" altLang="en-US" dirty="0">
                          <a:solidFill>
                            <a:schemeClr val="bg1"/>
                          </a:solidFill>
                        </a:rPr>
                        <a:t>設置場所</a:t>
                      </a:r>
                    </a:p>
                  </a:txBody>
                  <a:tcPr/>
                </a:tc>
                <a:tc>
                  <a:txBody>
                    <a:bodyPr/>
                    <a:lstStyle/>
                    <a:p>
                      <a:pPr algn="ctr"/>
                      <a:r>
                        <a:rPr kumimoji="1" lang="ja-JP" altLang="en-US" dirty="0">
                          <a:solidFill>
                            <a:schemeClr val="bg1"/>
                          </a:solidFill>
                        </a:rPr>
                        <a:t>対応時間</a:t>
                      </a:r>
                    </a:p>
                  </a:txBody>
                  <a:tcPr/>
                </a:tc>
                <a:extLst>
                  <a:ext uri="{0D108BD9-81ED-4DB2-BD59-A6C34878D82A}">
                    <a16:rowId xmlns:a16="http://schemas.microsoft.com/office/drawing/2014/main" val="3774260723"/>
                  </a:ext>
                </a:extLst>
              </a:tr>
              <a:tr h="645391">
                <a:tc>
                  <a:txBody>
                    <a:bodyPr/>
                    <a:lstStyle/>
                    <a:p>
                      <a:r>
                        <a:rPr kumimoji="1" lang="ja-JP" altLang="en-US" dirty="0">
                          <a:solidFill>
                            <a:schemeClr val="tx1"/>
                          </a:solidFill>
                        </a:rPr>
                        <a:t>例）管理者</a:t>
                      </a:r>
                    </a:p>
                  </a:txBody>
                  <a:tcPr/>
                </a:tc>
                <a:tc>
                  <a:txBody>
                    <a:bodyPr/>
                    <a:lstStyle/>
                    <a:p>
                      <a:r>
                        <a:rPr kumimoji="1" lang="ja-JP" altLang="en-US" dirty="0">
                          <a:solidFill>
                            <a:schemeClr val="tx1"/>
                          </a:solidFill>
                        </a:rPr>
                        <a:t>職員休憩室</a:t>
                      </a:r>
                    </a:p>
                  </a:txBody>
                  <a:tcPr/>
                </a:tc>
                <a:tc>
                  <a:txBody>
                    <a:bodyPr/>
                    <a:lstStyle/>
                    <a:p>
                      <a:r>
                        <a:rPr kumimoji="1" lang="ja-JP" altLang="en-US" dirty="0">
                          <a:solidFill>
                            <a:schemeClr val="tx1"/>
                          </a:solidFill>
                        </a:rPr>
                        <a:t>平日</a:t>
                      </a:r>
                      <a:r>
                        <a:rPr kumimoji="1" lang="en-US" altLang="ja-JP" dirty="0">
                          <a:solidFill>
                            <a:schemeClr val="tx1"/>
                          </a:solidFill>
                        </a:rPr>
                        <a:t>9</a:t>
                      </a:r>
                      <a:r>
                        <a:rPr kumimoji="1" lang="ja-JP" altLang="en-US" dirty="0">
                          <a:solidFill>
                            <a:schemeClr val="tx1"/>
                          </a:solidFill>
                        </a:rPr>
                        <a:t>時～</a:t>
                      </a:r>
                      <a:r>
                        <a:rPr kumimoji="1" lang="en-US" altLang="ja-JP" dirty="0">
                          <a:solidFill>
                            <a:schemeClr val="tx1"/>
                          </a:solidFill>
                        </a:rPr>
                        <a:t>17</a:t>
                      </a:r>
                      <a:r>
                        <a:rPr kumimoji="1" lang="ja-JP" altLang="en-US" dirty="0">
                          <a:solidFill>
                            <a:schemeClr val="tx1"/>
                          </a:solidFill>
                        </a:rPr>
                        <a:t>時</a:t>
                      </a:r>
                    </a:p>
                  </a:txBody>
                  <a:tcPr/>
                </a:tc>
                <a:extLst>
                  <a:ext uri="{0D108BD9-81ED-4DB2-BD59-A6C34878D82A}">
                    <a16:rowId xmlns:a16="http://schemas.microsoft.com/office/drawing/2014/main" val="1814398296"/>
                  </a:ext>
                </a:extLst>
              </a:tr>
            </a:tbl>
          </a:graphicData>
        </a:graphic>
      </p:graphicFrame>
      <p:sp>
        <p:nvSpPr>
          <p:cNvPr id="8" name="日付プレースホルダー 1">
            <a:extLst>
              <a:ext uri="{FF2B5EF4-FFF2-40B4-BE49-F238E27FC236}">
                <a16:creationId xmlns:a16="http://schemas.microsoft.com/office/drawing/2014/main" id="{B6E44D81-C54E-DC7F-31A3-FFD08449CCC8}"/>
              </a:ext>
            </a:extLst>
          </p:cNvPr>
          <p:cNvSpPr>
            <a:spLocks noGrp="1"/>
          </p:cNvSpPr>
          <p:nvPr>
            <p:ph type="dt" sz="half" idx="10"/>
          </p:nvPr>
        </p:nvSpPr>
        <p:spPr>
          <a:xfrm>
            <a:off x="3183051" y="9457196"/>
            <a:ext cx="491897" cy="527403"/>
          </a:xfrm>
        </p:spPr>
        <p:txBody>
          <a:bodyPr/>
          <a:lstStyle/>
          <a:p>
            <a:pPr algn="ctr"/>
            <a:r>
              <a:rPr kumimoji="1" lang="en-US" altLang="ja-JP" sz="1050" dirty="0">
                <a:latin typeface="BIZ UDゴシック" panose="020B0400000000000000" pitchFamily="49" charset="-128"/>
                <a:ea typeface="BIZ UDゴシック" panose="020B0400000000000000" pitchFamily="49" charset="-128"/>
              </a:rPr>
              <a:t>19</a:t>
            </a:r>
            <a:endParaRPr kumimoji="1" lang="ja-JP" altLang="en-US" sz="1050"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6555722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187362" y="881149"/>
            <a:ext cx="6450760" cy="8718725"/>
          </a:xfrm>
          <a:ln>
            <a:solidFill>
              <a:schemeClr val="tx1"/>
            </a:solidFill>
          </a:ln>
        </p:spPr>
        <p:txBody>
          <a:bodyPr>
            <a:normAutofit/>
          </a:bodyPr>
          <a:lstStyle/>
          <a:p>
            <a:pPr marL="0" indent="0">
              <a:buNone/>
            </a:pPr>
            <a:r>
              <a:rPr lang="ja-JP" altLang="en-US" sz="1800" dirty="0">
                <a:latin typeface="HGｺﾞｼｯｸM" panose="020B0609000000000000" pitchFamily="49" charset="-128"/>
                <a:ea typeface="HGｺﾞｼｯｸM" panose="020B0609000000000000" pitchFamily="49" charset="-128"/>
              </a:rPr>
              <a:t> </a:t>
            </a:r>
            <a:r>
              <a:rPr lang="ja-JP" altLang="en-US" sz="1400" dirty="0">
                <a:latin typeface="HGｺﾞｼｯｸM" panose="020B0609000000000000" pitchFamily="49" charset="-128"/>
                <a:ea typeface="HGｺﾞｼｯｸM" panose="020B0609000000000000" pitchFamily="49" charset="-128"/>
              </a:rPr>
              <a:t>ゾーニングとは、病原体により汚染されている区域（レッドゾーン）と汚染されていない区域（グリーンゾーン）を明確に区分けすることで、汚染区域と非汚染区域を厳格に分けた対応を行うことにより病原体の拡大を防止するための感染対策。</a:t>
            </a:r>
            <a:endParaRPr lang="en-US" altLang="ja-JP" sz="1400" dirty="0">
              <a:latin typeface="HGｺﾞｼｯｸM" panose="020B0609000000000000" pitchFamily="49" charset="-128"/>
              <a:ea typeface="HGｺﾞｼｯｸM" panose="020B0609000000000000" pitchFamily="49" charset="-128"/>
            </a:endParaRPr>
          </a:p>
          <a:p>
            <a:pPr marL="0" indent="0">
              <a:lnSpc>
                <a:spcPts val="1000"/>
              </a:lnSpc>
              <a:buNone/>
            </a:pPr>
            <a:r>
              <a:rPr lang="ja-JP" altLang="en-US" sz="1400" dirty="0">
                <a:latin typeface="HGｺﾞｼｯｸM" panose="020B0609000000000000" pitchFamily="49" charset="-128"/>
                <a:ea typeface="HGｺﾞｼｯｸM" panose="020B0609000000000000" pitchFamily="49" charset="-128"/>
              </a:rPr>
              <a:t> 〇 </a:t>
            </a:r>
            <a:r>
              <a:rPr lang="ja-JP" altLang="en-US" sz="1400" b="1" u="sng" dirty="0">
                <a:latin typeface="HGｺﾞｼｯｸM" panose="020B0609000000000000" pitchFamily="49" charset="-128"/>
                <a:ea typeface="HGｺﾞｼｯｸM" panose="020B0609000000000000" pitchFamily="49" charset="-128"/>
              </a:rPr>
              <a:t>原則</a:t>
            </a:r>
            <a:r>
              <a:rPr lang="ja-JP" altLang="en-US" sz="1400" dirty="0">
                <a:latin typeface="HGｺﾞｼｯｸM" panose="020B0609000000000000" pitchFamily="49" charset="-128"/>
                <a:ea typeface="HGｺﾞｼｯｸM" panose="020B0609000000000000" pitchFamily="49" charset="-128"/>
              </a:rPr>
              <a:t>、感染者と濃厚接触者ごとに分けてレッドゾーンとし、非感染者の</a:t>
            </a:r>
            <a:endParaRPr lang="en-US" altLang="ja-JP" sz="1400" dirty="0">
              <a:latin typeface="HGｺﾞｼｯｸM" panose="020B0609000000000000" pitchFamily="49" charset="-128"/>
              <a:ea typeface="HGｺﾞｼｯｸM" panose="020B0609000000000000" pitchFamily="49" charset="-128"/>
            </a:endParaRPr>
          </a:p>
          <a:p>
            <a:pPr marL="0" indent="0">
              <a:lnSpc>
                <a:spcPts val="1000"/>
              </a:lnSpc>
              <a:buNone/>
            </a:pPr>
            <a:r>
              <a:rPr lang="ja-JP" altLang="en-US" sz="1400" dirty="0">
                <a:latin typeface="HGｺﾞｼｯｸM" panose="020B0609000000000000" pitchFamily="49" charset="-128"/>
                <a:ea typeface="HGｺﾞｼｯｸM" panose="020B0609000000000000" pitchFamily="49" charset="-128"/>
              </a:rPr>
              <a:t>　　生活区域とスタッフルームはグリーンゾーンとする。</a:t>
            </a:r>
            <a:endParaRPr lang="en-US" altLang="ja-JP" sz="1400" dirty="0">
              <a:latin typeface="HGｺﾞｼｯｸM" panose="020B0609000000000000" pitchFamily="49" charset="-128"/>
              <a:ea typeface="HGｺﾞｼｯｸM" panose="020B0609000000000000" pitchFamily="49" charset="-128"/>
            </a:endParaRPr>
          </a:p>
          <a:p>
            <a:pPr marL="0" indent="0">
              <a:lnSpc>
                <a:spcPts val="1000"/>
              </a:lnSpc>
              <a:buNone/>
            </a:pPr>
            <a:r>
              <a:rPr lang="ja-JP" altLang="en-US" sz="1400" dirty="0">
                <a:latin typeface="HGｺﾞｼｯｸM" panose="020B0609000000000000" pitchFamily="49" charset="-128"/>
                <a:ea typeface="HGｺﾞｼｯｸM" panose="020B0609000000000000" pitchFamily="49" charset="-128"/>
              </a:rPr>
              <a:t> 〇 </a:t>
            </a:r>
            <a:r>
              <a:rPr lang="ja-JP" altLang="en-US" sz="1400" b="1" u="sng" dirty="0">
                <a:latin typeface="HGｺﾞｼｯｸM" panose="020B0609000000000000" pitchFamily="49" charset="-128"/>
                <a:ea typeface="HGｺﾞｼｯｸM" panose="020B0609000000000000" pitchFamily="49" charset="-128"/>
              </a:rPr>
              <a:t>例外</a:t>
            </a:r>
            <a:r>
              <a:rPr lang="ja-JP" altLang="en-US" sz="1400" dirty="0">
                <a:latin typeface="HGｺﾞｼｯｸM" panose="020B0609000000000000" pitchFamily="49" charset="-128"/>
                <a:ea typeface="HGｺﾞｼｯｸM" panose="020B0609000000000000" pitchFamily="49" charset="-128"/>
              </a:rPr>
              <a:t>として、複数の居室に感染者や濃厚接触者がいる場合や感染者・濃厚</a:t>
            </a:r>
            <a:endParaRPr lang="en-US" altLang="ja-JP" sz="1400" dirty="0">
              <a:latin typeface="HGｺﾞｼｯｸM" panose="020B0609000000000000" pitchFamily="49" charset="-128"/>
              <a:ea typeface="HGｺﾞｼｯｸM" panose="020B0609000000000000" pitchFamily="49" charset="-128"/>
            </a:endParaRPr>
          </a:p>
          <a:p>
            <a:pPr marL="0" indent="0">
              <a:lnSpc>
                <a:spcPts val="1000"/>
              </a:lnSpc>
              <a:buNone/>
            </a:pPr>
            <a:r>
              <a:rPr lang="ja-JP" altLang="en-US" sz="1400" dirty="0">
                <a:latin typeface="HGｺﾞｼｯｸM" panose="020B0609000000000000" pitchFamily="49" charset="-128"/>
                <a:ea typeface="HGｺﾞｼｯｸM" panose="020B0609000000000000" pitchFamily="49" charset="-128"/>
              </a:rPr>
              <a:t>　　接触者が居室内だけで療養できない場合などはフロア全体に感染が拡がっ</a:t>
            </a:r>
            <a:endParaRPr lang="en-US" altLang="ja-JP" sz="1400" dirty="0">
              <a:latin typeface="HGｺﾞｼｯｸM" panose="020B0609000000000000" pitchFamily="49" charset="-128"/>
              <a:ea typeface="HGｺﾞｼｯｸM" panose="020B0609000000000000" pitchFamily="49" charset="-128"/>
            </a:endParaRPr>
          </a:p>
          <a:p>
            <a:pPr marL="0" indent="0">
              <a:lnSpc>
                <a:spcPts val="1000"/>
              </a:lnSpc>
              <a:buNone/>
            </a:pPr>
            <a:r>
              <a:rPr lang="ja-JP" altLang="en-US" sz="1400" dirty="0">
                <a:latin typeface="HGｺﾞｼｯｸM" panose="020B0609000000000000" pitchFamily="49" charset="-128"/>
                <a:ea typeface="HGｺﾞｼｯｸM" panose="020B0609000000000000" pitchFamily="49" charset="-128"/>
              </a:rPr>
              <a:t>　　ている可能性があるため、勤務できる職員が少数となっている場合はフロ</a:t>
            </a:r>
            <a:endParaRPr lang="en-US" altLang="ja-JP" sz="1400" dirty="0">
              <a:latin typeface="HGｺﾞｼｯｸM" panose="020B0609000000000000" pitchFamily="49" charset="-128"/>
              <a:ea typeface="HGｺﾞｼｯｸM" panose="020B0609000000000000" pitchFamily="49" charset="-128"/>
            </a:endParaRPr>
          </a:p>
          <a:p>
            <a:pPr marL="0" indent="0">
              <a:lnSpc>
                <a:spcPts val="1000"/>
              </a:lnSpc>
              <a:buNone/>
            </a:pPr>
            <a:r>
              <a:rPr lang="ja-JP" altLang="en-US" sz="1400" dirty="0">
                <a:latin typeface="HGｺﾞｼｯｸM" panose="020B0609000000000000" pitchFamily="49" charset="-128"/>
                <a:ea typeface="HGｺﾞｼｯｸM" panose="020B0609000000000000" pitchFamily="49" charset="-128"/>
              </a:rPr>
              <a:t>　　ア全体またはフロアの一部区域をレッドゾーンとして対応する方法もある。</a:t>
            </a:r>
            <a:endParaRPr lang="en-US" altLang="ja-JP" sz="1400" dirty="0">
              <a:latin typeface="HGｺﾞｼｯｸM" panose="020B0609000000000000" pitchFamily="49" charset="-128"/>
              <a:ea typeface="HGｺﾞｼｯｸM" panose="020B0609000000000000" pitchFamily="49" charset="-128"/>
            </a:endParaRPr>
          </a:p>
          <a:p>
            <a:pPr marL="0" indent="0">
              <a:lnSpc>
                <a:spcPts val="1000"/>
              </a:lnSpc>
              <a:buNone/>
            </a:pPr>
            <a:r>
              <a:rPr lang="ja-JP" altLang="en-US" sz="1400" dirty="0">
                <a:latin typeface="HGｺﾞｼｯｸM" panose="020B0609000000000000" pitchFamily="49" charset="-128"/>
                <a:ea typeface="HGｺﾞｼｯｸM" panose="020B0609000000000000" pitchFamily="49" charset="-128"/>
              </a:rPr>
              <a:t>　　</a:t>
            </a:r>
            <a:r>
              <a:rPr lang="en-US" altLang="ja-JP" sz="1400" u="sng" dirty="0">
                <a:latin typeface="HGｺﾞｼｯｸM" panose="020B0609000000000000" pitchFamily="49" charset="-128"/>
                <a:ea typeface="HGｺﾞｼｯｸM" panose="020B0609000000000000" pitchFamily="49" charset="-128"/>
              </a:rPr>
              <a:t>※</a:t>
            </a:r>
            <a:r>
              <a:rPr lang="ja-JP" altLang="en-US" sz="1400" u="sng" dirty="0">
                <a:latin typeface="HGｺﾞｼｯｸM" panose="020B0609000000000000" pitchFamily="49" charset="-128"/>
                <a:ea typeface="HGｺﾞｼｯｸM" panose="020B0609000000000000" pitchFamily="49" charset="-128"/>
              </a:rPr>
              <a:t>この場合でも、感染者を隔離する区域をつくり感染者と非感染者が接触</a:t>
            </a:r>
            <a:endParaRPr lang="en-US" altLang="ja-JP" sz="1400" u="sng" dirty="0">
              <a:latin typeface="HGｺﾞｼｯｸM" panose="020B0609000000000000" pitchFamily="49" charset="-128"/>
              <a:ea typeface="HGｺﾞｼｯｸM" panose="020B0609000000000000" pitchFamily="49" charset="-128"/>
            </a:endParaRPr>
          </a:p>
          <a:p>
            <a:pPr marL="0" indent="0">
              <a:lnSpc>
                <a:spcPts val="1000"/>
              </a:lnSpc>
              <a:buNone/>
            </a:pPr>
            <a:r>
              <a:rPr lang="ja-JP" altLang="en-US" sz="1400" dirty="0">
                <a:latin typeface="HGｺﾞｼｯｸM" panose="020B0609000000000000" pitchFamily="49" charset="-128"/>
                <a:ea typeface="HGｺﾞｼｯｸM" panose="020B0609000000000000" pitchFamily="49" charset="-128"/>
              </a:rPr>
              <a:t>　　　</a:t>
            </a:r>
            <a:r>
              <a:rPr lang="ja-JP" altLang="en-US" sz="1400" u="sng" dirty="0">
                <a:latin typeface="HGｺﾞｼｯｸM" panose="020B0609000000000000" pitchFamily="49" charset="-128"/>
                <a:ea typeface="HGｺﾞｼｯｸM" panose="020B0609000000000000" pitchFamily="49" charset="-128"/>
              </a:rPr>
              <a:t>しないよう注意する。</a:t>
            </a:r>
          </a:p>
          <a:p>
            <a:pPr marL="0" indent="0">
              <a:lnSpc>
                <a:spcPts val="1000"/>
              </a:lnSpc>
              <a:buNone/>
            </a:pPr>
            <a:r>
              <a:rPr lang="ja-JP" altLang="en-US" sz="1400" dirty="0">
                <a:latin typeface="HGｺﾞｼｯｸM" panose="020B0609000000000000" pitchFamily="49" charset="-128"/>
                <a:ea typeface="HGｺﾞｼｯｸM" panose="020B0609000000000000" pitchFamily="49" charset="-128"/>
              </a:rPr>
              <a:t> 〇 レッドゾーンは必要最小限とし、グリーンゾーンをできるだけ広くとる。</a:t>
            </a:r>
            <a:endParaRPr lang="en-US" altLang="ja-JP" sz="1400" dirty="0">
              <a:latin typeface="HGｺﾞｼｯｸM" panose="020B0609000000000000" pitchFamily="49" charset="-128"/>
              <a:ea typeface="HGｺﾞｼｯｸM" panose="020B0609000000000000" pitchFamily="49" charset="-128"/>
            </a:endParaRPr>
          </a:p>
          <a:p>
            <a:pPr marL="0" indent="0">
              <a:lnSpc>
                <a:spcPts val="1000"/>
              </a:lnSpc>
              <a:buNone/>
            </a:pPr>
            <a:r>
              <a:rPr lang="ja-JP" altLang="en-US" sz="1400" dirty="0">
                <a:latin typeface="HGｺﾞｼｯｸM" panose="020B0609000000000000" pitchFamily="49" charset="-128"/>
                <a:ea typeface="HGｺﾞｼｯｸM" panose="020B0609000000000000" pitchFamily="49" charset="-128"/>
              </a:rPr>
              <a:t> 〇 レッドゾーンとグリーンゾーンの区分けは誰が見てもわかるようにする。</a:t>
            </a:r>
            <a:endParaRPr lang="en-US" altLang="ja-JP" sz="1400" dirty="0">
              <a:latin typeface="HGｺﾞｼｯｸM" panose="020B0609000000000000" pitchFamily="49" charset="-128"/>
              <a:ea typeface="HGｺﾞｼｯｸM" panose="020B0609000000000000" pitchFamily="49" charset="-128"/>
            </a:endParaRPr>
          </a:p>
          <a:p>
            <a:pPr marL="0" indent="0">
              <a:lnSpc>
                <a:spcPts val="1000"/>
              </a:lnSpc>
              <a:buNone/>
            </a:pPr>
            <a:r>
              <a:rPr lang="ja-JP" altLang="en-US" sz="1400" dirty="0">
                <a:latin typeface="HGｺﾞｼｯｸM" panose="020B0609000000000000" pitchFamily="49" charset="-128"/>
                <a:ea typeface="HGｺﾞｼｯｸM" panose="020B0609000000000000" pitchFamily="49" charset="-128"/>
              </a:rPr>
              <a:t>　　（色テープやポスターの掲示等）</a:t>
            </a:r>
            <a:endParaRPr lang="en-US" altLang="ja-JP" sz="1400" dirty="0">
              <a:latin typeface="HGｺﾞｼｯｸM" panose="020B0609000000000000" pitchFamily="49" charset="-128"/>
              <a:ea typeface="HGｺﾞｼｯｸM" panose="020B0609000000000000" pitchFamily="49" charset="-128"/>
            </a:endParaRPr>
          </a:p>
          <a:p>
            <a:pPr marL="0" indent="0">
              <a:lnSpc>
                <a:spcPts val="1000"/>
              </a:lnSpc>
              <a:buNone/>
            </a:pPr>
            <a:r>
              <a:rPr lang="ja-JP" altLang="en-US" sz="1400" dirty="0">
                <a:latin typeface="HGｺﾞｼｯｸM" panose="020B0609000000000000" pitchFamily="49" charset="-128"/>
                <a:ea typeface="HGｺﾞｼｯｸM" panose="020B0609000000000000" pitchFamily="49" charset="-128"/>
              </a:rPr>
              <a:t> 〇 レッドゾーンでは必ず個人防護具を着用し、グリーンゾーンでは必ず外す。</a:t>
            </a:r>
            <a:endParaRPr lang="en-US" altLang="ja-JP" sz="1400" dirty="0">
              <a:latin typeface="HGｺﾞｼｯｸM" panose="020B0609000000000000" pitchFamily="49" charset="-128"/>
              <a:ea typeface="HGｺﾞｼｯｸM" panose="020B0609000000000000" pitchFamily="49" charset="-128"/>
            </a:endParaRPr>
          </a:p>
          <a:p>
            <a:pPr marL="0" indent="0">
              <a:lnSpc>
                <a:spcPts val="1000"/>
              </a:lnSpc>
              <a:buNone/>
            </a:pPr>
            <a:r>
              <a:rPr lang="ja-JP" altLang="en-US" sz="1400" dirty="0">
                <a:latin typeface="HGｺﾞｼｯｸM" panose="020B0609000000000000" pitchFamily="49" charset="-128"/>
                <a:ea typeface="HGｺﾞｼｯｸM" panose="020B0609000000000000" pitchFamily="49" charset="-128"/>
              </a:rPr>
              <a:t> 〇 手指が高頻度で触れる箇所は清拭消毒を行うなど、意識して病原体による</a:t>
            </a:r>
            <a:endParaRPr lang="en-US" altLang="ja-JP" sz="1400" dirty="0">
              <a:latin typeface="HGｺﾞｼｯｸM" panose="020B0609000000000000" pitchFamily="49" charset="-128"/>
              <a:ea typeface="HGｺﾞｼｯｸM" panose="020B0609000000000000" pitchFamily="49" charset="-128"/>
            </a:endParaRPr>
          </a:p>
          <a:p>
            <a:pPr marL="0" indent="0">
              <a:lnSpc>
                <a:spcPts val="1000"/>
              </a:lnSpc>
              <a:buNone/>
            </a:pPr>
            <a:r>
              <a:rPr lang="ja-JP" altLang="en-US" sz="1400" dirty="0">
                <a:latin typeface="HGｺﾞｼｯｸM" panose="020B0609000000000000" pitchFamily="49" charset="-128"/>
                <a:ea typeface="HGｺﾞｼｯｸM" panose="020B0609000000000000" pitchFamily="49" charset="-128"/>
              </a:rPr>
              <a:t>　　汚染リスクがない環境を保つ。</a:t>
            </a:r>
          </a:p>
          <a:p>
            <a:pPr marL="0" indent="0">
              <a:lnSpc>
                <a:spcPts val="1000"/>
              </a:lnSpc>
              <a:buNone/>
            </a:pPr>
            <a:r>
              <a:rPr lang="ja-JP" altLang="en-US" sz="1400" dirty="0">
                <a:latin typeface="HGｺﾞｼｯｸM" panose="020B0609000000000000" pitchFamily="49" charset="-128"/>
                <a:ea typeface="HGｺﾞｼｯｸM" panose="020B0609000000000000" pitchFamily="49" charset="-128"/>
              </a:rPr>
              <a:t> 〇 十分な換気を行い、空気がグリーンゾーンからレッドゾーンの方向に流</a:t>
            </a:r>
            <a:endParaRPr lang="en-US" altLang="ja-JP" sz="1400" dirty="0">
              <a:latin typeface="HGｺﾞｼｯｸM" panose="020B0609000000000000" pitchFamily="49" charset="-128"/>
              <a:ea typeface="HGｺﾞｼｯｸM" panose="020B0609000000000000" pitchFamily="49" charset="-128"/>
            </a:endParaRPr>
          </a:p>
          <a:p>
            <a:pPr marL="0" indent="0">
              <a:lnSpc>
                <a:spcPts val="1000"/>
              </a:lnSpc>
              <a:buNone/>
            </a:pPr>
            <a:r>
              <a:rPr lang="ja-JP" altLang="en-US" sz="1400" dirty="0">
                <a:latin typeface="HGｺﾞｼｯｸM" panose="020B0609000000000000" pitchFamily="49" charset="-128"/>
                <a:ea typeface="HGｺﾞｼｯｸM" panose="020B0609000000000000" pitchFamily="49" charset="-128"/>
              </a:rPr>
              <a:t>　　れるよう工夫する。</a:t>
            </a:r>
            <a:endParaRPr lang="en-US" altLang="ja-JP" sz="1800" dirty="0">
              <a:latin typeface="HGｺﾞｼｯｸM" panose="020B0609000000000000" pitchFamily="49" charset="-128"/>
              <a:ea typeface="HGｺﾞｼｯｸM" panose="020B0609000000000000" pitchFamily="49" charset="-128"/>
            </a:endParaRPr>
          </a:p>
          <a:p>
            <a:pPr marL="0" indent="0">
              <a:lnSpc>
                <a:spcPts val="1400"/>
              </a:lnSpc>
              <a:buNone/>
            </a:pPr>
            <a:r>
              <a:rPr lang="ja-JP" altLang="en-US" sz="1400" dirty="0">
                <a:latin typeface="HGｺﾞｼｯｸM" panose="020B0609000000000000" pitchFamily="49" charset="-128"/>
                <a:ea typeface="HGｺﾞｼｯｸM" panose="020B0609000000000000" pitchFamily="49" charset="-128"/>
              </a:rPr>
              <a:t>＜ゾーニングの例＞　　</a:t>
            </a: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800"/>
              </a:lnSpc>
              <a:buNone/>
            </a:pPr>
            <a:endParaRPr kumimoji="1" lang="en-US" altLang="ja-JP" sz="1800" dirty="0">
              <a:latin typeface="BIZ UDPゴシック" panose="020B0400000000000000" pitchFamily="50" charset="-128"/>
              <a:ea typeface="BIZ UDPゴシック" panose="020B0400000000000000" pitchFamily="50" charset="-128"/>
            </a:endParaRPr>
          </a:p>
        </p:txBody>
      </p:sp>
      <p:sp>
        <p:nvSpPr>
          <p:cNvPr id="5" name="タイトル 1"/>
          <p:cNvSpPr txBox="1">
            <a:spLocks/>
          </p:cNvSpPr>
          <p:nvPr/>
        </p:nvSpPr>
        <p:spPr>
          <a:xfrm>
            <a:off x="274319" y="78235"/>
            <a:ext cx="6341875" cy="669472"/>
          </a:xfrm>
          <a:prstGeom prst="rect">
            <a:avLst/>
          </a:prstGeom>
          <a:solidFill>
            <a:srgbClr val="FFFF00"/>
          </a:solidFill>
        </p:spPr>
        <p:txBody>
          <a:bodyPr vert="horz" lIns="91440" tIns="45720" rIns="91440" bIns="45720" rtlCol="0" anchor="ctr">
            <a:no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pPr algn="ctr"/>
            <a:r>
              <a:rPr lang="ja-JP" altLang="en-US" sz="2400" dirty="0">
                <a:solidFill>
                  <a:srgbClr val="002060"/>
                </a:solidFill>
                <a:latin typeface="BIZ UDPゴシック" panose="020B0400000000000000" pitchFamily="50" charset="-128"/>
                <a:ea typeface="BIZ UDPゴシック" panose="020B0400000000000000" pitchFamily="50" charset="-128"/>
              </a:rPr>
              <a:t>ゾーニングの考え方</a:t>
            </a:r>
            <a:endParaRPr lang="en-US" altLang="ja-JP" sz="2800" dirty="0">
              <a:solidFill>
                <a:srgbClr val="002060"/>
              </a:solidFill>
              <a:latin typeface="BIZ UDPゴシック" panose="020B0400000000000000" pitchFamily="50" charset="-128"/>
              <a:ea typeface="BIZ UDPゴシック" panose="020B0400000000000000" pitchFamily="50" charset="-128"/>
            </a:endParaRPr>
          </a:p>
        </p:txBody>
      </p:sp>
      <p:graphicFrame>
        <p:nvGraphicFramePr>
          <p:cNvPr id="2" name="表 1">
            <a:extLst>
              <a:ext uri="{FF2B5EF4-FFF2-40B4-BE49-F238E27FC236}">
                <a16:creationId xmlns:a16="http://schemas.microsoft.com/office/drawing/2014/main" id="{05160778-8E16-4386-9042-089D2C449F4D}"/>
              </a:ext>
            </a:extLst>
          </p:cNvPr>
          <p:cNvGraphicFramePr>
            <a:graphicFrameLocks noGrp="1"/>
          </p:cNvGraphicFramePr>
          <p:nvPr>
            <p:extLst>
              <p:ext uri="{D42A27DB-BD31-4B8C-83A1-F6EECF244321}">
                <p14:modId xmlns:p14="http://schemas.microsoft.com/office/powerpoint/2010/main" val="2616798092"/>
              </p:ext>
            </p:extLst>
          </p:nvPr>
        </p:nvGraphicFramePr>
        <p:xfrm>
          <a:off x="241805" y="5758807"/>
          <a:ext cx="6341874" cy="3800554"/>
        </p:xfrm>
        <a:graphic>
          <a:graphicData uri="http://schemas.openxmlformats.org/drawingml/2006/table">
            <a:tbl>
              <a:tblPr firstRow="1" bandRow="1">
                <a:tableStyleId>{5C22544A-7EE6-4342-B048-85BDC9FD1C3A}</a:tableStyleId>
              </a:tblPr>
              <a:tblGrid>
                <a:gridCol w="259522">
                  <a:extLst>
                    <a:ext uri="{9D8B030D-6E8A-4147-A177-3AD203B41FA5}">
                      <a16:colId xmlns:a16="http://schemas.microsoft.com/office/drawing/2014/main" val="1400094606"/>
                    </a:ext>
                  </a:extLst>
                </a:gridCol>
                <a:gridCol w="2966492">
                  <a:extLst>
                    <a:ext uri="{9D8B030D-6E8A-4147-A177-3AD203B41FA5}">
                      <a16:colId xmlns:a16="http://schemas.microsoft.com/office/drawing/2014/main" val="3441573170"/>
                    </a:ext>
                  </a:extLst>
                </a:gridCol>
                <a:gridCol w="3115860">
                  <a:extLst>
                    <a:ext uri="{9D8B030D-6E8A-4147-A177-3AD203B41FA5}">
                      <a16:colId xmlns:a16="http://schemas.microsoft.com/office/drawing/2014/main" val="3140136842"/>
                    </a:ext>
                  </a:extLst>
                </a:gridCol>
              </a:tblGrid>
              <a:tr h="326600">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dirty="0">
                          <a:solidFill>
                            <a:schemeClr val="tx1"/>
                          </a:solidFill>
                        </a:rPr>
                        <a:t>原則</a:t>
                      </a:r>
                      <a:r>
                        <a:rPr kumimoji="1" lang="ja-JP" altLang="en-US" sz="1200" dirty="0">
                          <a:solidFill>
                            <a:schemeClr val="tx1"/>
                          </a:solidFill>
                        </a:rPr>
                        <a:t>（居室内に留まれる場合）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dirty="0">
                          <a:solidFill>
                            <a:schemeClr val="tx1"/>
                          </a:solidFill>
                        </a:rPr>
                        <a:t>例外（左記以外）</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412521026"/>
                  </a:ext>
                </a:extLst>
              </a:tr>
              <a:tr h="1657089">
                <a:tc>
                  <a:txBody>
                    <a:bodyPr/>
                    <a:lstStyle/>
                    <a:p>
                      <a:pPr algn="ctr"/>
                      <a:r>
                        <a:rPr kumimoji="1" lang="ja-JP" altLang="en-US" dirty="0">
                          <a:solidFill>
                            <a:schemeClr val="tx1"/>
                          </a:solidFill>
                        </a:rPr>
                        <a:t>施　　設</a:t>
                      </a:r>
                    </a:p>
                  </a:txBody>
                  <a:tcPr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ja-JP" altLang="en-US" sz="1200" dirty="0">
                          <a:solidFill>
                            <a:schemeClr val="tx1"/>
                          </a:solidFill>
                          <a:latin typeface="BIZ UDゴシック" panose="020B0400000000000000" pitchFamily="49" charset="-128"/>
                          <a:ea typeface="BIZ UDゴシック" panose="020B0400000000000000" pitchFamily="49" charset="-128"/>
                        </a:rPr>
                        <a:t>居室のみレッド、フロア全体はグリーン</a:t>
                      </a:r>
                      <a:endParaRPr kumimoji="1" lang="en-US" altLang="ja-JP" sz="1200" dirty="0">
                        <a:solidFill>
                          <a:schemeClr val="tx1"/>
                        </a:solidFill>
                        <a:latin typeface="BIZ UDゴシック" panose="020B0400000000000000" pitchFamily="49" charset="-128"/>
                        <a:ea typeface="BIZ UDゴシック" panose="020B0400000000000000" pitchFamily="49" charset="-128"/>
                      </a:endParaRPr>
                    </a:p>
                    <a:p>
                      <a:endParaRPr kumimoji="1" lang="en-US" altLang="ja-JP" sz="1200" dirty="0">
                        <a:solidFill>
                          <a:schemeClr val="tx1"/>
                        </a:solidFill>
                        <a:latin typeface="BIZ UDゴシック" panose="020B0400000000000000" pitchFamily="49" charset="-128"/>
                        <a:ea typeface="BIZ UDゴシック" panose="020B0400000000000000" pitchFamily="49" charset="-128"/>
                      </a:endParaRPr>
                    </a:p>
                    <a:p>
                      <a:endParaRPr kumimoji="1" lang="ja-JP" altLang="en-US" sz="1200" dirty="0">
                        <a:solidFill>
                          <a:schemeClr val="tx1"/>
                        </a:solidFill>
                        <a:latin typeface="BIZ UDゴシック" panose="020B0400000000000000" pitchFamily="49" charset="-128"/>
                        <a:ea typeface="BIZ UDゴシック" panose="020B0400000000000000"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ja-JP" altLang="en-US" sz="1200" dirty="0">
                          <a:latin typeface="BIZ UDゴシック" panose="020B0400000000000000" pitchFamily="49" charset="-128"/>
                          <a:ea typeface="BIZ UDゴシック" panose="020B0400000000000000" pitchFamily="49" charset="-128"/>
                        </a:rPr>
                        <a:t>フロア全体レッド</a:t>
                      </a:r>
                      <a:endParaRPr kumimoji="1" lang="en-US" altLang="ja-JP" sz="1200" dirty="0">
                        <a:latin typeface="BIZ UDゴシック" panose="020B0400000000000000" pitchFamily="49" charset="-128"/>
                        <a:ea typeface="BIZ UDゴシック" panose="020B0400000000000000" pitchFamily="49" charset="-128"/>
                      </a:endParaRPr>
                    </a:p>
                    <a:p>
                      <a:endParaRPr kumimoji="1" lang="ja-JP" altLang="en-US" sz="1200" dirty="0">
                        <a:latin typeface="BIZ UDゴシック" panose="020B0400000000000000" pitchFamily="49" charset="-128"/>
                        <a:ea typeface="BIZ UDゴシック" panose="020B0400000000000000"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306401637"/>
                  </a:ext>
                </a:extLst>
              </a:tr>
              <a:tr h="1816865">
                <a:tc>
                  <a:txBody>
                    <a:bodyPr/>
                    <a:lstStyle/>
                    <a:p>
                      <a:pPr algn="ctr"/>
                      <a:r>
                        <a:rPr kumimoji="1" lang="ja-JP" altLang="en-US" dirty="0">
                          <a:solidFill>
                            <a:schemeClr val="tx1"/>
                          </a:solidFill>
                        </a:rPr>
                        <a:t>家　　庭</a:t>
                      </a:r>
                    </a:p>
                  </a:txBody>
                  <a:tcPr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ja-JP" altLang="en-US" sz="1200" dirty="0">
                          <a:solidFill>
                            <a:schemeClr val="tx1"/>
                          </a:solidFill>
                          <a:latin typeface="BIZ UDゴシック" panose="020B0400000000000000" pitchFamily="49" charset="-128"/>
                          <a:ea typeface="BIZ UDゴシック" panose="020B0400000000000000" pitchFamily="49" charset="-128"/>
                        </a:rPr>
                        <a:t>寝室のみレッド</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ja-JP" altLang="en-US" sz="1200" dirty="0">
                          <a:latin typeface="BIZ UDゴシック" panose="020B0400000000000000" pitchFamily="49" charset="-128"/>
                          <a:ea typeface="BIZ UDゴシック" panose="020B0400000000000000" pitchFamily="49" charset="-128"/>
                        </a:rPr>
                        <a:t>感染者の行動エリアをレッド</a:t>
                      </a:r>
                      <a:endParaRPr kumimoji="1" lang="en-US" altLang="ja-JP" sz="1200" dirty="0">
                        <a:latin typeface="BIZ UDゴシック" panose="020B0400000000000000" pitchFamily="49" charset="-128"/>
                        <a:ea typeface="BIZ UDゴシック" panose="020B0400000000000000" pitchFamily="49" charset="-128"/>
                      </a:endParaRPr>
                    </a:p>
                    <a:p>
                      <a:endParaRPr kumimoji="1" lang="ja-JP" altLang="en-US" sz="1200" dirty="0">
                        <a:latin typeface="BIZ UDゴシック" panose="020B0400000000000000" pitchFamily="49" charset="-128"/>
                        <a:ea typeface="BIZ UDゴシック" panose="020B0400000000000000"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988797691"/>
                  </a:ext>
                </a:extLst>
              </a:tr>
            </a:tbl>
          </a:graphicData>
        </a:graphic>
      </p:graphicFrame>
      <p:graphicFrame>
        <p:nvGraphicFramePr>
          <p:cNvPr id="4" name="表 3">
            <a:extLst>
              <a:ext uri="{FF2B5EF4-FFF2-40B4-BE49-F238E27FC236}">
                <a16:creationId xmlns:a16="http://schemas.microsoft.com/office/drawing/2014/main" id="{4BDFD25E-2929-27B8-10E1-09A5A3675B48}"/>
              </a:ext>
            </a:extLst>
          </p:cNvPr>
          <p:cNvGraphicFramePr>
            <a:graphicFrameLocks noGrp="1"/>
          </p:cNvGraphicFramePr>
          <p:nvPr>
            <p:extLst>
              <p:ext uri="{D42A27DB-BD31-4B8C-83A1-F6EECF244321}">
                <p14:modId xmlns:p14="http://schemas.microsoft.com/office/powerpoint/2010/main" val="897082744"/>
              </p:ext>
            </p:extLst>
          </p:nvPr>
        </p:nvGraphicFramePr>
        <p:xfrm>
          <a:off x="2140823" y="5474454"/>
          <a:ext cx="2821068" cy="243840"/>
        </p:xfrm>
        <a:graphic>
          <a:graphicData uri="http://schemas.openxmlformats.org/drawingml/2006/table">
            <a:tbl>
              <a:tblPr firstRow="1" bandRow="1">
                <a:tableStyleId>{5C22544A-7EE6-4342-B048-85BDC9FD1C3A}</a:tableStyleId>
              </a:tblPr>
              <a:tblGrid>
                <a:gridCol w="244127">
                  <a:extLst>
                    <a:ext uri="{9D8B030D-6E8A-4147-A177-3AD203B41FA5}">
                      <a16:colId xmlns:a16="http://schemas.microsoft.com/office/drawing/2014/main" val="1901910279"/>
                    </a:ext>
                  </a:extLst>
                </a:gridCol>
                <a:gridCol w="1166408">
                  <a:extLst>
                    <a:ext uri="{9D8B030D-6E8A-4147-A177-3AD203B41FA5}">
                      <a16:colId xmlns:a16="http://schemas.microsoft.com/office/drawing/2014/main" val="1479206792"/>
                    </a:ext>
                  </a:extLst>
                </a:gridCol>
                <a:gridCol w="236663">
                  <a:extLst>
                    <a:ext uri="{9D8B030D-6E8A-4147-A177-3AD203B41FA5}">
                      <a16:colId xmlns:a16="http://schemas.microsoft.com/office/drawing/2014/main" val="1889643147"/>
                    </a:ext>
                  </a:extLst>
                </a:gridCol>
                <a:gridCol w="1173870">
                  <a:extLst>
                    <a:ext uri="{9D8B030D-6E8A-4147-A177-3AD203B41FA5}">
                      <a16:colId xmlns:a16="http://schemas.microsoft.com/office/drawing/2014/main" val="2932063325"/>
                    </a:ext>
                  </a:extLst>
                </a:gridCol>
              </a:tblGrid>
              <a:tr h="216707">
                <a:tc>
                  <a:txBody>
                    <a:bodyPr/>
                    <a:lstStyle/>
                    <a:p>
                      <a:pPr>
                        <a:lnSpc>
                          <a:spcPts val="1200"/>
                        </a:lnSpc>
                      </a:pPr>
                      <a:endParaRPr kumimoji="1" lang="ja-JP" altLang="en-US" sz="1100" dirty="0">
                        <a:solidFill>
                          <a:schemeClr val="tx1"/>
                        </a:solidFill>
                        <a:latin typeface="BIZ UDゴシック" panose="020B0400000000000000" pitchFamily="49" charset="-128"/>
                        <a:ea typeface="BIZ UDゴシック" panose="020B0400000000000000" pitchFamily="49" charset="-128"/>
                      </a:endParaRPr>
                    </a:p>
                  </a:txBody>
                  <a:tcPr>
                    <a:solidFill>
                      <a:schemeClr val="accent2">
                        <a:lumMod val="20000"/>
                        <a:lumOff val="80000"/>
                      </a:schemeClr>
                    </a:solidFill>
                  </a:tcPr>
                </a:tc>
                <a:tc>
                  <a:txBody>
                    <a:bodyPr/>
                    <a:lstStyle/>
                    <a:p>
                      <a:pPr>
                        <a:lnSpc>
                          <a:spcPts val="1200"/>
                        </a:lnSpc>
                      </a:pPr>
                      <a:r>
                        <a:rPr kumimoji="1" lang="ja-JP" altLang="en-US" sz="1100" dirty="0">
                          <a:solidFill>
                            <a:schemeClr val="tx1"/>
                          </a:solidFill>
                          <a:latin typeface="BIZ UDゴシック" panose="020B0400000000000000" pitchFamily="49" charset="-128"/>
                          <a:ea typeface="BIZ UDゴシック" panose="020B0400000000000000" pitchFamily="49" charset="-128"/>
                        </a:rPr>
                        <a:t>レッドゾーン</a:t>
                      </a:r>
                    </a:p>
                  </a:txBody>
                  <a:tcPr>
                    <a:noFill/>
                  </a:tcPr>
                </a:tc>
                <a:tc>
                  <a:txBody>
                    <a:bodyPr/>
                    <a:lstStyle/>
                    <a:p>
                      <a:pPr>
                        <a:lnSpc>
                          <a:spcPts val="1200"/>
                        </a:lnSpc>
                      </a:pPr>
                      <a:endParaRPr kumimoji="1" lang="ja-JP" altLang="en-US" sz="1100" dirty="0">
                        <a:solidFill>
                          <a:schemeClr val="tx1"/>
                        </a:solidFill>
                        <a:latin typeface="BIZ UDゴシック" panose="020B0400000000000000" pitchFamily="49" charset="-128"/>
                        <a:ea typeface="BIZ UDゴシック" panose="020B0400000000000000" pitchFamily="49" charset="-128"/>
                      </a:endParaRPr>
                    </a:p>
                  </a:txBody>
                  <a:tcPr>
                    <a:solidFill>
                      <a:schemeClr val="accent6">
                        <a:lumMod val="40000"/>
                        <a:lumOff val="60000"/>
                      </a:schemeClr>
                    </a:solidFill>
                  </a:tcPr>
                </a:tc>
                <a:tc>
                  <a:txBody>
                    <a:bodyPr/>
                    <a:lstStyle/>
                    <a:p>
                      <a:pPr>
                        <a:lnSpc>
                          <a:spcPts val="1200"/>
                        </a:lnSpc>
                      </a:pPr>
                      <a:r>
                        <a:rPr kumimoji="1" lang="ja-JP" altLang="en-US" sz="1100" dirty="0">
                          <a:solidFill>
                            <a:schemeClr val="tx1"/>
                          </a:solidFill>
                          <a:latin typeface="BIZ UDゴシック" panose="020B0400000000000000" pitchFamily="49" charset="-128"/>
                          <a:ea typeface="BIZ UDゴシック" panose="020B0400000000000000" pitchFamily="49" charset="-128"/>
                        </a:rPr>
                        <a:t>グリーンゾーン</a:t>
                      </a:r>
                    </a:p>
                  </a:txBody>
                  <a:tcPr>
                    <a:noFill/>
                  </a:tcPr>
                </a:tc>
                <a:extLst>
                  <a:ext uri="{0D108BD9-81ED-4DB2-BD59-A6C34878D82A}">
                    <a16:rowId xmlns:a16="http://schemas.microsoft.com/office/drawing/2014/main" val="3626988951"/>
                  </a:ext>
                </a:extLst>
              </a:tr>
            </a:tbl>
          </a:graphicData>
        </a:graphic>
      </p:graphicFrame>
      <p:sp>
        <p:nvSpPr>
          <p:cNvPr id="8" name="日付プレースホルダー 1">
            <a:extLst>
              <a:ext uri="{FF2B5EF4-FFF2-40B4-BE49-F238E27FC236}">
                <a16:creationId xmlns:a16="http://schemas.microsoft.com/office/drawing/2014/main" id="{43514D2F-2CED-82C5-BEB8-6C185633D55A}"/>
              </a:ext>
            </a:extLst>
          </p:cNvPr>
          <p:cNvSpPr>
            <a:spLocks noGrp="1"/>
          </p:cNvSpPr>
          <p:nvPr>
            <p:ph type="dt" sz="half" idx="10"/>
          </p:nvPr>
        </p:nvSpPr>
        <p:spPr>
          <a:xfrm>
            <a:off x="3202573" y="9526385"/>
            <a:ext cx="491897" cy="527403"/>
          </a:xfrm>
        </p:spPr>
        <p:txBody>
          <a:bodyPr/>
          <a:lstStyle/>
          <a:p>
            <a:pPr algn="ctr"/>
            <a:r>
              <a:rPr kumimoji="1" lang="en-US" altLang="ja-JP" sz="1050" dirty="0">
                <a:latin typeface="BIZ UDゴシック" panose="020B0400000000000000" pitchFamily="49" charset="-128"/>
                <a:ea typeface="BIZ UDゴシック" panose="020B0400000000000000" pitchFamily="49" charset="-128"/>
              </a:rPr>
              <a:t>20</a:t>
            </a:r>
            <a:endParaRPr kumimoji="1" lang="ja-JP" altLang="en-US" sz="1050" dirty="0">
              <a:latin typeface="BIZ UDゴシック" panose="020B0400000000000000" pitchFamily="49" charset="-128"/>
              <a:ea typeface="BIZ UDゴシック" panose="020B0400000000000000" pitchFamily="49" charset="-128"/>
            </a:endParaRPr>
          </a:p>
        </p:txBody>
      </p:sp>
      <p:pic>
        <p:nvPicPr>
          <p:cNvPr id="12" name="図 11">
            <a:extLst>
              <a:ext uri="{FF2B5EF4-FFF2-40B4-BE49-F238E27FC236}">
                <a16:creationId xmlns:a16="http://schemas.microsoft.com/office/drawing/2014/main" id="{21574A33-D2C2-E948-9683-7CBD86416079}"/>
              </a:ext>
            </a:extLst>
          </p:cNvPr>
          <p:cNvPicPr>
            <a:picLocks noChangeAspect="1"/>
          </p:cNvPicPr>
          <p:nvPr/>
        </p:nvPicPr>
        <p:blipFill>
          <a:blip r:embed="rId2"/>
          <a:stretch>
            <a:fillRect/>
          </a:stretch>
        </p:blipFill>
        <p:spPr>
          <a:xfrm>
            <a:off x="523929" y="6355318"/>
            <a:ext cx="2894746" cy="1341838"/>
          </a:xfrm>
          <a:prstGeom prst="rect">
            <a:avLst/>
          </a:prstGeom>
        </p:spPr>
      </p:pic>
      <p:pic>
        <p:nvPicPr>
          <p:cNvPr id="18" name="図 17">
            <a:extLst>
              <a:ext uri="{FF2B5EF4-FFF2-40B4-BE49-F238E27FC236}">
                <a16:creationId xmlns:a16="http://schemas.microsoft.com/office/drawing/2014/main" id="{6B0201CD-1956-AD67-5F83-BDCD20679F38}"/>
              </a:ext>
            </a:extLst>
          </p:cNvPr>
          <p:cNvPicPr>
            <a:picLocks noChangeAspect="1"/>
          </p:cNvPicPr>
          <p:nvPr/>
        </p:nvPicPr>
        <p:blipFill>
          <a:blip r:embed="rId3"/>
          <a:stretch>
            <a:fillRect/>
          </a:stretch>
        </p:blipFill>
        <p:spPr>
          <a:xfrm>
            <a:off x="3638774" y="6344701"/>
            <a:ext cx="2894746" cy="1335403"/>
          </a:xfrm>
          <a:prstGeom prst="rect">
            <a:avLst/>
          </a:prstGeom>
        </p:spPr>
      </p:pic>
      <p:pic>
        <p:nvPicPr>
          <p:cNvPr id="19" name="図 18">
            <a:extLst>
              <a:ext uri="{FF2B5EF4-FFF2-40B4-BE49-F238E27FC236}">
                <a16:creationId xmlns:a16="http://schemas.microsoft.com/office/drawing/2014/main" id="{5DE51960-5FF3-B6CB-3B2E-8024B1B09ADB}"/>
              </a:ext>
            </a:extLst>
          </p:cNvPr>
          <p:cNvPicPr>
            <a:picLocks noChangeAspect="1"/>
          </p:cNvPicPr>
          <p:nvPr/>
        </p:nvPicPr>
        <p:blipFill>
          <a:blip r:embed="rId4"/>
          <a:stretch>
            <a:fillRect/>
          </a:stretch>
        </p:blipFill>
        <p:spPr>
          <a:xfrm>
            <a:off x="523929" y="8016322"/>
            <a:ext cx="3170541" cy="1469550"/>
          </a:xfrm>
          <a:prstGeom prst="rect">
            <a:avLst/>
          </a:prstGeom>
        </p:spPr>
      </p:pic>
      <p:pic>
        <p:nvPicPr>
          <p:cNvPr id="21" name="図 20">
            <a:extLst>
              <a:ext uri="{FF2B5EF4-FFF2-40B4-BE49-F238E27FC236}">
                <a16:creationId xmlns:a16="http://schemas.microsoft.com/office/drawing/2014/main" id="{07A43880-F6A1-72CF-A0B5-841FB7E7F538}"/>
              </a:ext>
            </a:extLst>
          </p:cNvPr>
          <p:cNvPicPr>
            <a:picLocks noChangeAspect="1"/>
          </p:cNvPicPr>
          <p:nvPr/>
        </p:nvPicPr>
        <p:blipFill>
          <a:blip r:embed="rId5"/>
          <a:stretch>
            <a:fillRect/>
          </a:stretch>
        </p:blipFill>
        <p:spPr>
          <a:xfrm>
            <a:off x="3519003" y="7999270"/>
            <a:ext cx="3097191" cy="1469550"/>
          </a:xfrm>
          <a:prstGeom prst="rect">
            <a:avLst/>
          </a:prstGeom>
        </p:spPr>
      </p:pic>
    </p:spTree>
    <p:extLst>
      <p:ext uri="{BB962C8B-B14F-4D97-AF65-F5344CB8AC3E}">
        <p14:creationId xmlns:p14="http://schemas.microsoft.com/office/powerpoint/2010/main" val="410452551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166667" y="848626"/>
            <a:ext cx="6485488" cy="8752500"/>
          </a:xfrm>
          <a:ln>
            <a:solidFill>
              <a:schemeClr val="tx1"/>
            </a:solidFill>
          </a:ln>
        </p:spPr>
        <p:txBody>
          <a:bodyPr>
            <a:normAutofit/>
          </a:bodyPr>
          <a:lstStyle/>
          <a:p>
            <a:pPr marL="0" indent="0">
              <a:buNone/>
            </a:pPr>
            <a:r>
              <a:rPr lang="ja-JP" altLang="en-US" sz="1400" dirty="0">
                <a:latin typeface="HGｺﾞｼｯｸM" panose="020B0609000000000000" pitchFamily="49" charset="-128"/>
                <a:ea typeface="HGｺﾞｼｯｸM" panose="020B0609000000000000" pitchFamily="49" charset="-128"/>
              </a:rPr>
              <a:t>　標準予防策とは、ケアを行う際に、感染症の有無にかかわらず全ての利用者に対して、常に行う基本的な感染対策であり、この対策の基本となる考え方は、全ての人の血液、体液、分泌物、汗以外の排泄物、創傷のある皮膚、粘膜には感染の可能性があるとみなして対応すること。</a:t>
            </a:r>
            <a:endParaRPr lang="en-US" altLang="ja-JP" sz="1400" dirty="0">
              <a:latin typeface="HGｺﾞｼｯｸM" panose="020B0609000000000000" pitchFamily="49" charset="-128"/>
              <a:ea typeface="HGｺﾞｼｯｸM" panose="020B0609000000000000" pitchFamily="49" charset="-128"/>
            </a:endParaRPr>
          </a:p>
          <a:p>
            <a:pPr marL="0" indent="0">
              <a:buNone/>
            </a:pPr>
            <a:r>
              <a:rPr lang="ja-JP" altLang="en-US" sz="1400" dirty="0">
                <a:latin typeface="HGｺﾞｼｯｸM" panose="020B0609000000000000" pitchFamily="49" charset="-128"/>
                <a:ea typeface="HGｺﾞｼｯｸM" panose="020B0609000000000000" pitchFamily="49" charset="-128"/>
              </a:rPr>
              <a:t>　具体的には、手指消毒や石鹸による手洗い、適切な個人防護具の使用、ケア物品の洗浄・消毒、環境整備などがある。</a:t>
            </a:r>
            <a:endParaRPr lang="en-US" altLang="ja-JP" sz="1400" dirty="0">
              <a:latin typeface="HGｺﾞｼｯｸM" panose="020B0609000000000000" pitchFamily="49" charset="-128"/>
              <a:ea typeface="HGｺﾞｼｯｸM" panose="020B0609000000000000" pitchFamily="49" charset="-128"/>
            </a:endParaRPr>
          </a:p>
          <a:p>
            <a:pPr marL="0" indent="0">
              <a:buNone/>
            </a:pPr>
            <a:r>
              <a:rPr lang="ja-JP" altLang="en-US" sz="1400" dirty="0">
                <a:latin typeface="HGｺﾞｼｯｸM" panose="020B0609000000000000" pitchFamily="49" charset="-128"/>
                <a:ea typeface="HGｺﾞｼｯｸM" panose="020B0609000000000000" pitchFamily="49" charset="-128"/>
              </a:rPr>
              <a:t>　感染経路別予防策は、病原体の広がり方に応じた対策で標準予防策に追加して行う感染対策で、接触予防策・飛沫予防策・空気予防策がある。</a:t>
            </a:r>
            <a:endParaRPr lang="en-US" altLang="ja-JP" sz="1400" dirty="0">
              <a:latin typeface="HGｺﾞｼｯｸM" panose="020B0609000000000000" pitchFamily="49" charset="-128"/>
              <a:ea typeface="HGｺﾞｼｯｸM" panose="020B0609000000000000" pitchFamily="49" charset="-128"/>
            </a:endParaRPr>
          </a:p>
          <a:p>
            <a:pPr marL="0" indent="0">
              <a:lnSpc>
                <a:spcPct val="100000"/>
              </a:lnSpc>
              <a:buNone/>
            </a:pPr>
            <a:endParaRPr lang="en-US" altLang="ja-JP" sz="100" b="1" dirty="0">
              <a:latin typeface="HGｺﾞｼｯｸM" panose="020B0609000000000000" pitchFamily="49" charset="-128"/>
              <a:ea typeface="HGｺﾞｼｯｸM" panose="020B0609000000000000" pitchFamily="49" charset="-128"/>
            </a:endParaRPr>
          </a:p>
          <a:p>
            <a:pPr marL="0" indent="0">
              <a:lnSpc>
                <a:spcPts val="1400"/>
              </a:lnSpc>
              <a:buNone/>
            </a:pPr>
            <a:r>
              <a:rPr lang="ja-JP" altLang="en-US" sz="1600" b="1" dirty="0">
                <a:latin typeface="HGｺﾞｼｯｸM" panose="020B0609000000000000" pitchFamily="49" charset="-128"/>
                <a:ea typeface="HGｺﾞｼｯｸM" panose="020B0609000000000000" pitchFamily="49" charset="-128"/>
              </a:rPr>
              <a:t>＜感染経路別予防策の例＞</a:t>
            </a:r>
            <a:endParaRPr lang="en-US" altLang="ja-JP" sz="1600" b="1"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ct val="100000"/>
              </a:lnSpc>
              <a:buNone/>
            </a:pPr>
            <a:endParaRPr lang="en-US" altLang="ja-JP" sz="100" b="1" dirty="0">
              <a:latin typeface="HGｺﾞｼｯｸM" panose="020B0609000000000000" pitchFamily="49" charset="-128"/>
              <a:ea typeface="HGｺﾞｼｯｸM" panose="020B0609000000000000" pitchFamily="49" charset="-128"/>
            </a:endParaRPr>
          </a:p>
          <a:p>
            <a:pPr marL="0" indent="0">
              <a:lnSpc>
                <a:spcPct val="100000"/>
              </a:lnSpc>
              <a:buNone/>
            </a:pPr>
            <a:endParaRPr lang="en-US" altLang="ja-JP" sz="100" b="1" dirty="0">
              <a:latin typeface="HGｺﾞｼｯｸM" panose="020B0609000000000000" pitchFamily="49" charset="-128"/>
              <a:ea typeface="HGｺﾞｼｯｸM" panose="020B0609000000000000" pitchFamily="49" charset="-128"/>
            </a:endParaRPr>
          </a:p>
          <a:p>
            <a:pPr marL="0" indent="0">
              <a:lnSpc>
                <a:spcPts val="400"/>
              </a:lnSpc>
              <a:buNone/>
            </a:pPr>
            <a:endParaRPr lang="en-US" altLang="ja-JP" sz="1050" b="1" dirty="0">
              <a:latin typeface="HGｺﾞｼｯｸM" panose="020B0609000000000000" pitchFamily="49" charset="-128"/>
              <a:ea typeface="HGｺﾞｼｯｸM" panose="020B0609000000000000" pitchFamily="49" charset="-128"/>
            </a:endParaRPr>
          </a:p>
          <a:p>
            <a:pPr marL="0" indent="0">
              <a:lnSpc>
                <a:spcPts val="1400"/>
              </a:lnSpc>
              <a:buNone/>
            </a:pPr>
            <a:r>
              <a:rPr lang="ja-JP" altLang="en-US" sz="1600" b="1" dirty="0">
                <a:latin typeface="HGｺﾞｼｯｸM" panose="020B0609000000000000" pitchFamily="49" charset="-128"/>
                <a:ea typeface="HGｺﾞｼｯｸM" panose="020B0609000000000000" pitchFamily="49" charset="-128"/>
              </a:rPr>
              <a:t>＜個人防護具着脱の例＞</a:t>
            </a:r>
            <a:endParaRPr lang="en-US" altLang="ja-JP" sz="1600" b="1"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800"/>
              </a:lnSpc>
              <a:buNone/>
            </a:pPr>
            <a:endParaRPr kumimoji="1" lang="en-US" altLang="ja-JP" sz="1800" dirty="0">
              <a:latin typeface="BIZ UDPゴシック" panose="020B0400000000000000" pitchFamily="50" charset="-128"/>
              <a:ea typeface="BIZ UDPゴシック" panose="020B0400000000000000" pitchFamily="50" charset="-128"/>
            </a:endParaRPr>
          </a:p>
        </p:txBody>
      </p:sp>
      <p:sp>
        <p:nvSpPr>
          <p:cNvPr id="5" name="タイトル 1"/>
          <p:cNvSpPr txBox="1">
            <a:spLocks/>
          </p:cNvSpPr>
          <p:nvPr/>
        </p:nvSpPr>
        <p:spPr>
          <a:xfrm>
            <a:off x="238474" y="75968"/>
            <a:ext cx="6341875" cy="669472"/>
          </a:xfrm>
          <a:prstGeom prst="rect">
            <a:avLst/>
          </a:prstGeom>
          <a:solidFill>
            <a:srgbClr val="FFFF00"/>
          </a:solidFill>
        </p:spPr>
        <p:txBody>
          <a:bodyPr vert="horz" lIns="91440" tIns="45720" rIns="91440" bIns="45720" rtlCol="0" anchor="ctr">
            <a:no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pPr algn="ctr"/>
            <a:r>
              <a:rPr lang="ja-JP" altLang="en-US" sz="2400" dirty="0">
                <a:solidFill>
                  <a:srgbClr val="002060"/>
                </a:solidFill>
                <a:latin typeface="BIZ UDPゴシック" panose="020B0400000000000000" pitchFamily="50" charset="-128"/>
                <a:ea typeface="BIZ UDPゴシック" panose="020B0400000000000000" pitchFamily="50" charset="-128"/>
              </a:rPr>
              <a:t>標準予防策と感染経路別予防策</a:t>
            </a:r>
            <a:endParaRPr lang="en-US" altLang="ja-JP" sz="2800" dirty="0">
              <a:solidFill>
                <a:srgbClr val="002060"/>
              </a:solidFill>
              <a:latin typeface="BIZ UDPゴシック" panose="020B0400000000000000" pitchFamily="50" charset="-128"/>
              <a:ea typeface="BIZ UDPゴシック" panose="020B0400000000000000" pitchFamily="50" charset="-128"/>
            </a:endParaRPr>
          </a:p>
        </p:txBody>
      </p:sp>
      <p:grpSp>
        <p:nvGrpSpPr>
          <p:cNvPr id="6" name="グループ化 5">
            <a:extLst>
              <a:ext uri="{FF2B5EF4-FFF2-40B4-BE49-F238E27FC236}">
                <a16:creationId xmlns:a16="http://schemas.microsoft.com/office/drawing/2014/main" id="{170D795D-4F7F-B546-333F-D551FB8383D4}"/>
              </a:ext>
            </a:extLst>
          </p:cNvPr>
          <p:cNvGrpSpPr/>
          <p:nvPr/>
        </p:nvGrpSpPr>
        <p:grpSpPr>
          <a:xfrm>
            <a:off x="282389" y="6798893"/>
            <a:ext cx="6406058" cy="2272801"/>
            <a:chOff x="265330" y="6928400"/>
            <a:chExt cx="6406058" cy="2272801"/>
          </a:xfrm>
        </p:grpSpPr>
        <p:graphicFrame>
          <p:nvGraphicFramePr>
            <p:cNvPr id="17" name="図表 16">
              <a:extLst>
                <a:ext uri="{FF2B5EF4-FFF2-40B4-BE49-F238E27FC236}">
                  <a16:creationId xmlns:a16="http://schemas.microsoft.com/office/drawing/2014/main" id="{8C2FD889-2F6D-95D5-78AE-C334D3A8D04F}"/>
                </a:ext>
              </a:extLst>
            </p:cNvPr>
            <p:cNvGraphicFramePr/>
            <p:nvPr>
              <p:extLst>
                <p:ext uri="{D42A27DB-BD31-4B8C-83A1-F6EECF244321}">
                  <p14:modId xmlns:p14="http://schemas.microsoft.com/office/powerpoint/2010/main" val="2332166902"/>
                </p:ext>
              </p:extLst>
            </p:nvPr>
          </p:nvGraphicFramePr>
          <p:xfrm>
            <a:off x="1013590" y="7263899"/>
            <a:ext cx="5432610" cy="75103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8" name="図表 17">
              <a:extLst>
                <a:ext uri="{FF2B5EF4-FFF2-40B4-BE49-F238E27FC236}">
                  <a16:creationId xmlns:a16="http://schemas.microsoft.com/office/drawing/2014/main" id="{8E7ACC26-1BCA-F24E-1A96-7C6DCBD63435}"/>
                </a:ext>
              </a:extLst>
            </p:cNvPr>
            <p:cNvGraphicFramePr/>
            <p:nvPr>
              <p:extLst>
                <p:ext uri="{D42A27DB-BD31-4B8C-83A1-F6EECF244321}">
                  <p14:modId xmlns:p14="http://schemas.microsoft.com/office/powerpoint/2010/main" val="41284287"/>
                </p:ext>
              </p:extLst>
            </p:nvPr>
          </p:nvGraphicFramePr>
          <p:xfrm>
            <a:off x="960271" y="8094576"/>
            <a:ext cx="5437119" cy="751033"/>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19" name="正方形/長方形 18">
              <a:extLst>
                <a:ext uri="{FF2B5EF4-FFF2-40B4-BE49-F238E27FC236}">
                  <a16:creationId xmlns:a16="http://schemas.microsoft.com/office/drawing/2014/main" id="{5CC57F78-267C-B303-8813-6181A9863CDB}"/>
                </a:ext>
              </a:extLst>
            </p:cNvPr>
            <p:cNvSpPr/>
            <p:nvPr/>
          </p:nvSpPr>
          <p:spPr>
            <a:xfrm>
              <a:off x="265330" y="7082526"/>
              <a:ext cx="341071" cy="96899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latin typeface="BIZ UDゴシック" panose="020B0400000000000000" pitchFamily="49" charset="-128"/>
                  <a:ea typeface="BIZ UDゴシック" panose="020B0400000000000000" pitchFamily="49" charset="-128"/>
                </a:rPr>
                <a:t>着ける順</a:t>
              </a:r>
            </a:p>
          </p:txBody>
        </p:sp>
        <p:sp>
          <p:nvSpPr>
            <p:cNvPr id="20" name="正方形/長方形 19">
              <a:extLst>
                <a:ext uri="{FF2B5EF4-FFF2-40B4-BE49-F238E27FC236}">
                  <a16:creationId xmlns:a16="http://schemas.microsoft.com/office/drawing/2014/main" id="{17B25EDC-6214-C9BA-DABD-C44019FD2B52}"/>
                </a:ext>
              </a:extLst>
            </p:cNvPr>
            <p:cNvSpPr/>
            <p:nvPr/>
          </p:nvSpPr>
          <p:spPr>
            <a:xfrm>
              <a:off x="265330" y="8084708"/>
              <a:ext cx="341071" cy="968991"/>
            </a:xfrm>
            <a:prstGeom prst="rect">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latin typeface="BIZ UDゴシック" panose="020B0400000000000000" pitchFamily="49" charset="-128"/>
                  <a:ea typeface="BIZ UDゴシック" panose="020B0400000000000000" pitchFamily="49" charset="-128"/>
                </a:rPr>
                <a:t>外す順</a:t>
              </a:r>
            </a:p>
          </p:txBody>
        </p:sp>
        <p:sp>
          <p:nvSpPr>
            <p:cNvPr id="25" name="吹き出し: 円形 24">
              <a:extLst>
                <a:ext uri="{FF2B5EF4-FFF2-40B4-BE49-F238E27FC236}">
                  <a16:creationId xmlns:a16="http://schemas.microsoft.com/office/drawing/2014/main" id="{C857DCCE-7356-9774-92D6-85E08D63CF34}"/>
                </a:ext>
              </a:extLst>
            </p:cNvPr>
            <p:cNvSpPr/>
            <p:nvPr/>
          </p:nvSpPr>
          <p:spPr>
            <a:xfrm>
              <a:off x="683904" y="6928400"/>
              <a:ext cx="450376" cy="488559"/>
            </a:xfrm>
            <a:prstGeom prst="wedgeEllipseCallout">
              <a:avLst>
                <a:gd name="adj1" fmla="val -2722"/>
                <a:gd name="adj2" fmla="val 64161"/>
              </a:avLst>
            </a:prstGeom>
            <a:solidFill>
              <a:schemeClr val="accent2">
                <a:lumMod val="20000"/>
                <a:lumOff val="80000"/>
              </a:schemeClr>
            </a:solidFill>
            <a:ln w="28575">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200" b="1" dirty="0">
                  <a:latin typeface="BIZ UDゴシック" panose="020B0400000000000000" pitchFamily="49" charset="-128"/>
                  <a:ea typeface="BIZ UDゴシック" panose="020B0400000000000000" pitchFamily="49" charset="-128"/>
                </a:rPr>
                <a:t>消毒</a:t>
              </a:r>
            </a:p>
          </p:txBody>
        </p:sp>
        <p:sp>
          <p:nvSpPr>
            <p:cNvPr id="26" name="吹き出し: 円形 25">
              <a:extLst>
                <a:ext uri="{FF2B5EF4-FFF2-40B4-BE49-F238E27FC236}">
                  <a16:creationId xmlns:a16="http://schemas.microsoft.com/office/drawing/2014/main" id="{C6C25DCD-D8B9-C2E3-BEE3-95E32E0014AC}"/>
                </a:ext>
              </a:extLst>
            </p:cNvPr>
            <p:cNvSpPr/>
            <p:nvPr/>
          </p:nvSpPr>
          <p:spPr>
            <a:xfrm>
              <a:off x="2013108" y="8712642"/>
              <a:ext cx="450376" cy="488559"/>
            </a:xfrm>
            <a:prstGeom prst="wedgeEllipseCallout">
              <a:avLst>
                <a:gd name="adj1" fmla="val 3338"/>
                <a:gd name="adj2" fmla="val -72719"/>
              </a:avLst>
            </a:prstGeom>
            <a:solidFill>
              <a:schemeClr val="accent2">
                <a:lumMod val="20000"/>
                <a:lumOff val="80000"/>
              </a:schemeClr>
            </a:solidFill>
            <a:ln w="28575">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200" b="1" dirty="0">
                  <a:latin typeface="BIZ UDゴシック" panose="020B0400000000000000" pitchFamily="49" charset="-128"/>
                  <a:ea typeface="BIZ UDゴシック" panose="020B0400000000000000" pitchFamily="49" charset="-128"/>
                </a:rPr>
                <a:t>消毒</a:t>
              </a:r>
            </a:p>
          </p:txBody>
        </p:sp>
        <p:sp>
          <p:nvSpPr>
            <p:cNvPr id="27" name="吹き出し: 円形 26">
              <a:extLst>
                <a:ext uri="{FF2B5EF4-FFF2-40B4-BE49-F238E27FC236}">
                  <a16:creationId xmlns:a16="http://schemas.microsoft.com/office/drawing/2014/main" id="{C72342B5-3EC7-7ED5-A37C-AEC6D988EFA1}"/>
                </a:ext>
              </a:extLst>
            </p:cNvPr>
            <p:cNvSpPr/>
            <p:nvPr/>
          </p:nvSpPr>
          <p:spPr>
            <a:xfrm>
              <a:off x="3468566" y="8686321"/>
              <a:ext cx="450376" cy="488559"/>
            </a:xfrm>
            <a:prstGeom prst="wedgeEllipseCallout">
              <a:avLst>
                <a:gd name="adj1" fmla="val 308"/>
                <a:gd name="adj2" fmla="val -75513"/>
              </a:avLst>
            </a:prstGeom>
            <a:solidFill>
              <a:schemeClr val="accent2">
                <a:lumMod val="20000"/>
                <a:lumOff val="80000"/>
              </a:schemeClr>
            </a:solidFill>
            <a:ln w="28575">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200" b="1" dirty="0">
                  <a:latin typeface="BIZ UDゴシック" panose="020B0400000000000000" pitchFamily="49" charset="-128"/>
                  <a:ea typeface="BIZ UDゴシック" panose="020B0400000000000000" pitchFamily="49" charset="-128"/>
                </a:rPr>
                <a:t>消毒</a:t>
              </a:r>
            </a:p>
          </p:txBody>
        </p:sp>
        <p:sp>
          <p:nvSpPr>
            <p:cNvPr id="28" name="吹き出し: 円形 27">
              <a:extLst>
                <a:ext uri="{FF2B5EF4-FFF2-40B4-BE49-F238E27FC236}">
                  <a16:creationId xmlns:a16="http://schemas.microsoft.com/office/drawing/2014/main" id="{871B0855-D5F5-B1C8-9FEE-5FABE9E07A54}"/>
                </a:ext>
              </a:extLst>
            </p:cNvPr>
            <p:cNvSpPr/>
            <p:nvPr/>
          </p:nvSpPr>
          <p:spPr>
            <a:xfrm>
              <a:off x="4948641" y="8701962"/>
              <a:ext cx="450376" cy="488559"/>
            </a:xfrm>
            <a:prstGeom prst="wedgeEllipseCallout">
              <a:avLst>
                <a:gd name="adj1" fmla="val -2722"/>
                <a:gd name="adj2" fmla="val -72719"/>
              </a:avLst>
            </a:prstGeom>
            <a:solidFill>
              <a:schemeClr val="accent2">
                <a:lumMod val="20000"/>
                <a:lumOff val="80000"/>
              </a:schemeClr>
            </a:solidFill>
            <a:ln w="28575">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200" b="1" dirty="0">
                  <a:latin typeface="BIZ UDゴシック" panose="020B0400000000000000" pitchFamily="49" charset="-128"/>
                  <a:ea typeface="BIZ UDゴシック" panose="020B0400000000000000" pitchFamily="49" charset="-128"/>
                </a:rPr>
                <a:t>消毒</a:t>
              </a:r>
            </a:p>
          </p:txBody>
        </p:sp>
        <p:sp>
          <p:nvSpPr>
            <p:cNvPr id="29" name="吹き出し: 円形 28">
              <a:extLst>
                <a:ext uri="{FF2B5EF4-FFF2-40B4-BE49-F238E27FC236}">
                  <a16:creationId xmlns:a16="http://schemas.microsoft.com/office/drawing/2014/main" id="{628C8248-4AC0-6802-D199-8CFEBB545FB7}"/>
                </a:ext>
              </a:extLst>
            </p:cNvPr>
            <p:cNvSpPr/>
            <p:nvPr/>
          </p:nvSpPr>
          <p:spPr>
            <a:xfrm>
              <a:off x="6221012" y="8701962"/>
              <a:ext cx="450376" cy="488559"/>
            </a:xfrm>
            <a:prstGeom prst="wedgeEllipseCallout">
              <a:avLst>
                <a:gd name="adj1" fmla="val 308"/>
                <a:gd name="adj2" fmla="val -69926"/>
              </a:avLst>
            </a:prstGeom>
            <a:solidFill>
              <a:schemeClr val="accent2">
                <a:lumMod val="20000"/>
                <a:lumOff val="80000"/>
              </a:schemeClr>
            </a:solidFill>
            <a:ln w="28575">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200" b="1" dirty="0">
                  <a:latin typeface="BIZ UDゴシック" panose="020B0400000000000000" pitchFamily="49" charset="-128"/>
                  <a:ea typeface="BIZ UDゴシック" panose="020B0400000000000000" pitchFamily="49" charset="-128"/>
                </a:rPr>
                <a:t>消毒</a:t>
              </a:r>
            </a:p>
          </p:txBody>
        </p:sp>
      </p:grpSp>
      <p:sp>
        <p:nvSpPr>
          <p:cNvPr id="30" name="テキスト ボックス 29">
            <a:extLst>
              <a:ext uri="{FF2B5EF4-FFF2-40B4-BE49-F238E27FC236}">
                <a16:creationId xmlns:a16="http://schemas.microsoft.com/office/drawing/2014/main" id="{7B6793F2-3BBA-3FEA-B640-52DDF437F282}"/>
              </a:ext>
            </a:extLst>
          </p:cNvPr>
          <p:cNvSpPr txBox="1"/>
          <p:nvPr/>
        </p:nvSpPr>
        <p:spPr>
          <a:xfrm>
            <a:off x="238474" y="9077906"/>
            <a:ext cx="6520341" cy="523220"/>
          </a:xfrm>
          <a:prstGeom prst="rect">
            <a:avLst/>
          </a:prstGeom>
          <a:noFill/>
        </p:spPr>
        <p:txBody>
          <a:bodyPr wrap="square" rtlCol="0">
            <a:spAutoFit/>
          </a:bodyPr>
          <a:lstStyle/>
          <a:p>
            <a:r>
              <a:rPr kumimoji="1" lang="en-US" altLang="ja-JP" sz="1400" dirty="0">
                <a:latin typeface="BIZ UDゴシック" panose="020B0400000000000000" pitchFamily="49" charset="-128"/>
                <a:ea typeface="BIZ UDゴシック" panose="020B0400000000000000" pitchFamily="49" charset="-128"/>
              </a:rPr>
              <a:t>※ </a:t>
            </a:r>
            <a:r>
              <a:rPr kumimoji="1" lang="ja-JP" altLang="en-US" sz="1400" dirty="0">
                <a:latin typeface="BIZ UDゴシック" panose="020B0400000000000000" pitchFamily="49" charset="-128"/>
                <a:ea typeface="BIZ UDゴシック" panose="020B0400000000000000" pitchFamily="49" charset="-128"/>
              </a:rPr>
              <a:t>個人防護具の装着前、外した後に手指衛生を実施する！</a:t>
            </a:r>
            <a:endParaRPr kumimoji="1" lang="en-US" altLang="ja-JP" sz="1400" dirty="0">
              <a:latin typeface="BIZ UDゴシック" panose="020B0400000000000000" pitchFamily="49" charset="-128"/>
              <a:ea typeface="BIZ UDゴシック" panose="020B0400000000000000" pitchFamily="49" charset="-128"/>
            </a:endParaRPr>
          </a:p>
          <a:p>
            <a:r>
              <a:rPr kumimoji="1" lang="en-US" altLang="ja-JP" sz="1400" dirty="0">
                <a:latin typeface="BIZ UDゴシック" panose="020B0400000000000000" pitchFamily="49" charset="-128"/>
                <a:ea typeface="BIZ UDゴシック" panose="020B0400000000000000" pitchFamily="49" charset="-128"/>
              </a:rPr>
              <a:t>※</a:t>
            </a:r>
            <a:r>
              <a:rPr kumimoji="1" lang="ja-JP" altLang="en-US" sz="1400" dirty="0">
                <a:latin typeface="BIZ UDゴシック" panose="020B0400000000000000" pitchFamily="49" charset="-128"/>
                <a:ea typeface="BIZ UDゴシック" panose="020B0400000000000000" pitchFamily="49" charset="-128"/>
              </a:rPr>
              <a:t> 空気感染する可能性のある場合は、マスクはレッドゾーンを出てから外す！</a:t>
            </a:r>
          </a:p>
        </p:txBody>
      </p:sp>
      <p:graphicFrame>
        <p:nvGraphicFramePr>
          <p:cNvPr id="2" name="表 1">
            <a:extLst>
              <a:ext uri="{FF2B5EF4-FFF2-40B4-BE49-F238E27FC236}">
                <a16:creationId xmlns:a16="http://schemas.microsoft.com/office/drawing/2014/main" id="{25101A84-4693-2011-95BB-C1157254E98D}"/>
              </a:ext>
            </a:extLst>
          </p:cNvPr>
          <p:cNvGraphicFramePr>
            <a:graphicFrameLocks noGrp="1"/>
          </p:cNvGraphicFramePr>
          <p:nvPr>
            <p:extLst>
              <p:ext uri="{D42A27DB-BD31-4B8C-83A1-F6EECF244321}">
                <p14:modId xmlns:p14="http://schemas.microsoft.com/office/powerpoint/2010/main" val="614511640"/>
              </p:ext>
            </p:extLst>
          </p:nvPr>
        </p:nvGraphicFramePr>
        <p:xfrm>
          <a:off x="282389" y="3065905"/>
          <a:ext cx="6297960" cy="3359099"/>
        </p:xfrm>
        <a:graphic>
          <a:graphicData uri="http://schemas.openxmlformats.org/drawingml/2006/table">
            <a:tbl>
              <a:tblPr firstRow="1" bandRow="1">
                <a:tableStyleId>{5C22544A-7EE6-4342-B048-85BDC9FD1C3A}</a:tableStyleId>
              </a:tblPr>
              <a:tblGrid>
                <a:gridCol w="1280404">
                  <a:extLst>
                    <a:ext uri="{9D8B030D-6E8A-4147-A177-3AD203B41FA5}">
                      <a16:colId xmlns:a16="http://schemas.microsoft.com/office/drawing/2014/main" val="782565191"/>
                    </a:ext>
                  </a:extLst>
                </a:gridCol>
                <a:gridCol w="1562792">
                  <a:extLst>
                    <a:ext uri="{9D8B030D-6E8A-4147-A177-3AD203B41FA5}">
                      <a16:colId xmlns:a16="http://schemas.microsoft.com/office/drawing/2014/main" val="428708670"/>
                    </a:ext>
                  </a:extLst>
                </a:gridCol>
                <a:gridCol w="1729048">
                  <a:extLst>
                    <a:ext uri="{9D8B030D-6E8A-4147-A177-3AD203B41FA5}">
                      <a16:colId xmlns:a16="http://schemas.microsoft.com/office/drawing/2014/main" val="2457878893"/>
                    </a:ext>
                  </a:extLst>
                </a:gridCol>
                <a:gridCol w="1725716">
                  <a:extLst>
                    <a:ext uri="{9D8B030D-6E8A-4147-A177-3AD203B41FA5}">
                      <a16:colId xmlns:a16="http://schemas.microsoft.com/office/drawing/2014/main" val="2882033106"/>
                    </a:ext>
                  </a:extLst>
                </a:gridCol>
              </a:tblGrid>
              <a:tr h="341579">
                <a:tc>
                  <a:txBody>
                    <a:bodyPr/>
                    <a:lstStyle/>
                    <a:p>
                      <a:pPr algn="ctr"/>
                      <a:r>
                        <a:rPr kumimoji="1" lang="ja-JP" altLang="en-US" sz="1400" dirty="0">
                          <a:latin typeface="BIZ UDPゴシック" panose="020B0400000000000000" pitchFamily="50" charset="-128"/>
                          <a:ea typeface="BIZ UDPゴシック" panose="020B0400000000000000" pitchFamily="50" charset="-128"/>
                        </a:rPr>
                        <a:t>感染経路</a:t>
                      </a:r>
                    </a:p>
                  </a:txBody>
                  <a:tcPr/>
                </a:tc>
                <a:tc>
                  <a:txBody>
                    <a:bodyPr/>
                    <a:lstStyle/>
                    <a:p>
                      <a:pPr algn="ctr"/>
                      <a:r>
                        <a:rPr kumimoji="1" lang="ja-JP" altLang="en-US" sz="1400" dirty="0">
                          <a:latin typeface="BIZ UDPゴシック" panose="020B0400000000000000" pitchFamily="50" charset="-128"/>
                          <a:ea typeface="BIZ UDPゴシック" panose="020B0400000000000000" pitchFamily="50" charset="-128"/>
                        </a:rPr>
                        <a:t>特徴</a:t>
                      </a:r>
                    </a:p>
                  </a:txBody>
                  <a:tcPr/>
                </a:tc>
                <a:tc>
                  <a:txBody>
                    <a:bodyPr/>
                    <a:lstStyle/>
                    <a:p>
                      <a:pPr algn="ctr"/>
                      <a:r>
                        <a:rPr kumimoji="1" lang="ja-JP" altLang="en-US" sz="1400" dirty="0">
                          <a:latin typeface="BIZ UDPゴシック" panose="020B0400000000000000" pitchFamily="50" charset="-128"/>
                          <a:ea typeface="BIZ UDPゴシック" panose="020B0400000000000000" pitchFamily="50" charset="-128"/>
                        </a:rPr>
                        <a:t>主な原因微生物</a:t>
                      </a:r>
                    </a:p>
                  </a:txBody>
                  <a:tcPr/>
                </a:tc>
                <a:tc>
                  <a:txBody>
                    <a:bodyPr/>
                    <a:lstStyle/>
                    <a:p>
                      <a:pPr algn="ctr"/>
                      <a:r>
                        <a:rPr kumimoji="1" lang="ja-JP" altLang="en-US" sz="1400" dirty="0">
                          <a:latin typeface="BIZ UDPゴシック" panose="020B0400000000000000" pitchFamily="50" charset="-128"/>
                          <a:ea typeface="BIZ UDPゴシック" panose="020B0400000000000000" pitchFamily="50" charset="-128"/>
                        </a:rPr>
                        <a:t>感染対策例</a:t>
                      </a:r>
                    </a:p>
                  </a:txBody>
                  <a:tcPr/>
                </a:tc>
                <a:extLst>
                  <a:ext uri="{0D108BD9-81ED-4DB2-BD59-A6C34878D82A}">
                    <a16:rowId xmlns:a16="http://schemas.microsoft.com/office/drawing/2014/main" val="3124324936"/>
                  </a:ext>
                </a:extLst>
              </a:tr>
              <a:tr h="769522">
                <a:tc>
                  <a:txBody>
                    <a:bodyPr/>
                    <a:lstStyle/>
                    <a:p>
                      <a:pPr algn="ctr"/>
                      <a:r>
                        <a:rPr kumimoji="1" lang="ja-JP" altLang="en-US" sz="1600" dirty="0">
                          <a:latin typeface="BIZ UDPゴシック" panose="020B0400000000000000" pitchFamily="50" charset="-128"/>
                          <a:ea typeface="BIZ UDPゴシック" panose="020B0400000000000000" pitchFamily="50" charset="-128"/>
                        </a:rPr>
                        <a:t>空気感染</a:t>
                      </a:r>
                    </a:p>
                  </a:txBody>
                  <a:tcPr/>
                </a:tc>
                <a:tc>
                  <a:txBody>
                    <a:bodyPr/>
                    <a:lstStyle/>
                    <a:p>
                      <a:r>
                        <a:rPr kumimoji="1" lang="ja-JP" altLang="en-US" sz="1200" dirty="0">
                          <a:latin typeface="BIZ UDPゴシック" panose="020B0400000000000000" pitchFamily="50" charset="-128"/>
                          <a:ea typeface="BIZ UDPゴシック" panose="020B0400000000000000" pitchFamily="50" charset="-128"/>
                        </a:rPr>
                        <a:t>咳、くしゃみにより飛散し、空気中を漂う飛沫核（</a:t>
                      </a:r>
                      <a:r>
                        <a:rPr kumimoji="1" lang="en-US" altLang="ja-JP" sz="1200" dirty="0">
                          <a:latin typeface="BIZ UDPゴシック" panose="020B0400000000000000" pitchFamily="50" charset="-128"/>
                          <a:ea typeface="BIZ UDPゴシック" panose="020B0400000000000000" pitchFamily="50" charset="-128"/>
                        </a:rPr>
                        <a:t>5μm</a:t>
                      </a:r>
                      <a:r>
                        <a:rPr kumimoji="1" lang="ja-JP" altLang="en-US" sz="1200" dirty="0">
                          <a:latin typeface="BIZ UDPゴシック" panose="020B0400000000000000" pitchFamily="50" charset="-128"/>
                          <a:ea typeface="BIZ UDPゴシック" panose="020B0400000000000000" pitchFamily="50" charset="-128"/>
                        </a:rPr>
                        <a:t>以下）や塵埃を吸い込むことによる。</a:t>
                      </a:r>
                    </a:p>
                  </a:txBody>
                  <a:tcPr/>
                </a:tc>
                <a:tc>
                  <a:txBody>
                    <a:bodyPr/>
                    <a:lstStyle/>
                    <a:p>
                      <a:r>
                        <a:rPr kumimoji="1" lang="ja-JP" altLang="en-US" sz="1200" dirty="0">
                          <a:latin typeface="BIZ UDPゴシック" panose="020B0400000000000000" pitchFamily="50" charset="-128"/>
                          <a:ea typeface="BIZ UDPゴシック" panose="020B0400000000000000" pitchFamily="50" charset="-128"/>
                        </a:rPr>
                        <a:t>結核菌</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麻しんウイルス</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水痘ウイルス　等</a:t>
                      </a:r>
                    </a:p>
                  </a:txBody>
                  <a:tcPr/>
                </a:tc>
                <a:tc>
                  <a:txBody>
                    <a:bodyPr/>
                    <a:lstStyle/>
                    <a:p>
                      <a:r>
                        <a:rPr kumimoji="1" lang="ja-JP" altLang="en-US" sz="1200" dirty="0">
                          <a:solidFill>
                            <a:schemeClr val="tx1"/>
                          </a:solidFill>
                          <a:latin typeface="BIZ UDPゴシック" panose="020B0400000000000000" pitchFamily="50" charset="-128"/>
                          <a:ea typeface="BIZ UDPゴシック" panose="020B0400000000000000" pitchFamily="50" charset="-128"/>
                        </a:rPr>
                        <a:t>個室隔離</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r>
                        <a:rPr kumimoji="1" lang="en-US" altLang="ja-JP" sz="1200" dirty="0">
                          <a:solidFill>
                            <a:schemeClr val="tx1"/>
                          </a:solidFill>
                          <a:latin typeface="BIZ UDPゴシック" panose="020B0400000000000000" pitchFamily="50" charset="-128"/>
                          <a:ea typeface="BIZ UDPゴシック" panose="020B0400000000000000" pitchFamily="50" charset="-128"/>
                        </a:rPr>
                        <a:t>N95</a:t>
                      </a:r>
                      <a:r>
                        <a:rPr kumimoji="1" lang="ja-JP" altLang="en-US" sz="1200" dirty="0">
                          <a:solidFill>
                            <a:schemeClr val="tx1"/>
                          </a:solidFill>
                          <a:latin typeface="BIZ UDPゴシック" panose="020B0400000000000000" pitchFamily="50" charset="-128"/>
                          <a:ea typeface="BIZ UDPゴシック" panose="020B0400000000000000" pitchFamily="50" charset="-128"/>
                        </a:rPr>
                        <a:t>マスク</a:t>
                      </a:r>
                    </a:p>
                  </a:txBody>
                  <a:tcPr/>
                </a:tc>
                <a:extLst>
                  <a:ext uri="{0D108BD9-81ED-4DB2-BD59-A6C34878D82A}">
                    <a16:rowId xmlns:a16="http://schemas.microsoft.com/office/drawing/2014/main" val="3723439664"/>
                  </a:ext>
                </a:extLst>
              </a:tr>
              <a:tr h="653144">
                <a:tc>
                  <a:txBody>
                    <a:bodyPr/>
                    <a:lstStyle/>
                    <a:p>
                      <a:pPr algn="ctr"/>
                      <a:r>
                        <a:rPr kumimoji="1" lang="ja-JP" altLang="en-US" sz="1600" dirty="0">
                          <a:latin typeface="BIZ UDPゴシック" panose="020B0400000000000000" pitchFamily="50" charset="-128"/>
                          <a:ea typeface="BIZ UDPゴシック" panose="020B0400000000000000" pitchFamily="50" charset="-128"/>
                        </a:rPr>
                        <a:t>飛沫感染</a:t>
                      </a:r>
                    </a:p>
                  </a:txBody>
                  <a:tcPr/>
                </a:tc>
                <a:tc>
                  <a:txBody>
                    <a:bodyPr/>
                    <a:lstStyle/>
                    <a:p>
                      <a:r>
                        <a:rPr kumimoji="1" lang="ja-JP" altLang="en-US" sz="1200" dirty="0">
                          <a:latin typeface="BIZ UDPゴシック" panose="020B0400000000000000" pitchFamily="50" charset="-128"/>
                          <a:ea typeface="BIZ UDPゴシック" panose="020B0400000000000000" pitchFamily="50" charset="-128"/>
                        </a:rPr>
                        <a:t>咳、くしゃみ、会話などで飛散した飛沫粒子（</a:t>
                      </a:r>
                      <a:r>
                        <a:rPr kumimoji="1" lang="en-US" altLang="ja-JP" sz="1200" dirty="0">
                          <a:latin typeface="BIZ UDPゴシック" panose="020B0400000000000000" pitchFamily="50" charset="-128"/>
                          <a:ea typeface="BIZ UDPゴシック" panose="020B0400000000000000" pitchFamily="50" charset="-128"/>
                        </a:rPr>
                        <a:t>5μm</a:t>
                      </a:r>
                      <a:r>
                        <a:rPr kumimoji="1" lang="ja-JP" altLang="en-US" sz="1200" dirty="0">
                          <a:latin typeface="BIZ UDPゴシック" panose="020B0400000000000000" pitchFamily="50" charset="-128"/>
                          <a:ea typeface="BIZ UDPゴシック" panose="020B0400000000000000" pitchFamily="50" charset="-128"/>
                        </a:rPr>
                        <a:t>以上）を吸い込むことによる。</a:t>
                      </a:r>
                    </a:p>
                  </a:txBody>
                  <a:tcPr/>
                </a:tc>
                <a:tc>
                  <a:txBody>
                    <a:bodyPr/>
                    <a:lstStyle/>
                    <a:p>
                      <a:r>
                        <a:rPr kumimoji="1" lang="ja-JP" altLang="en-US" sz="1200" dirty="0">
                          <a:latin typeface="BIZ UDPゴシック" panose="020B0400000000000000" pitchFamily="50" charset="-128"/>
                          <a:ea typeface="BIZ UDPゴシック" panose="020B0400000000000000" pitchFamily="50" charset="-128"/>
                        </a:rPr>
                        <a:t>インフルエンザウイルス</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新型コロナウイルス</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ムンプスウイルス</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風疹ウイルス</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マイコプラズマ肺炎　等</a:t>
                      </a: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latin typeface="BIZ UDPゴシック" panose="020B0400000000000000" pitchFamily="50" charset="-128"/>
                          <a:ea typeface="BIZ UDPゴシック" panose="020B0400000000000000" pitchFamily="50" charset="-128"/>
                        </a:rPr>
                        <a:t>個室または集団隔離</a:t>
                      </a:r>
                    </a:p>
                    <a:p>
                      <a:r>
                        <a:rPr kumimoji="1" lang="ja-JP" altLang="en-US" sz="1200" dirty="0">
                          <a:solidFill>
                            <a:schemeClr val="tx1"/>
                          </a:solidFill>
                          <a:latin typeface="BIZ UDPゴシック" panose="020B0400000000000000" pitchFamily="50" charset="-128"/>
                          <a:ea typeface="BIZ UDPゴシック" panose="020B0400000000000000" pitchFamily="50" charset="-128"/>
                        </a:rPr>
                        <a:t>咳エチケット</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200" dirty="0">
                          <a:solidFill>
                            <a:schemeClr val="tx1"/>
                          </a:solidFill>
                          <a:latin typeface="BIZ UDPゴシック" panose="020B0400000000000000" pitchFamily="50" charset="-128"/>
                          <a:ea typeface="BIZ UDPゴシック" panose="020B0400000000000000" pitchFamily="50" charset="-128"/>
                        </a:rPr>
                        <a:t>サージカルマスク</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729333957"/>
                  </a:ext>
                </a:extLst>
              </a:tr>
              <a:tr h="769522">
                <a:tc>
                  <a:txBody>
                    <a:bodyPr/>
                    <a:lstStyle/>
                    <a:p>
                      <a:pPr algn="ctr"/>
                      <a:r>
                        <a:rPr kumimoji="1" lang="ja-JP" altLang="en-US" sz="1600" dirty="0">
                          <a:latin typeface="BIZ UDPゴシック" panose="020B0400000000000000" pitchFamily="50" charset="-128"/>
                          <a:ea typeface="BIZ UDPゴシック" panose="020B0400000000000000" pitchFamily="50" charset="-128"/>
                        </a:rPr>
                        <a:t>接触感染</a:t>
                      </a:r>
                      <a:endParaRPr kumimoji="1" lang="en-US" altLang="ja-JP" sz="1400" dirty="0">
                        <a:latin typeface="BIZ UDPゴシック" panose="020B0400000000000000" pitchFamily="50" charset="-128"/>
                        <a:ea typeface="BIZ UDPゴシック" panose="020B0400000000000000" pitchFamily="50" charset="-128"/>
                      </a:endParaRPr>
                    </a:p>
                    <a:p>
                      <a:pPr algn="ctr"/>
                      <a:r>
                        <a:rPr kumimoji="1" lang="ja-JP" altLang="en-US" sz="1100" dirty="0">
                          <a:latin typeface="BIZ UDPゴシック" panose="020B0400000000000000" pitchFamily="50" charset="-128"/>
                          <a:ea typeface="BIZ UDPゴシック" panose="020B0400000000000000" pitchFamily="50" charset="-128"/>
                        </a:rPr>
                        <a:t>（経口感染含む）</a:t>
                      </a:r>
                      <a:endParaRPr kumimoji="1" lang="ja-JP" altLang="en-US" sz="1200" dirty="0">
                        <a:latin typeface="BIZ UDPゴシック" panose="020B0400000000000000" pitchFamily="50" charset="-128"/>
                        <a:ea typeface="BIZ UDPゴシック" panose="020B0400000000000000" pitchFamily="50" charset="-128"/>
                      </a:endParaRPr>
                    </a:p>
                  </a:txBody>
                  <a:tcPr/>
                </a:tc>
                <a:tc>
                  <a:txBody>
                    <a:bodyPr/>
                    <a:lstStyle/>
                    <a:p>
                      <a:r>
                        <a:rPr kumimoji="1" lang="ja-JP" altLang="en-US" sz="1200" dirty="0">
                          <a:latin typeface="BIZ UDPゴシック" panose="020B0400000000000000" pitchFamily="50" charset="-128"/>
                          <a:ea typeface="BIZ UDPゴシック" panose="020B0400000000000000" pitchFamily="50" charset="-128"/>
                        </a:rPr>
                        <a:t>手指、食品、器具を介して伝播する。</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最も頻度の高い伝播経路である。</a:t>
                      </a:r>
                    </a:p>
                  </a:txBody>
                  <a:tcPr/>
                </a:tc>
                <a:tc>
                  <a:txBody>
                    <a:bodyPr/>
                    <a:lstStyle/>
                    <a:p>
                      <a:r>
                        <a:rPr kumimoji="1" lang="ja-JP" altLang="en-US" sz="1200" dirty="0">
                          <a:latin typeface="BIZ UDPゴシック" panose="020B0400000000000000" pitchFamily="50" charset="-128"/>
                          <a:ea typeface="BIZ UDPゴシック" panose="020B0400000000000000" pitchFamily="50" charset="-128"/>
                        </a:rPr>
                        <a:t>ノロウイルス</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腸管出血性大腸菌　等</a:t>
                      </a: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latin typeface="BIZ UDPゴシック" panose="020B0400000000000000" pitchFamily="50" charset="-128"/>
                          <a:ea typeface="BIZ UDPゴシック" panose="020B0400000000000000" pitchFamily="50" charset="-128"/>
                        </a:rPr>
                        <a:t>個室または集団隔離</a:t>
                      </a:r>
                    </a:p>
                    <a:p>
                      <a:r>
                        <a:rPr kumimoji="1" lang="ja-JP" altLang="en-US" sz="1200" dirty="0">
                          <a:solidFill>
                            <a:schemeClr val="tx1"/>
                          </a:solidFill>
                          <a:latin typeface="BIZ UDPゴシック" panose="020B0400000000000000" pitchFamily="50" charset="-128"/>
                          <a:ea typeface="BIZ UDPゴシック" panose="020B0400000000000000" pitchFamily="50" charset="-128"/>
                        </a:rPr>
                        <a:t>手袋</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200" dirty="0">
                          <a:solidFill>
                            <a:schemeClr val="tx1"/>
                          </a:solidFill>
                          <a:latin typeface="BIZ UDPゴシック" panose="020B0400000000000000" pitchFamily="50" charset="-128"/>
                          <a:ea typeface="BIZ UDPゴシック" panose="020B0400000000000000" pitchFamily="50" charset="-128"/>
                        </a:rPr>
                        <a:t>ガウンまたは</a:t>
                      </a:r>
                      <a:r>
                        <a:rPr kumimoji="1" lang="ja-JP" altLang="en-US" sz="1200" dirty="0">
                          <a:latin typeface="BIZ UDPゴシック" panose="020B0400000000000000" pitchFamily="50" charset="-128"/>
                          <a:ea typeface="BIZ UDPゴシック" panose="020B0400000000000000" pitchFamily="50" charset="-128"/>
                        </a:rPr>
                        <a:t>エプロン</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手洗い・手指衛生</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環境消毒</a:t>
                      </a:r>
                      <a:endParaRPr kumimoji="1" lang="en-US" altLang="ja-JP" sz="12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3146749696"/>
                  </a:ext>
                </a:extLst>
              </a:tr>
            </a:tbl>
          </a:graphicData>
        </a:graphic>
      </p:graphicFrame>
      <p:sp>
        <p:nvSpPr>
          <p:cNvPr id="4" name="日付プレースホルダー 3">
            <a:extLst>
              <a:ext uri="{FF2B5EF4-FFF2-40B4-BE49-F238E27FC236}">
                <a16:creationId xmlns:a16="http://schemas.microsoft.com/office/drawing/2014/main" id="{43F1F00B-96D9-4FD6-DE09-2F0C2C2C7EE9}"/>
              </a:ext>
            </a:extLst>
          </p:cNvPr>
          <p:cNvSpPr>
            <a:spLocks noGrp="1"/>
          </p:cNvSpPr>
          <p:nvPr>
            <p:ph type="dt" sz="half" idx="10"/>
          </p:nvPr>
        </p:nvSpPr>
        <p:spPr/>
        <p:txBody>
          <a:bodyPr/>
          <a:lstStyle/>
          <a:p>
            <a:r>
              <a:rPr kumimoji="1" lang="en-US" altLang="ja-JP"/>
              <a:t>2025/12/12</a:t>
            </a:r>
            <a:r>
              <a:rPr kumimoji="1" lang="ja-JP" altLang="en-US"/>
              <a:t>作成（入所系）</a:t>
            </a:r>
          </a:p>
        </p:txBody>
      </p:sp>
      <p:sp>
        <p:nvSpPr>
          <p:cNvPr id="7" name="日付プレースホルダー 1">
            <a:extLst>
              <a:ext uri="{FF2B5EF4-FFF2-40B4-BE49-F238E27FC236}">
                <a16:creationId xmlns:a16="http://schemas.microsoft.com/office/drawing/2014/main" id="{719C3E99-F029-FA13-3CF2-63687B4A7838}"/>
              </a:ext>
            </a:extLst>
          </p:cNvPr>
          <p:cNvSpPr txBox="1">
            <a:spLocks/>
          </p:cNvSpPr>
          <p:nvPr/>
        </p:nvSpPr>
        <p:spPr>
          <a:xfrm>
            <a:off x="3202573" y="9526385"/>
            <a:ext cx="491897" cy="527403"/>
          </a:xfrm>
          <a:prstGeom prst="rect">
            <a:avLst/>
          </a:prstGeom>
        </p:spPr>
        <p:txBody>
          <a:bodyPr vert="horz" lIns="91440" tIns="45720" rIns="91440" bIns="45720" rtlCol="0" anchor="ctr"/>
          <a:lstStyle>
            <a:defPPr>
              <a:defRPr lang="en-US"/>
            </a:defPPr>
            <a:lvl1pPr marL="0" algn="l" defTabSz="457200" rtl="0" eaLnBrk="1" latinLnBrk="0" hangingPunct="1">
              <a:defRPr sz="9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kumimoji="1" lang="en-US" altLang="ja-JP" sz="1050" dirty="0">
                <a:latin typeface="BIZ UDゴシック" panose="020B0400000000000000" pitchFamily="49" charset="-128"/>
                <a:ea typeface="BIZ UDゴシック" panose="020B0400000000000000" pitchFamily="49" charset="-128"/>
              </a:rPr>
              <a:t>21</a:t>
            </a:r>
            <a:endParaRPr kumimoji="1" lang="ja-JP" altLang="en-US" sz="1050"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337438855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168829" y="850232"/>
            <a:ext cx="6485488" cy="8775906"/>
          </a:xfrm>
          <a:ln>
            <a:solidFill>
              <a:schemeClr val="tx1"/>
            </a:solidFill>
          </a:ln>
        </p:spPr>
        <p:txBody>
          <a:bodyPr>
            <a:normAutofit/>
          </a:bodyPr>
          <a:lstStyle/>
          <a:p>
            <a:pPr marL="0" indent="0">
              <a:buNone/>
            </a:pPr>
            <a:r>
              <a:rPr lang="ja-JP" altLang="en-US" sz="1300" dirty="0">
                <a:latin typeface="HGｺﾞｼｯｸM" panose="020B0609000000000000" pitchFamily="49" charset="-128"/>
                <a:ea typeface="HGｺﾞｼｯｸM" panose="020B0609000000000000" pitchFamily="49" charset="-128"/>
              </a:rPr>
              <a:t>ドアノブ、ベッド柵、手すりなど、たくさんの人の手が頻回に触れる環境表面は、手で触れることの少ない環境表面に比べて、より頻繁に、また丁寧な拭き掃除を行うことが推奨されている。</a:t>
            </a:r>
            <a:endParaRPr lang="en-US" altLang="ja-JP" sz="1300" dirty="0">
              <a:latin typeface="HGｺﾞｼｯｸM" panose="020B0609000000000000" pitchFamily="49" charset="-128"/>
              <a:ea typeface="HGｺﾞｼｯｸM" panose="020B0609000000000000" pitchFamily="49" charset="-128"/>
            </a:endParaRPr>
          </a:p>
          <a:p>
            <a:pPr marL="0" indent="0">
              <a:lnSpc>
                <a:spcPct val="80000"/>
              </a:lnSpc>
              <a:buNone/>
            </a:pPr>
            <a:r>
              <a:rPr lang="ja-JP" altLang="en-US" sz="1300" dirty="0">
                <a:latin typeface="HGｺﾞｼｯｸM" panose="020B0609000000000000" pitchFamily="49" charset="-128"/>
                <a:ea typeface="HGｺﾞｼｯｸM" panose="020B0609000000000000" pitchFamily="49" charset="-128"/>
              </a:rPr>
              <a:t>〇</a:t>
            </a:r>
            <a:r>
              <a:rPr lang="en-US" altLang="ja-JP" sz="1300" dirty="0">
                <a:latin typeface="HGｺﾞｼｯｸM" panose="020B0609000000000000" pitchFamily="49" charset="-128"/>
                <a:ea typeface="HGｺﾞｼｯｸM" panose="020B0609000000000000" pitchFamily="49" charset="-128"/>
              </a:rPr>
              <a:t> </a:t>
            </a:r>
            <a:r>
              <a:rPr lang="ja-JP" altLang="en-US" sz="1300" dirty="0">
                <a:latin typeface="HGｺﾞｼｯｸM" panose="020B0609000000000000" pitchFamily="49" charset="-128"/>
                <a:ea typeface="HGｺﾞｼｯｸM" panose="020B0609000000000000" pitchFamily="49" charset="-128"/>
              </a:rPr>
              <a:t>接触感染対策中は、</a:t>
            </a:r>
            <a:r>
              <a:rPr lang="en-US" altLang="ja-JP" sz="1300" dirty="0">
                <a:latin typeface="HGｺﾞｼｯｸM" panose="020B0609000000000000" pitchFamily="49" charset="-128"/>
                <a:ea typeface="HGｺﾞｼｯｸM" panose="020B0609000000000000" pitchFamily="49" charset="-128"/>
              </a:rPr>
              <a:t>1</a:t>
            </a:r>
            <a:r>
              <a:rPr lang="ja-JP" altLang="en-US" sz="1300" dirty="0">
                <a:latin typeface="HGｺﾞｼｯｸM" panose="020B0609000000000000" pitchFamily="49" charset="-128"/>
                <a:ea typeface="HGｺﾞｼｯｸM" panose="020B0609000000000000" pitchFamily="49" charset="-128"/>
              </a:rPr>
              <a:t>日</a:t>
            </a:r>
            <a:r>
              <a:rPr lang="en-US" altLang="ja-JP" sz="1300" dirty="0">
                <a:latin typeface="HGｺﾞｼｯｸM" panose="020B0609000000000000" pitchFamily="49" charset="-128"/>
                <a:ea typeface="HGｺﾞｼｯｸM" panose="020B0609000000000000" pitchFamily="49" charset="-128"/>
              </a:rPr>
              <a:t>2</a:t>
            </a:r>
            <a:r>
              <a:rPr lang="ja-JP" altLang="en-US" sz="1300" dirty="0">
                <a:latin typeface="HGｺﾞｼｯｸM" panose="020B0609000000000000" pitchFamily="49" charset="-128"/>
                <a:ea typeface="HGｺﾞｼｯｸM" panose="020B0609000000000000" pitchFamily="49" charset="-128"/>
              </a:rPr>
              <a:t>回以上</a:t>
            </a:r>
            <a:r>
              <a:rPr lang="ja-JP" altLang="en-US" sz="1300" u="sng" dirty="0">
                <a:latin typeface="HGｺﾞｼｯｸM" panose="020B0609000000000000" pitchFamily="49" charset="-128"/>
                <a:ea typeface="HGｺﾞｼｯｸM" panose="020B0609000000000000" pitchFamily="49" charset="-128"/>
              </a:rPr>
              <a:t>清拭</a:t>
            </a:r>
            <a:r>
              <a:rPr lang="ja-JP" altLang="en-US" sz="1300" dirty="0">
                <a:latin typeface="HGｺﾞｼｯｸM" panose="020B0609000000000000" pitchFamily="49" charset="-128"/>
                <a:ea typeface="HGｺﾞｼｯｸM" panose="020B0609000000000000" pitchFamily="49" charset="-128"/>
              </a:rPr>
              <a:t>消毒する。</a:t>
            </a:r>
            <a:endParaRPr lang="en-US" altLang="ja-JP" sz="1300" dirty="0">
              <a:latin typeface="HGｺﾞｼｯｸM" panose="020B0609000000000000" pitchFamily="49" charset="-128"/>
              <a:ea typeface="HGｺﾞｼｯｸM" panose="020B0609000000000000" pitchFamily="49" charset="-128"/>
            </a:endParaRPr>
          </a:p>
          <a:p>
            <a:pPr marL="0" indent="0">
              <a:lnSpc>
                <a:spcPct val="80000"/>
              </a:lnSpc>
              <a:buNone/>
            </a:pPr>
            <a:r>
              <a:rPr lang="ja-JP" altLang="en-US" sz="1300" dirty="0">
                <a:latin typeface="HGｺﾞｼｯｸM" panose="020B0609000000000000" pitchFamily="49" charset="-128"/>
                <a:ea typeface="HGｺﾞｼｯｸM" panose="020B0609000000000000" pitchFamily="49" charset="-128"/>
              </a:rPr>
              <a:t>　　汚れや微生物を「ぬぐう」ことにより物理的に除去することが効果的。</a:t>
            </a:r>
            <a:endParaRPr lang="en-US" altLang="ja-JP" sz="1300" dirty="0">
              <a:latin typeface="HGｺﾞｼｯｸM" panose="020B0609000000000000" pitchFamily="49" charset="-128"/>
              <a:ea typeface="HGｺﾞｼｯｸM" panose="020B0609000000000000" pitchFamily="49" charset="-128"/>
            </a:endParaRPr>
          </a:p>
          <a:p>
            <a:pPr marL="0" indent="0">
              <a:lnSpc>
                <a:spcPct val="80000"/>
              </a:lnSpc>
              <a:buNone/>
            </a:pPr>
            <a:r>
              <a:rPr lang="ja-JP" altLang="en-US" sz="1300" dirty="0">
                <a:latin typeface="HGｺﾞｼｯｸM" panose="020B0609000000000000" pitchFamily="49" charset="-128"/>
                <a:ea typeface="HGｺﾞｼｯｸM" panose="020B0609000000000000" pitchFamily="49" charset="-128"/>
              </a:rPr>
              <a:t>〇 清掃において、消毒薬や洗浄剤を</a:t>
            </a:r>
            <a:r>
              <a:rPr lang="ja-JP" altLang="en-US" sz="1300" u="sng" dirty="0">
                <a:latin typeface="HGｺﾞｼｯｸM" panose="020B0609000000000000" pitchFamily="49" charset="-128"/>
                <a:ea typeface="HGｺﾞｼｯｸM" panose="020B0609000000000000" pitchFamily="49" charset="-128"/>
              </a:rPr>
              <a:t>噴霧することは推奨しない</a:t>
            </a:r>
            <a:r>
              <a:rPr lang="ja-JP" altLang="en-US" sz="1300" dirty="0">
                <a:latin typeface="HGｺﾞｼｯｸM" panose="020B0609000000000000" pitchFamily="49" charset="-128"/>
                <a:ea typeface="HGｺﾞｼｯｸM" panose="020B0609000000000000" pitchFamily="49" charset="-128"/>
              </a:rPr>
              <a:t>。</a:t>
            </a:r>
            <a:endParaRPr lang="en-US" altLang="ja-JP" sz="1300" dirty="0">
              <a:latin typeface="HGｺﾞｼｯｸM" panose="020B0609000000000000" pitchFamily="49" charset="-128"/>
              <a:ea typeface="HGｺﾞｼｯｸM" panose="020B0609000000000000" pitchFamily="49" charset="-128"/>
            </a:endParaRPr>
          </a:p>
          <a:p>
            <a:pPr marL="0" indent="0">
              <a:lnSpc>
                <a:spcPct val="80000"/>
              </a:lnSpc>
              <a:buNone/>
            </a:pPr>
            <a:r>
              <a:rPr lang="ja-JP" altLang="en-US" sz="1300" dirty="0">
                <a:latin typeface="HGｺﾞｼｯｸM" panose="020B0609000000000000" pitchFamily="49" charset="-128"/>
                <a:ea typeface="HGｺﾞｼｯｸM" panose="020B0609000000000000" pitchFamily="49" charset="-128"/>
              </a:rPr>
              <a:t>　 作業者や利用者が噴霧された薬液を吸入し、健康被害を受ける恐れあり。</a:t>
            </a:r>
            <a:endParaRPr lang="en-US" altLang="ja-JP" sz="1300" dirty="0">
              <a:latin typeface="HGｺﾞｼｯｸM" panose="020B0609000000000000" pitchFamily="49" charset="-128"/>
              <a:ea typeface="HGｺﾞｼｯｸM" panose="020B0609000000000000" pitchFamily="49" charset="-128"/>
            </a:endParaRPr>
          </a:p>
          <a:p>
            <a:pPr marL="0" indent="0">
              <a:lnSpc>
                <a:spcPct val="80000"/>
              </a:lnSpc>
              <a:buNone/>
            </a:pPr>
            <a:r>
              <a:rPr lang="ja-JP" altLang="en-US" sz="1300" dirty="0">
                <a:latin typeface="HGｺﾞｼｯｸM" panose="020B0609000000000000" pitchFamily="49" charset="-128"/>
                <a:ea typeface="HGｺﾞｼｯｸM" panose="020B0609000000000000" pitchFamily="49" charset="-128"/>
              </a:rPr>
              <a:t>〇 消毒剤は、感染症により適用となる消毒剤が異なるので、対象となる感染症に</a:t>
            </a:r>
            <a:endParaRPr lang="en-US" altLang="ja-JP" sz="1300" dirty="0">
              <a:latin typeface="HGｺﾞｼｯｸM" panose="020B0609000000000000" pitchFamily="49" charset="-128"/>
              <a:ea typeface="HGｺﾞｼｯｸM" panose="020B0609000000000000" pitchFamily="49" charset="-128"/>
            </a:endParaRPr>
          </a:p>
          <a:p>
            <a:pPr marL="0" indent="0">
              <a:lnSpc>
                <a:spcPct val="80000"/>
              </a:lnSpc>
              <a:buNone/>
            </a:pPr>
            <a:r>
              <a:rPr lang="ja-JP" altLang="en-US" sz="1300" dirty="0">
                <a:latin typeface="HGｺﾞｼｯｸM" panose="020B0609000000000000" pitchFamily="49" charset="-128"/>
                <a:ea typeface="HGｺﾞｼｯｸM" panose="020B0609000000000000" pitchFamily="49" charset="-128"/>
              </a:rPr>
              <a:t>　 応じた消毒液を選び、適正濃度や用途を考慮する必要あり。</a:t>
            </a:r>
            <a:endParaRPr lang="en-US" altLang="ja-JP" sz="1300" dirty="0">
              <a:latin typeface="HGｺﾞｼｯｸM" panose="020B0609000000000000" pitchFamily="49" charset="-128"/>
              <a:ea typeface="HGｺﾞｼｯｸM" panose="020B0609000000000000" pitchFamily="49" charset="-128"/>
            </a:endParaRPr>
          </a:p>
          <a:p>
            <a:pPr marL="0" indent="0">
              <a:buNone/>
            </a:pPr>
            <a:endParaRPr lang="en-US" altLang="ja-JP" sz="100" dirty="0">
              <a:solidFill>
                <a:srgbClr val="FFC000"/>
              </a:solidFill>
              <a:latin typeface="HGｺﾞｼｯｸM" panose="020B0609000000000000" pitchFamily="49" charset="-128"/>
              <a:ea typeface="HGｺﾞｼｯｸM" panose="020B0609000000000000" pitchFamily="49" charset="-128"/>
            </a:endParaRPr>
          </a:p>
          <a:p>
            <a:pPr marL="0" indent="0">
              <a:lnSpc>
                <a:spcPts val="1400"/>
              </a:lnSpc>
              <a:buNone/>
            </a:pPr>
            <a:r>
              <a:rPr lang="ja-JP" altLang="en-US" sz="1600" b="1" dirty="0">
                <a:latin typeface="HGｺﾞｼｯｸM" panose="020B0609000000000000" pitchFamily="49" charset="-128"/>
                <a:ea typeface="HGｺﾞｼｯｸM" panose="020B0609000000000000" pitchFamily="49" charset="-128"/>
              </a:rPr>
              <a:t>＜主な病原体の消毒方法＞</a:t>
            </a:r>
            <a:endParaRPr lang="en-US" altLang="ja-JP" sz="1600" b="1"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600" b="1"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600" b="1"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400"/>
              </a:lnSpc>
              <a:buNone/>
            </a:pPr>
            <a:endParaRPr lang="en-US" altLang="ja-JP" sz="1050" dirty="0">
              <a:latin typeface="HGｺﾞｼｯｸM" panose="020B0609000000000000" pitchFamily="49" charset="-128"/>
              <a:ea typeface="HGｺﾞｼｯｸM" panose="020B0609000000000000" pitchFamily="49" charset="-128"/>
            </a:endParaRPr>
          </a:p>
          <a:p>
            <a:pPr marL="0" indent="0">
              <a:lnSpc>
                <a:spcPts val="400"/>
              </a:lnSpc>
              <a:buNone/>
            </a:pPr>
            <a:endParaRPr lang="en-US" altLang="ja-JP" sz="1050" dirty="0">
              <a:latin typeface="HGｺﾞｼｯｸM" panose="020B0609000000000000" pitchFamily="49" charset="-128"/>
              <a:ea typeface="HGｺﾞｼｯｸM" panose="020B0609000000000000" pitchFamily="49" charset="-128"/>
            </a:endParaRPr>
          </a:p>
          <a:p>
            <a:pPr marL="0" indent="0">
              <a:lnSpc>
                <a:spcPts val="400"/>
              </a:lnSpc>
              <a:buNone/>
            </a:pPr>
            <a:r>
              <a:rPr lang="ja-JP" altLang="en-US" sz="1050" dirty="0">
                <a:latin typeface="HGｺﾞｼｯｸM" panose="020B0609000000000000" pitchFamily="49" charset="-128"/>
                <a:ea typeface="HGｺﾞｼｯｸM" panose="020B0609000000000000" pitchFamily="49" charset="-128"/>
              </a:rPr>
              <a:t>　　　　　　　　　　　　　　　　　　　　　　　　　　　　　　　　　　</a:t>
            </a:r>
            <a:r>
              <a:rPr lang="en-US" altLang="ja-JP" sz="1200" dirty="0">
                <a:latin typeface="BIZ UDPゴシック" panose="020B0400000000000000" pitchFamily="50" charset="-128"/>
                <a:ea typeface="BIZ UDPゴシック" panose="020B0400000000000000" pitchFamily="50" charset="-128"/>
              </a:rPr>
              <a:t>※</a:t>
            </a:r>
            <a:r>
              <a:rPr lang="ja-JP" altLang="en-US" sz="1200" dirty="0">
                <a:latin typeface="BIZ UDPゴシック" panose="020B0400000000000000" pitchFamily="50" charset="-128"/>
                <a:ea typeface="BIZ UDPゴシック" panose="020B0400000000000000" pitchFamily="50" charset="-128"/>
              </a:rPr>
              <a:t>嘔吐物・便等は</a:t>
            </a:r>
            <a:r>
              <a:rPr lang="en-US" altLang="ja-JP" sz="1200" dirty="0">
                <a:latin typeface="BIZ UDPゴシック" panose="020B0400000000000000" pitchFamily="50" charset="-128"/>
                <a:ea typeface="BIZ UDPゴシック" panose="020B0400000000000000" pitchFamily="50" charset="-128"/>
              </a:rPr>
              <a:t>0.2</a:t>
            </a:r>
            <a:r>
              <a:rPr lang="ja-JP" altLang="en-US" sz="1200" dirty="0">
                <a:latin typeface="BIZ UDPゴシック" panose="020B0400000000000000" pitchFamily="50" charset="-128"/>
                <a:ea typeface="BIZ UDPゴシック" panose="020B0400000000000000" pitchFamily="50" charset="-128"/>
              </a:rPr>
              <a:t>％</a:t>
            </a:r>
            <a:endParaRPr lang="en-US" altLang="ja-JP" sz="1200" dirty="0">
              <a:latin typeface="BIZ UDPゴシック" panose="020B0400000000000000" pitchFamily="50" charset="-128"/>
              <a:ea typeface="BIZ UDPゴシック" panose="020B0400000000000000" pitchFamily="50" charset="-128"/>
            </a:endParaRPr>
          </a:p>
          <a:p>
            <a:pPr marL="0" indent="0">
              <a:lnSpc>
                <a:spcPct val="100000"/>
              </a:lnSpc>
              <a:buNone/>
            </a:pPr>
            <a:endParaRPr lang="en-US" altLang="ja-JP" sz="100" b="1" dirty="0">
              <a:latin typeface="BIZ UDPゴシック" panose="020B0400000000000000" pitchFamily="50" charset="-128"/>
              <a:ea typeface="BIZ UDPゴシック" panose="020B0400000000000000" pitchFamily="50" charset="-128"/>
            </a:endParaRPr>
          </a:p>
          <a:p>
            <a:pPr marL="0" indent="0">
              <a:lnSpc>
                <a:spcPts val="400"/>
              </a:lnSpc>
              <a:buNone/>
            </a:pPr>
            <a:r>
              <a:rPr lang="ja-JP" altLang="en-US" sz="1050" dirty="0">
                <a:latin typeface="HGｺﾞｼｯｸM" panose="020B0609000000000000" pitchFamily="49" charset="-128"/>
                <a:ea typeface="HGｺﾞｼｯｸM" panose="020B0609000000000000" pitchFamily="49" charset="-128"/>
              </a:rPr>
              <a:t>参考：</a:t>
            </a:r>
            <a:r>
              <a:rPr lang="zh-TW" altLang="en-US" sz="1050" dirty="0">
                <a:latin typeface="HGｺﾞｼｯｸM" panose="020B0609000000000000" pitchFamily="49" charset="-128"/>
                <a:ea typeface="HGｺﾞｼｯｸM" panose="020B0609000000000000" pitchFamily="49" charset="-128"/>
              </a:rPr>
              <a:t>腸管出血性大腸菌Ｑ＆Ａ</a:t>
            </a:r>
            <a:r>
              <a:rPr lang="ja-JP" altLang="en-US" sz="1050" dirty="0">
                <a:latin typeface="HGｺﾞｼｯｸM" panose="020B0609000000000000" pitchFamily="49" charset="-128"/>
                <a:ea typeface="HGｺﾞｼｯｸM" panose="020B0609000000000000" pitchFamily="49" charset="-128"/>
              </a:rPr>
              <a:t>（厚生労働省ホームページ）</a:t>
            </a:r>
            <a:endParaRPr lang="en-US" altLang="ja-JP" sz="1050" dirty="0">
              <a:latin typeface="HGｺﾞｼｯｸM" panose="020B0609000000000000" pitchFamily="49" charset="-128"/>
              <a:ea typeface="HGｺﾞｼｯｸM" panose="020B0609000000000000" pitchFamily="49" charset="-128"/>
            </a:endParaRPr>
          </a:p>
          <a:p>
            <a:pPr marL="0" indent="0">
              <a:lnSpc>
                <a:spcPts val="400"/>
              </a:lnSpc>
              <a:buNone/>
            </a:pPr>
            <a:r>
              <a:rPr lang="ja-JP" altLang="en-US" sz="1050" dirty="0">
                <a:latin typeface="HGｺﾞｼｯｸM" panose="020B0609000000000000" pitchFamily="49" charset="-128"/>
                <a:ea typeface="HGｺﾞｼｯｸM" panose="020B0609000000000000" pitchFamily="49" charset="-128"/>
              </a:rPr>
              <a:t>　　　ノロウイルスに関するＱ＆Ａ（厚生労働省ホームページ）</a:t>
            </a:r>
            <a:endParaRPr lang="en-US" altLang="ja-JP" sz="1050" dirty="0">
              <a:latin typeface="HGｺﾞｼｯｸM" panose="020B0609000000000000" pitchFamily="49" charset="-128"/>
              <a:ea typeface="HGｺﾞｼｯｸM" panose="020B0609000000000000" pitchFamily="49" charset="-128"/>
            </a:endParaRPr>
          </a:p>
          <a:p>
            <a:pPr marL="0" indent="0">
              <a:lnSpc>
                <a:spcPts val="400"/>
              </a:lnSpc>
              <a:buNone/>
            </a:pPr>
            <a:r>
              <a:rPr lang="ja-JP" altLang="en-US" sz="1050" dirty="0">
                <a:latin typeface="HGｺﾞｼｯｸM" panose="020B0609000000000000" pitchFamily="49" charset="-128"/>
                <a:ea typeface="HGｺﾞｼｯｸM" panose="020B0609000000000000" pitchFamily="49" charset="-128"/>
              </a:rPr>
              <a:t>　　　新型コロナウイルスの消毒・除菌方法について（厚生労働省・経済産業省・消費者庁特設ページ）　　</a:t>
            </a:r>
            <a:endParaRPr lang="en-US" altLang="ja-JP" sz="1050" dirty="0">
              <a:latin typeface="HGｺﾞｼｯｸM" panose="020B0609000000000000" pitchFamily="49" charset="-128"/>
              <a:ea typeface="HGｺﾞｼｯｸM" panose="020B0609000000000000" pitchFamily="49" charset="-128"/>
            </a:endParaRPr>
          </a:p>
          <a:p>
            <a:pPr marL="0" indent="0">
              <a:lnSpc>
                <a:spcPts val="400"/>
              </a:lnSpc>
              <a:buNone/>
            </a:pPr>
            <a:endParaRPr lang="en-US" altLang="ja-JP" sz="600" b="1" dirty="0">
              <a:latin typeface="HGｺﾞｼｯｸM" panose="020B0609000000000000" pitchFamily="49" charset="-128"/>
              <a:ea typeface="HGｺﾞｼｯｸM" panose="020B0609000000000000" pitchFamily="49" charset="-128"/>
            </a:endParaRPr>
          </a:p>
          <a:p>
            <a:pPr marL="0" indent="0">
              <a:lnSpc>
                <a:spcPts val="400"/>
              </a:lnSpc>
              <a:buNone/>
            </a:pPr>
            <a:endParaRPr lang="en-US" altLang="ja-JP" sz="1600" b="1" dirty="0">
              <a:latin typeface="HGｺﾞｼｯｸM" panose="020B0609000000000000" pitchFamily="49" charset="-128"/>
              <a:ea typeface="HGｺﾞｼｯｸM" panose="020B0609000000000000" pitchFamily="49" charset="-128"/>
            </a:endParaRPr>
          </a:p>
          <a:p>
            <a:pPr marL="0" indent="0">
              <a:lnSpc>
                <a:spcPts val="400"/>
              </a:lnSpc>
              <a:buNone/>
            </a:pPr>
            <a:r>
              <a:rPr lang="ja-JP" altLang="en-US" sz="1600" b="1" dirty="0">
                <a:latin typeface="HGｺﾞｼｯｸM" panose="020B0609000000000000" pitchFamily="49" charset="-128"/>
                <a:ea typeface="HGｺﾞｼｯｸM" panose="020B0609000000000000" pitchFamily="49" charset="-128"/>
              </a:rPr>
              <a:t>＜次亜塩素酸ナトリウム消毒液の作り方＞</a:t>
            </a:r>
            <a:endParaRPr lang="en-US" altLang="ja-JP" sz="1600" b="1" dirty="0">
              <a:latin typeface="HGｺﾞｼｯｸM" panose="020B0609000000000000" pitchFamily="49" charset="-128"/>
              <a:ea typeface="HGｺﾞｼｯｸM" panose="020B0609000000000000" pitchFamily="49" charset="-128"/>
            </a:endParaRPr>
          </a:p>
          <a:p>
            <a:pPr marL="0" indent="0">
              <a:lnSpc>
                <a:spcPts val="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400"/>
              </a:lnSpc>
              <a:buNone/>
            </a:pPr>
            <a:r>
              <a:rPr lang="ja-JP" altLang="en-US" sz="1400" dirty="0">
                <a:latin typeface="HGｺﾞｼｯｸM" panose="020B0609000000000000" pitchFamily="49" charset="-128"/>
                <a:ea typeface="HGｺﾞｼｯｸM" panose="020B0609000000000000" pitchFamily="49" charset="-128"/>
              </a:rPr>
              <a:t>　★　原液濃度５％使用</a:t>
            </a: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300"/>
              </a:lnSpc>
              <a:buNone/>
            </a:pPr>
            <a:endParaRPr lang="en-US" altLang="ja-JP" sz="1300" dirty="0">
              <a:latin typeface="HGｺﾞｼｯｸM" panose="020B0609000000000000" pitchFamily="49" charset="-128"/>
              <a:ea typeface="HGｺﾞｼｯｸM" panose="020B0609000000000000" pitchFamily="49" charset="-128"/>
            </a:endParaRPr>
          </a:p>
          <a:p>
            <a:pPr marL="0" indent="0">
              <a:lnSpc>
                <a:spcPts val="1300"/>
              </a:lnSpc>
              <a:buNone/>
            </a:pPr>
            <a:r>
              <a:rPr lang="en-US" altLang="ja-JP" sz="1300" dirty="0">
                <a:latin typeface="HGｺﾞｼｯｸM" panose="020B0609000000000000" pitchFamily="49" charset="-128"/>
                <a:ea typeface="HGｺﾞｼｯｸM" panose="020B0609000000000000" pitchFamily="49" charset="-128"/>
              </a:rPr>
              <a:t>※ </a:t>
            </a:r>
            <a:r>
              <a:rPr lang="ja-JP" altLang="en-US" sz="1300" dirty="0">
                <a:latin typeface="HGｺﾞｼｯｸM" panose="020B0609000000000000" pitchFamily="49" charset="-128"/>
                <a:ea typeface="HGｺﾞｼｯｸM" panose="020B0609000000000000" pitchFamily="49" charset="-128"/>
              </a:rPr>
              <a:t>毎日つくり替え、１日の終わりに残ったものは廃棄する！</a:t>
            </a:r>
            <a:endParaRPr lang="en-US" altLang="ja-JP" sz="1300" dirty="0">
              <a:latin typeface="HGｺﾞｼｯｸM" panose="020B0609000000000000" pitchFamily="49" charset="-128"/>
              <a:ea typeface="HGｺﾞｼｯｸM" panose="020B0609000000000000" pitchFamily="49" charset="-128"/>
            </a:endParaRPr>
          </a:p>
          <a:p>
            <a:pPr marL="0" indent="0">
              <a:lnSpc>
                <a:spcPts val="1100"/>
              </a:lnSpc>
              <a:buNone/>
            </a:pPr>
            <a:r>
              <a:rPr lang="en-US" altLang="ja-JP" sz="1300" dirty="0">
                <a:latin typeface="HGｺﾞｼｯｸM" panose="020B0609000000000000" pitchFamily="49" charset="-128"/>
                <a:ea typeface="HGｺﾞｼｯｸM" panose="020B0609000000000000" pitchFamily="49" charset="-128"/>
              </a:rPr>
              <a:t>※</a:t>
            </a:r>
            <a:r>
              <a:rPr lang="ja-JP" altLang="en-US" sz="1300" dirty="0">
                <a:latin typeface="HGｺﾞｼｯｸM" panose="020B0609000000000000" pitchFamily="49" charset="-128"/>
                <a:ea typeface="HGｺﾞｼｯｸM" panose="020B0609000000000000" pitchFamily="49" charset="-128"/>
              </a:rPr>
              <a:t> 次亜塩素酸ナトリウムは金属腐食性があるので、消毒後の薬剤の拭き取りを　　 　</a:t>
            </a:r>
            <a:endParaRPr lang="en-US" altLang="ja-JP" sz="1300" dirty="0">
              <a:latin typeface="HGｺﾞｼｯｸM" panose="020B0609000000000000" pitchFamily="49" charset="-128"/>
              <a:ea typeface="HGｺﾞｼｯｸM" panose="020B0609000000000000" pitchFamily="49" charset="-128"/>
            </a:endParaRPr>
          </a:p>
          <a:p>
            <a:pPr marL="0" indent="0">
              <a:lnSpc>
                <a:spcPts val="1100"/>
              </a:lnSpc>
              <a:buNone/>
            </a:pPr>
            <a:r>
              <a:rPr lang="ja-JP" altLang="en-US" sz="1300" dirty="0">
                <a:latin typeface="HGｺﾞｼｯｸM" panose="020B0609000000000000" pitchFamily="49" charset="-128"/>
                <a:ea typeface="HGｺﾞｼｯｸM" panose="020B0609000000000000" pitchFamily="49" charset="-128"/>
              </a:rPr>
              <a:t>　 十分に行うよう注意する！</a:t>
            </a:r>
            <a:endParaRPr lang="en-US" altLang="ja-JP" sz="1300" dirty="0">
              <a:latin typeface="HGｺﾞｼｯｸM" panose="020B0609000000000000" pitchFamily="49" charset="-128"/>
              <a:ea typeface="HGｺﾞｼｯｸM" panose="020B0609000000000000" pitchFamily="49" charset="-128"/>
            </a:endParaRPr>
          </a:p>
        </p:txBody>
      </p:sp>
      <p:sp>
        <p:nvSpPr>
          <p:cNvPr id="5" name="タイトル 1"/>
          <p:cNvSpPr txBox="1">
            <a:spLocks/>
          </p:cNvSpPr>
          <p:nvPr/>
        </p:nvSpPr>
        <p:spPr>
          <a:xfrm>
            <a:off x="240635" y="53600"/>
            <a:ext cx="6341875" cy="669472"/>
          </a:xfrm>
          <a:prstGeom prst="rect">
            <a:avLst/>
          </a:prstGeom>
          <a:solidFill>
            <a:srgbClr val="FFFF00"/>
          </a:solidFill>
        </p:spPr>
        <p:txBody>
          <a:bodyPr vert="horz" lIns="91440" tIns="45720" rIns="91440" bIns="45720" rtlCol="0" anchor="ctr">
            <a:no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pPr algn="ctr"/>
            <a:r>
              <a:rPr lang="ja-JP" altLang="en-US" sz="2400" dirty="0">
                <a:solidFill>
                  <a:srgbClr val="002060"/>
                </a:solidFill>
                <a:latin typeface="BIZ UDPゴシック" panose="020B0400000000000000" pitchFamily="50" charset="-128"/>
                <a:ea typeface="BIZ UDPゴシック" panose="020B0400000000000000" pitchFamily="50" charset="-128"/>
              </a:rPr>
              <a:t>環境表面の清掃、消毒</a:t>
            </a:r>
            <a:endParaRPr lang="en-US" altLang="ja-JP" sz="2800" dirty="0">
              <a:latin typeface="BIZ UDPゴシック" panose="020B0400000000000000" pitchFamily="50" charset="-128"/>
              <a:ea typeface="BIZ UDPゴシック" panose="020B0400000000000000" pitchFamily="50" charset="-128"/>
            </a:endParaRPr>
          </a:p>
        </p:txBody>
      </p:sp>
      <p:graphicFrame>
        <p:nvGraphicFramePr>
          <p:cNvPr id="7" name="表 6">
            <a:extLst>
              <a:ext uri="{FF2B5EF4-FFF2-40B4-BE49-F238E27FC236}">
                <a16:creationId xmlns:a16="http://schemas.microsoft.com/office/drawing/2014/main" id="{FDE136B0-794C-22A0-8CB2-181D020F5AE7}"/>
              </a:ext>
            </a:extLst>
          </p:cNvPr>
          <p:cNvGraphicFramePr>
            <a:graphicFrameLocks noGrp="1"/>
          </p:cNvGraphicFramePr>
          <p:nvPr>
            <p:extLst>
              <p:ext uri="{D42A27DB-BD31-4B8C-83A1-F6EECF244321}">
                <p14:modId xmlns:p14="http://schemas.microsoft.com/office/powerpoint/2010/main" val="1559976623"/>
              </p:ext>
            </p:extLst>
          </p:nvPr>
        </p:nvGraphicFramePr>
        <p:xfrm>
          <a:off x="272581" y="3409545"/>
          <a:ext cx="6277982" cy="2182150"/>
        </p:xfrm>
        <a:graphic>
          <a:graphicData uri="http://schemas.openxmlformats.org/drawingml/2006/table">
            <a:tbl>
              <a:tblPr firstRow="1" bandRow="1">
                <a:tableStyleId>{5C22544A-7EE6-4342-B048-85BDC9FD1C3A}</a:tableStyleId>
              </a:tblPr>
              <a:tblGrid>
                <a:gridCol w="3138991">
                  <a:extLst>
                    <a:ext uri="{9D8B030D-6E8A-4147-A177-3AD203B41FA5}">
                      <a16:colId xmlns:a16="http://schemas.microsoft.com/office/drawing/2014/main" val="3584231291"/>
                    </a:ext>
                  </a:extLst>
                </a:gridCol>
                <a:gridCol w="3138991">
                  <a:extLst>
                    <a:ext uri="{9D8B030D-6E8A-4147-A177-3AD203B41FA5}">
                      <a16:colId xmlns:a16="http://schemas.microsoft.com/office/drawing/2014/main" val="3608976687"/>
                    </a:ext>
                  </a:extLst>
                </a:gridCol>
              </a:tblGrid>
              <a:tr h="258847">
                <a:tc>
                  <a:txBody>
                    <a:bodyPr/>
                    <a:lstStyle/>
                    <a:p>
                      <a:pPr algn="ctr"/>
                      <a:r>
                        <a:rPr kumimoji="1" lang="ja-JP" altLang="en-US" sz="1400" dirty="0">
                          <a:latin typeface="BIZ UDPゴシック" panose="020B0400000000000000" pitchFamily="50" charset="-128"/>
                          <a:ea typeface="BIZ UDPゴシック" panose="020B0400000000000000" pitchFamily="50" charset="-128"/>
                        </a:rPr>
                        <a:t>病原体</a:t>
                      </a:r>
                    </a:p>
                  </a:txBody>
                  <a:tcPr/>
                </a:tc>
                <a:tc>
                  <a:txBody>
                    <a:bodyPr/>
                    <a:lstStyle/>
                    <a:p>
                      <a:pPr algn="ctr"/>
                      <a:r>
                        <a:rPr kumimoji="1" lang="ja-JP" altLang="en-US" sz="1400" dirty="0">
                          <a:latin typeface="BIZ UDPゴシック" panose="020B0400000000000000" pitchFamily="50" charset="-128"/>
                          <a:ea typeface="BIZ UDPゴシック" panose="020B0400000000000000" pitchFamily="50" charset="-128"/>
                        </a:rPr>
                        <a:t>主な消毒液</a:t>
                      </a:r>
                    </a:p>
                  </a:txBody>
                  <a:tcPr/>
                </a:tc>
                <a:extLst>
                  <a:ext uri="{0D108BD9-81ED-4DB2-BD59-A6C34878D82A}">
                    <a16:rowId xmlns:a16="http://schemas.microsoft.com/office/drawing/2014/main" val="1664988681"/>
                  </a:ext>
                </a:extLst>
              </a:tr>
              <a:tr h="451352">
                <a:tc>
                  <a:txBody>
                    <a:bodyPr/>
                    <a:lstStyle/>
                    <a:p>
                      <a:pPr algn="ctr"/>
                      <a:r>
                        <a:rPr kumimoji="1" lang="ja-JP" altLang="en-US" sz="1400" dirty="0">
                          <a:latin typeface="BIZ UDPゴシック" panose="020B0400000000000000" pitchFamily="50" charset="-128"/>
                          <a:ea typeface="BIZ UDPゴシック" panose="020B0400000000000000" pitchFamily="50" charset="-128"/>
                        </a:rPr>
                        <a:t>腸管出血性大腸菌</a:t>
                      </a:r>
                    </a:p>
                  </a:txBody>
                  <a:tcPr/>
                </a:tc>
                <a:tc>
                  <a:txBody>
                    <a:bodyPr/>
                    <a:lstStyle/>
                    <a:p>
                      <a:pPr algn="l"/>
                      <a:r>
                        <a:rPr kumimoji="1" lang="ja-JP" altLang="en-US" sz="1400" dirty="0">
                          <a:latin typeface="BIZ UDPゴシック" panose="020B0400000000000000" pitchFamily="50" charset="-128"/>
                          <a:ea typeface="BIZ UDPゴシック" panose="020B0400000000000000" pitchFamily="50" charset="-128"/>
                        </a:rPr>
                        <a:t>消毒用アルコール</a:t>
                      </a:r>
                      <a:endParaRPr kumimoji="1" lang="en-US" altLang="ja-JP" sz="1400" dirty="0">
                        <a:latin typeface="BIZ UDPゴシック" panose="020B0400000000000000" pitchFamily="50" charset="-128"/>
                        <a:ea typeface="BIZ UDPゴシック" panose="020B0400000000000000" pitchFamily="50"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400" dirty="0">
                          <a:latin typeface="BIZ UDPゴシック" panose="020B0400000000000000" pitchFamily="50" charset="-128"/>
                          <a:ea typeface="BIZ UDPゴシック" panose="020B0400000000000000" pitchFamily="50" charset="-128"/>
                        </a:rPr>
                        <a:t>次亜塩素酸ナトリウム</a:t>
                      </a:r>
                      <a:endParaRPr kumimoji="1" lang="en-US" altLang="ja-JP" sz="14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1305554773"/>
                  </a:ext>
                </a:extLst>
              </a:tr>
              <a:tr h="322870">
                <a:tc>
                  <a:txBody>
                    <a:bodyPr/>
                    <a:lstStyle/>
                    <a:p>
                      <a:pPr algn="ctr"/>
                      <a:r>
                        <a:rPr kumimoji="1" lang="ja-JP" altLang="en-US" sz="1400" dirty="0">
                          <a:latin typeface="BIZ UDPゴシック" panose="020B0400000000000000" pitchFamily="50" charset="-128"/>
                          <a:ea typeface="BIZ UDPゴシック" panose="020B0400000000000000" pitchFamily="50" charset="-128"/>
                        </a:rPr>
                        <a:t>ノロウイルス</a:t>
                      </a:r>
                    </a:p>
                  </a:txBody>
                  <a:tcPr/>
                </a:tc>
                <a:tc>
                  <a:txBody>
                    <a:bodyPr/>
                    <a:lstStyle/>
                    <a:p>
                      <a:pPr algn="l"/>
                      <a:r>
                        <a:rPr kumimoji="1" lang="ja-JP" altLang="en-US" sz="1400" dirty="0">
                          <a:latin typeface="BIZ UDPゴシック" panose="020B0400000000000000" pitchFamily="50" charset="-128"/>
                          <a:ea typeface="BIZ UDPゴシック" panose="020B0400000000000000" pitchFamily="50" charset="-128"/>
                        </a:rPr>
                        <a:t>次亜塩素酸ナトリウム（</a:t>
                      </a:r>
                      <a:r>
                        <a:rPr kumimoji="1" lang="en-US" altLang="ja-JP" sz="1400" dirty="0">
                          <a:latin typeface="BIZ UDPゴシック" panose="020B0400000000000000" pitchFamily="50" charset="-128"/>
                          <a:ea typeface="BIZ UDPゴシック" panose="020B0400000000000000" pitchFamily="50" charset="-128"/>
                        </a:rPr>
                        <a:t>0.02</a:t>
                      </a:r>
                      <a:r>
                        <a:rPr kumimoji="1" lang="ja-JP" altLang="en-US" sz="1400" dirty="0">
                          <a:latin typeface="BIZ UDPゴシック" panose="020B0400000000000000" pitchFamily="50" charset="-128"/>
                          <a:ea typeface="BIZ UDPゴシック" panose="020B0400000000000000" pitchFamily="50" charset="-128"/>
                        </a:rPr>
                        <a:t>％）</a:t>
                      </a:r>
                      <a:r>
                        <a:rPr kumimoji="1" lang="en-US" altLang="ja-JP" sz="1400" dirty="0">
                          <a:latin typeface="BIZ UDPゴシック" panose="020B0400000000000000" pitchFamily="50" charset="-128"/>
                          <a:ea typeface="BIZ UDPゴシック" panose="020B0400000000000000" pitchFamily="50" charset="-128"/>
                        </a:rPr>
                        <a:t>※</a:t>
                      </a:r>
                      <a:endParaRPr kumimoji="1" lang="ja-JP" altLang="en-US" sz="14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3173844391"/>
                  </a:ext>
                </a:extLst>
              </a:tr>
              <a:tr h="465512">
                <a:tc>
                  <a:txBody>
                    <a:bodyPr/>
                    <a:lstStyle/>
                    <a:p>
                      <a:pPr algn="ctr"/>
                      <a:r>
                        <a:rPr kumimoji="1" lang="ja-JP" altLang="en-US" sz="1400" dirty="0">
                          <a:latin typeface="BIZ UDPゴシック" panose="020B0400000000000000" pitchFamily="50" charset="-128"/>
                          <a:ea typeface="BIZ UDPゴシック" panose="020B0400000000000000" pitchFamily="50" charset="-128"/>
                        </a:rPr>
                        <a:t>インフルエンザ</a:t>
                      </a:r>
                    </a:p>
                  </a:txBody>
                  <a:tcPr anchor="ctr"/>
                </a:tc>
                <a:tc>
                  <a:txBody>
                    <a:bodyPr/>
                    <a:lstStyle/>
                    <a:p>
                      <a:pPr algn="l"/>
                      <a:r>
                        <a:rPr kumimoji="1" lang="ja-JP" altLang="en-US" sz="1400" dirty="0">
                          <a:latin typeface="BIZ UDPゴシック" panose="020B0400000000000000" pitchFamily="50" charset="-128"/>
                          <a:ea typeface="BIZ UDPゴシック" panose="020B0400000000000000" pitchFamily="50" charset="-128"/>
                        </a:rPr>
                        <a:t>消毒用アルコール</a:t>
                      </a:r>
                      <a:endParaRPr kumimoji="1" lang="en-US" altLang="ja-JP" sz="1400" dirty="0">
                        <a:latin typeface="BIZ UDPゴシック" panose="020B0400000000000000" pitchFamily="50" charset="-128"/>
                        <a:ea typeface="BIZ UDPゴシック" panose="020B0400000000000000" pitchFamily="50"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400" dirty="0">
                          <a:latin typeface="BIZ UDPゴシック" panose="020B0400000000000000" pitchFamily="50" charset="-128"/>
                          <a:ea typeface="BIZ UDPゴシック" panose="020B0400000000000000" pitchFamily="50" charset="-128"/>
                        </a:rPr>
                        <a:t>次亜塩素酸ナトリウム</a:t>
                      </a:r>
                      <a:endParaRPr kumimoji="1" lang="en-US" altLang="ja-JP" sz="140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907723965"/>
                  </a:ext>
                </a:extLst>
              </a:tr>
              <a:tr h="375968">
                <a:tc>
                  <a:txBody>
                    <a:bodyPr/>
                    <a:lstStyle/>
                    <a:p>
                      <a:pPr algn="ctr"/>
                      <a:r>
                        <a:rPr kumimoji="1" lang="ja-JP" altLang="en-US" sz="1400" dirty="0">
                          <a:latin typeface="BIZ UDPゴシック" panose="020B0400000000000000" pitchFamily="50" charset="-128"/>
                          <a:ea typeface="BIZ UDPゴシック" panose="020B0400000000000000" pitchFamily="50" charset="-128"/>
                        </a:rPr>
                        <a:t>新型コロナウイルス</a:t>
                      </a:r>
                    </a:p>
                  </a:txBody>
                  <a:tcPr/>
                </a:tc>
                <a:tc>
                  <a:txBody>
                    <a:bodyPr/>
                    <a:lstStyle/>
                    <a:p>
                      <a:pPr algn="l"/>
                      <a:r>
                        <a:rPr kumimoji="1" lang="ja-JP" altLang="en-US" sz="1400" dirty="0">
                          <a:latin typeface="BIZ UDPゴシック" panose="020B0400000000000000" pitchFamily="50" charset="-128"/>
                          <a:ea typeface="BIZ UDPゴシック" panose="020B0400000000000000" pitchFamily="50" charset="-128"/>
                        </a:rPr>
                        <a:t>消毒用アルコール</a:t>
                      </a:r>
                      <a:endParaRPr kumimoji="1" lang="en-US" altLang="ja-JP" sz="1400" dirty="0">
                        <a:latin typeface="BIZ UDPゴシック" panose="020B0400000000000000" pitchFamily="50" charset="-128"/>
                        <a:ea typeface="BIZ UDPゴシック" panose="020B0400000000000000" pitchFamily="50" charset="-128"/>
                      </a:endParaRPr>
                    </a:p>
                    <a:p>
                      <a:pPr algn="l"/>
                      <a:r>
                        <a:rPr kumimoji="1" lang="ja-JP" altLang="en-US" sz="1400" dirty="0">
                          <a:latin typeface="BIZ UDPゴシック" panose="020B0400000000000000" pitchFamily="50" charset="-128"/>
                          <a:ea typeface="BIZ UDPゴシック" panose="020B0400000000000000" pitchFamily="50" charset="-128"/>
                        </a:rPr>
                        <a:t>次亜塩素酸ナトリウム（</a:t>
                      </a:r>
                      <a:r>
                        <a:rPr kumimoji="1" lang="en-US" altLang="ja-JP" sz="1400" dirty="0">
                          <a:latin typeface="BIZ UDPゴシック" panose="020B0400000000000000" pitchFamily="50" charset="-128"/>
                          <a:ea typeface="BIZ UDPゴシック" panose="020B0400000000000000" pitchFamily="50" charset="-128"/>
                        </a:rPr>
                        <a:t>0.05</a:t>
                      </a:r>
                      <a:r>
                        <a:rPr kumimoji="1" lang="ja-JP" altLang="en-US" sz="1400" dirty="0">
                          <a:latin typeface="BIZ UDPゴシック" panose="020B0400000000000000" pitchFamily="50" charset="-128"/>
                          <a:ea typeface="BIZ UDPゴシック" panose="020B0400000000000000" pitchFamily="50" charset="-128"/>
                        </a:rPr>
                        <a:t>％）等</a:t>
                      </a:r>
                    </a:p>
                  </a:txBody>
                  <a:tcPr/>
                </a:tc>
                <a:extLst>
                  <a:ext uri="{0D108BD9-81ED-4DB2-BD59-A6C34878D82A}">
                    <a16:rowId xmlns:a16="http://schemas.microsoft.com/office/drawing/2014/main" val="2868662681"/>
                  </a:ext>
                </a:extLst>
              </a:tr>
            </a:tbl>
          </a:graphicData>
        </a:graphic>
      </p:graphicFrame>
      <p:graphicFrame>
        <p:nvGraphicFramePr>
          <p:cNvPr id="9" name="表 8">
            <a:extLst>
              <a:ext uri="{FF2B5EF4-FFF2-40B4-BE49-F238E27FC236}">
                <a16:creationId xmlns:a16="http://schemas.microsoft.com/office/drawing/2014/main" id="{FFA373BD-4CAD-56ED-D3E2-58134471E069}"/>
              </a:ext>
            </a:extLst>
          </p:cNvPr>
          <p:cNvGraphicFramePr>
            <a:graphicFrameLocks noGrp="1"/>
          </p:cNvGraphicFramePr>
          <p:nvPr>
            <p:extLst>
              <p:ext uri="{D42A27DB-BD31-4B8C-83A1-F6EECF244321}">
                <p14:modId xmlns:p14="http://schemas.microsoft.com/office/powerpoint/2010/main" val="3640607175"/>
              </p:ext>
            </p:extLst>
          </p:nvPr>
        </p:nvGraphicFramePr>
        <p:xfrm>
          <a:off x="321956" y="7175461"/>
          <a:ext cx="6214088" cy="1508280"/>
        </p:xfrm>
        <a:graphic>
          <a:graphicData uri="http://schemas.openxmlformats.org/drawingml/2006/table">
            <a:tbl>
              <a:tblPr firstRow="1" bandRow="1">
                <a:tableStyleId>{5C22544A-7EE6-4342-B048-85BDC9FD1C3A}</a:tableStyleId>
              </a:tblPr>
              <a:tblGrid>
                <a:gridCol w="922583">
                  <a:extLst>
                    <a:ext uri="{9D8B030D-6E8A-4147-A177-3AD203B41FA5}">
                      <a16:colId xmlns:a16="http://schemas.microsoft.com/office/drawing/2014/main" val="1478922246"/>
                    </a:ext>
                  </a:extLst>
                </a:gridCol>
                <a:gridCol w="1824969">
                  <a:extLst>
                    <a:ext uri="{9D8B030D-6E8A-4147-A177-3AD203B41FA5}">
                      <a16:colId xmlns:a16="http://schemas.microsoft.com/office/drawing/2014/main" val="2498117571"/>
                    </a:ext>
                  </a:extLst>
                </a:gridCol>
                <a:gridCol w="1746367">
                  <a:extLst>
                    <a:ext uri="{9D8B030D-6E8A-4147-A177-3AD203B41FA5}">
                      <a16:colId xmlns:a16="http://schemas.microsoft.com/office/drawing/2014/main" val="2028264507"/>
                    </a:ext>
                  </a:extLst>
                </a:gridCol>
                <a:gridCol w="1720169">
                  <a:extLst>
                    <a:ext uri="{9D8B030D-6E8A-4147-A177-3AD203B41FA5}">
                      <a16:colId xmlns:a16="http://schemas.microsoft.com/office/drawing/2014/main" val="4163612457"/>
                    </a:ext>
                  </a:extLst>
                </a:gridCol>
              </a:tblGrid>
              <a:tr h="277152">
                <a:tc rowSpan="2">
                  <a:txBody>
                    <a:bodyPr/>
                    <a:lstStyle/>
                    <a:p>
                      <a:pPr algn="ctr"/>
                      <a:r>
                        <a:rPr kumimoji="1" lang="ja-JP" altLang="en-US" dirty="0">
                          <a:solidFill>
                            <a:schemeClr val="tx1"/>
                          </a:solidFill>
                          <a:latin typeface="BIZ UDPゴシック" panose="020B0400000000000000" pitchFamily="50" charset="-128"/>
                          <a:ea typeface="BIZ UDPゴシック" panose="020B0400000000000000" pitchFamily="50" charset="-128"/>
                        </a:rPr>
                        <a:t>つくる量</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dirty="0">
                          <a:solidFill>
                            <a:schemeClr val="tx1"/>
                          </a:solidFill>
                          <a:latin typeface="BIZ UDPゴシック" panose="020B0400000000000000" pitchFamily="50" charset="-128"/>
                          <a:ea typeface="BIZ UDPゴシック" panose="020B0400000000000000" pitchFamily="50" charset="-128"/>
                        </a:rPr>
                        <a:t>嘔吐物・便等</a:t>
                      </a:r>
                      <a:endParaRPr kumimoji="1" lang="en-US" altLang="ja-JP"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ctr"/>
                      <a:r>
                        <a:rPr kumimoji="1" lang="ja-JP" altLang="en-US" dirty="0">
                          <a:solidFill>
                            <a:schemeClr val="tx1"/>
                          </a:solidFill>
                          <a:latin typeface="BIZ UDPゴシック" panose="020B0400000000000000" pitchFamily="50" charset="-128"/>
                          <a:ea typeface="BIZ UDPゴシック" panose="020B0400000000000000" pitchFamily="50" charset="-128"/>
                        </a:rPr>
                        <a:t>ドアノブ・手すり等</a:t>
                      </a:r>
                      <a:endParaRPr kumimoji="1" lang="en-US" altLang="ja-JP"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kumimoji="1" lang="ja-JP" altLang="en-US"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62797336"/>
                  </a:ext>
                </a:extLst>
              </a:tr>
              <a:tr h="277152">
                <a:tc vMerge="1">
                  <a:txBody>
                    <a:bodyPr/>
                    <a:lstStyle/>
                    <a:p>
                      <a:pPr algn="ctr"/>
                      <a:endParaRPr kumimoji="1" lang="ja-JP" altLang="en-US"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dirty="0">
                          <a:solidFill>
                            <a:schemeClr val="tx1"/>
                          </a:solidFill>
                          <a:latin typeface="BIZ UDPゴシック" panose="020B0400000000000000" pitchFamily="50" charset="-128"/>
                          <a:ea typeface="BIZ UDPゴシック" panose="020B0400000000000000" pitchFamily="50" charset="-128"/>
                        </a:rPr>
                        <a:t>0.2</a:t>
                      </a:r>
                      <a:r>
                        <a:rPr kumimoji="1" lang="ja-JP" altLang="en-US" dirty="0">
                          <a:solidFill>
                            <a:schemeClr val="tx1"/>
                          </a:solidFill>
                          <a:latin typeface="BIZ UDPゴシック" panose="020B0400000000000000" pitchFamily="50" charset="-128"/>
                          <a:ea typeface="BIZ UDPゴシック" panose="020B0400000000000000"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dirty="0">
                          <a:solidFill>
                            <a:schemeClr val="tx1"/>
                          </a:solidFill>
                          <a:latin typeface="BIZ UDPゴシック" panose="020B0400000000000000" pitchFamily="50" charset="-128"/>
                          <a:ea typeface="BIZ UDPゴシック" panose="020B0400000000000000" pitchFamily="50" charset="-128"/>
                        </a:rPr>
                        <a:t>0.02</a:t>
                      </a:r>
                      <a:r>
                        <a:rPr kumimoji="1" lang="ja-JP" altLang="en-US" dirty="0">
                          <a:solidFill>
                            <a:schemeClr val="tx1"/>
                          </a:solidFill>
                          <a:latin typeface="BIZ UDPゴシック" panose="020B0400000000000000" pitchFamily="50" charset="-128"/>
                          <a:ea typeface="BIZ UDPゴシック" panose="020B0400000000000000"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dirty="0">
                          <a:solidFill>
                            <a:schemeClr val="tx1"/>
                          </a:solidFill>
                          <a:latin typeface="BIZ UDPゴシック" panose="020B0400000000000000" pitchFamily="50" charset="-128"/>
                          <a:ea typeface="BIZ UDPゴシック" panose="020B0400000000000000" pitchFamily="50" charset="-128"/>
                        </a:rPr>
                        <a:t>0.05</a:t>
                      </a:r>
                      <a:r>
                        <a:rPr kumimoji="1" lang="ja-JP" altLang="en-US" dirty="0">
                          <a:solidFill>
                            <a:schemeClr val="tx1"/>
                          </a:solidFill>
                          <a:latin typeface="BIZ UDPゴシック" panose="020B0400000000000000" pitchFamily="50" charset="-128"/>
                          <a:ea typeface="BIZ UDPゴシック" panose="020B0400000000000000"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67374909"/>
                  </a:ext>
                </a:extLst>
              </a:tr>
              <a:tr h="319560">
                <a:tc>
                  <a:txBody>
                    <a:bodyPr/>
                    <a:lstStyle/>
                    <a:p>
                      <a:pPr algn="ctr"/>
                      <a:r>
                        <a:rPr kumimoji="1" lang="en-US" altLang="ja-JP" dirty="0">
                          <a:solidFill>
                            <a:schemeClr val="tx1"/>
                          </a:solidFill>
                          <a:latin typeface="BIZ UDPゴシック" panose="020B0400000000000000" pitchFamily="50" charset="-128"/>
                          <a:ea typeface="BIZ UDPゴシック" panose="020B0400000000000000" pitchFamily="50" charset="-128"/>
                        </a:rPr>
                        <a:t>500</a:t>
                      </a:r>
                      <a:r>
                        <a:rPr kumimoji="1" lang="ja-JP" altLang="en-US" dirty="0">
                          <a:solidFill>
                            <a:schemeClr val="tx1"/>
                          </a:solidFill>
                          <a:latin typeface="BIZ UDPゴシック" panose="020B0400000000000000" pitchFamily="50" charset="-128"/>
                          <a:ea typeface="BIZ UDPゴシック" panose="020B0400000000000000" pitchFamily="50" charset="-128"/>
                        </a:rPr>
                        <a:t>ｍｌ</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dirty="0">
                          <a:solidFill>
                            <a:schemeClr val="tx1"/>
                          </a:solidFill>
                          <a:latin typeface="BIZ UDPゴシック" panose="020B0400000000000000" pitchFamily="50" charset="-128"/>
                          <a:ea typeface="BIZ UDPゴシック" panose="020B0400000000000000" pitchFamily="50" charset="-128"/>
                        </a:rPr>
                        <a:t>20</a:t>
                      </a:r>
                      <a:r>
                        <a:rPr kumimoji="1" lang="ja-JP" altLang="en-US" dirty="0">
                          <a:solidFill>
                            <a:schemeClr val="tx1"/>
                          </a:solidFill>
                          <a:latin typeface="BIZ UDPゴシック" panose="020B0400000000000000" pitchFamily="50" charset="-128"/>
                          <a:ea typeface="BIZ UDPゴシック" panose="020B0400000000000000" pitchFamily="50" charset="-128"/>
                        </a:rPr>
                        <a:t>ｍｌ</a:t>
                      </a:r>
                      <a:r>
                        <a:rPr kumimoji="1" lang="en-US" altLang="ja-JP" dirty="0">
                          <a:solidFill>
                            <a:schemeClr val="tx1"/>
                          </a:solidFill>
                          <a:latin typeface="BIZ UDPゴシック" panose="020B0400000000000000" pitchFamily="50" charset="-128"/>
                          <a:ea typeface="BIZ UDPゴシック" panose="020B0400000000000000" pitchFamily="50" charset="-128"/>
                        </a:rPr>
                        <a:t>+</a:t>
                      </a:r>
                      <a:r>
                        <a:rPr kumimoji="1" lang="ja-JP" altLang="en-US" dirty="0">
                          <a:solidFill>
                            <a:schemeClr val="tx1"/>
                          </a:solidFill>
                          <a:latin typeface="BIZ UDPゴシック" panose="020B0400000000000000" pitchFamily="50" charset="-128"/>
                          <a:ea typeface="BIZ UDPゴシック" panose="020B0400000000000000" pitchFamily="50" charset="-128"/>
                        </a:rPr>
                        <a:t>水</a:t>
                      </a:r>
                      <a:r>
                        <a:rPr kumimoji="1" lang="en-US" altLang="ja-JP" dirty="0">
                          <a:solidFill>
                            <a:schemeClr val="tx1"/>
                          </a:solidFill>
                          <a:latin typeface="BIZ UDPゴシック" panose="020B0400000000000000" pitchFamily="50" charset="-128"/>
                          <a:ea typeface="BIZ UDPゴシック" panose="020B0400000000000000" pitchFamily="50" charset="-128"/>
                        </a:rPr>
                        <a:t>480</a:t>
                      </a:r>
                      <a:r>
                        <a:rPr kumimoji="1" lang="ja-JP" altLang="en-US" dirty="0">
                          <a:solidFill>
                            <a:schemeClr val="tx1"/>
                          </a:solidFill>
                          <a:latin typeface="BIZ UDPゴシック" panose="020B0400000000000000" pitchFamily="50" charset="-128"/>
                          <a:ea typeface="BIZ UDPゴシック" panose="020B0400000000000000" pitchFamily="50" charset="-128"/>
                        </a:rPr>
                        <a:t>ｍｌ</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dirty="0">
                          <a:solidFill>
                            <a:schemeClr val="tx1"/>
                          </a:solidFill>
                          <a:latin typeface="BIZ UDPゴシック" panose="020B0400000000000000" pitchFamily="50" charset="-128"/>
                          <a:ea typeface="BIZ UDPゴシック" panose="020B0400000000000000" pitchFamily="50" charset="-128"/>
                        </a:rPr>
                        <a:t>2</a:t>
                      </a:r>
                      <a:r>
                        <a:rPr kumimoji="1" lang="ja-JP" altLang="en-US" dirty="0">
                          <a:solidFill>
                            <a:schemeClr val="tx1"/>
                          </a:solidFill>
                          <a:latin typeface="BIZ UDPゴシック" panose="020B0400000000000000" pitchFamily="50" charset="-128"/>
                          <a:ea typeface="BIZ UDPゴシック" panose="020B0400000000000000" pitchFamily="50" charset="-128"/>
                        </a:rPr>
                        <a:t>ｍｌ</a:t>
                      </a:r>
                      <a:r>
                        <a:rPr kumimoji="1" lang="en-US" altLang="ja-JP" dirty="0">
                          <a:solidFill>
                            <a:schemeClr val="tx1"/>
                          </a:solidFill>
                          <a:latin typeface="BIZ UDPゴシック" panose="020B0400000000000000" pitchFamily="50" charset="-128"/>
                          <a:ea typeface="BIZ UDPゴシック" panose="020B0400000000000000" pitchFamily="50" charset="-128"/>
                        </a:rPr>
                        <a:t>+</a:t>
                      </a:r>
                      <a:r>
                        <a:rPr kumimoji="1" lang="ja-JP" altLang="en-US" dirty="0">
                          <a:solidFill>
                            <a:schemeClr val="tx1"/>
                          </a:solidFill>
                          <a:latin typeface="BIZ UDPゴシック" panose="020B0400000000000000" pitchFamily="50" charset="-128"/>
                          <a:ea typeface="BIZ UDPゴシック" panose="020B0400000000000000" pitchFamily="50" charset="-128"/>
                        </a:rPr>
                        <a:t>水</a:t>
                      </a:r>
                      <a:r>
                        <a:rPr kumimoji="1" lang="en-US" altLang="ja-JP" dirty="0">
                          <a:solidFill>
                            <a:schemeClr val="tx1"/>
                          </a:solidFill>
                          <a:latin typeface="BIZ UDPゴシック" panose="020B0400000000000000" pitchFamily="50" charset="-128"/>
                          <a:ea typeface="BIZ UDPゴシック" panose="020B0400000000000000" pitchFamily="50" charset="-128"/>
                        </a:rPr>
                        <a:t>498</a:t>
                      </a:r>
                      <a:r>
                        <a:rPr kumimoji="1" lang="ja-JP" altLang="en-US" dirty="0">
                          <a:solidFill>
                            <a:schemeClr val="tx1"/>
                          </a:solidFill>
                          <a:latin typeface="BIZ UDPゴシック" panose="020B0400000000000000" pitchFamily="50" charset="-128"/>
                          <a:ea typeface="BIZ UDPゴシック" panose="020B0400000000000000" pitchFamily="50" charset="-128"/>
                        </a:rPr>
                        <a:t>ｍｌ</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dirty="0">
                          <a:solidFill>
                            <a:schemeClr val="tx1"/>
                          </a:solidFill>
                          <a:latin typeface="BIZ UDPゴシック" panose="020B0400000000000000" pitchFamily="50" charset="-128"/>
                          <a:ea typeface="BIZ UDPゴシック" panose="020B0400000000000000" pitchFamily="50" charset="-128"/>
                        </a:rPr>
                        <a:t>5</a:t>
                      </a:r>
                      <a:r>
                        <a:rPr kumimoji="1" lang="ja-JP" altLang="en-US" dirty="0">
                          <a:solidFill>
                            <a:schemeClr val="tx1"/>
                          </a:solidFill>
                          <a:latin typeface="BIZ UDPゴシック" panose="020B0400000000000000" pitchFamily="50" charset="-128"/>
                          <a:ea typeface="BIZ UDPゴシック" panose="020B0400000000000000" pitchFamily="50" charset="-128"/>
                        </a:rPr>
                        <a:t>ｍｌ</a:t>
                      </a:r>
                      <a:r>
                        <a:rPr kumimoji="1" lang="en-US" altLang="ja-JP" dirty="0">
                          <a:solidFill>
                            <a:schemeClr val="tx1"/>
                          </a:solidFill>
                          <a:latin typeface="BIZ UDPゴシック" panose="020B0400000000000000" pitchFamily="50" charset="-128"/>
                          <a:ea typeface="BIZ UDPゴシック" panose="020B0400000000000000" pitchFamily="50" charset="-128"/>
                        </a:rPr>
                        <a:t>+</a:t>
                      </a:r>
                      <a:r>
                        <a:rPr kumimoji="1" lang="ja-JP" altLang="en-US" dirty="0">
                          <a:solidFill>
                            <a:schemeClr val="tx1"/>
                          </a:solidFill>
                          <a:latin typeface="BIZ UDPゴシック" panose="020B0400000000000000" pitchFamily="50" charset="-128"/>
                          <a:ea typeface="BIZ UDPゴシック" panose="020B0400000000000000" pitchFamily="50" charset="-128"/>
                        </a:rPr>
                        <a:t>水</a:t>
                      </a:r>
                      <a:r>
                        <a:rPr kumimoji="1" lang="en-US" altLang="ja-JP" dirty="0">
                          <a:solidFill>
                            <a:schemeClr val="tx1"/>
                          </a:solidFill>
                          <a:latin typeface="BIZ UDPゴシック" panose="020B0400000000000000" pitchFamily="50" charset="-128"/>
                          <a:ea typeface="BIZ UDPゴシック" panose="020B0400000000000000" pitchFamily="50" charset="-128"/>
                        </a:rPr>
                        <a:t>495</a:t>
                      </a:r>
                      <a:r>
                        <a:rPr kumimoji="1" lang="ja-JP" altLang="en-US" dirty="0">
                          <a:solidFill>
                            <a:schemeClr val="tx1"/>
                          </a:solidFill>
                          <a:latin typeface="BIZ UDPゴシック" panose="020B0400000000000000" pitchFamily="50" charset="-128"/>
                          <a:ea typeface="BIZ UDPゴシック" panose="020B0400000000000000" pitchFamily="50" charset="-128"/>
                        </a:rPr>
                        <a:t>ｍｌ</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42779958"/>
                  </a:ext>
                </a:extLst>
              </a:tr>
              <a:tr h="277152">
                <a:tc>
                  <a:txBody>
                    <a:bodyPr/>
                    <a:lstStyle/>
                    <a:p>
                      <a:pPr algn="ctr"/>
                      <a:r>
                        <a:rPr kumimoji="1" lang="ja-JP" altLang="en-US" dirty="0">
                          <a:solidFill>
                            <a:schemeClr val="tx1"/>
                          </a:solidFill>
                          <a:latin typeface="BIZ UDPゴシック" panose="020B0400000000000000" pitchFamily="50" charset="-128"/>
                          <a:ea typeface="BIZ UDPゴシック" panose="020B0400000000000000" pitchFamily="50" charset="-128"/>
                        </a:rPr>
                        <a:t>１リットル</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dirty="0">
                          <a:solidFill>
                            <a:schemeClr val="tx1"/>
                          </a:solidFill>
                          <a:latin typeface="BIZ UDPゴシック" panose="020B0400000000000000" pitchFamily="50" charset="-128"/>
                          <a:ea typeface="BIZ UDPゴシック" panose="020B0400000000000000" pitchFamily="50" charset="-128"/>
                        </a:rPr>
                        <a:t>40</a:t>
                      </a:r>
                      <a:r>
                        <a:rPr kumimoji="1" lang="ja-JP" altLang="en-US" dirty="0">
                          <a:solidFill>
                            <a:schemeClr val="tx1"/>
                          </a:solidFill>
                          <a:latin typeface="BIZ UDPゴシック" panose="020B0400000000000000" pitchFamily="50" charset="-128"/>
                          <a:ea typeface="BIZ UDPゴシック" panose="020B0400000000000000" pitchFamily="50" charset="-128"/>
                        </a:rPr>
                        <a:t>ｍｌ</a:t>
                      </a:r>
                      <a:r>
                        <a:rPr kumimoji="1" lang="en-US" altLang="ja-JP" dirty="0">
                          <a:solidFill>
                            <a:schemeClr val="tx1"/>
                          </a:solidFill>
                          <a:latin typeface="BIZ UDPゴシック" panose="020B0400000000000000" pitchFamily="50" charset="-128"/>
                          <a:ea typeface="BIZ UDPゴシック" panose="020B0400000000000000" pitchFamily="50" charset="-128"/>
                        </a:rPr>
                        <a:t>+</a:t>
                      </a:r>
                      <a:r>
                        <a:rPr kumimoji="1" lang="ja-JP" altLang="en-US" dirty="0">
                          <a:solidFill>
                            <a:schemeClr val="tx1"/>
                          </a:solidFill>
                          <a:latin typeface="BIZ UDPゴシック" panose="020B0400000000000000" pitchFamily="50" charset="-128"/>
                          <a:ea typeface="BIZ UDPゴシック" panose="020B0400000000000000" pitchFamily="50" charset="-128"/>
                        </a:rPr>
                        <a:t>水</a:t>
                      </a:r>
                      <a:r>
                        <a:rPr kumimoji="1" lang="en-US" altLang="ja-JP" dirty="0">
                          <a:solidFill>
                            <a:schemeClr val="tx1"/>
                          </a:solidFill>
                          <a:latin typeface="BIZ UDPゴシック" panose="020B0400000000000000" pitchFamily="50" charset="-128"/>
                          <a:ea typeface="BIZ UDPゴシック" panose="020B0400000000000000" pitchFamily="50" charset="-128"/>
                        </a:rPr>
                        <a:t>960</a:t>
                      </a:r>
                      <a:r>
                        <a:rPr kumimoji="1" lang="ja-JP" altLang="en-US" dirty="0">
                          <a:solidFill>
                            <a:schemeClr val="tx1"/>
                          </a:solidFill>
                          <a:latin typeface="BIZ UDPゴシック" panose="020B0400000000000000" pitchFamily="50" charset="-128"/>
                          <a:ea typeface="BIZ UDPゴシック" panose="020B0400000000000000" pitchFamily="50" charset="-128"/>
                        </a:rPr>
                        <a:t>ｍｌ</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dirty="0">
                          <a:solidFill>
                            <a:schemeClr val="tx1"/>
                          </a:solidFill>
                          <a:latin typeface="BIZ UDPゴシック" panose="020B0400000000000000" pitchFamily="50" charset="-128"/>
                          <a:ea typeface="BIZ UDPゴシック" panose="020B0400000000000000" pitchFamily="50" charset="-128"/>
                        </a:rPr>
                        <a:t>4</a:t>
                      </a:r>
                      <a:r>
                        <a:rPr kumimoji="1" lang="ja-JP" altLang="en-US" dirty="0">
                          <a:solidFill>
                            <a:schemeClr val="tx1"/>
                          </a:solidFill>
                          <a:latin typeface="BIZ UDPゴシック" panose="020B0400000000000000" pitchFamily="50" charset="-128"/>
                          <a:ea typeface="BIZ UDPゴシック" panose="020B0400000000000000" pitchFamily="50" charset="-128"/>
                        </a:rPr>
                        <a:t>ｍｌ</a:t>
                      </a:r>
                      <a:r>
                        <a:rPr kumimoji="1" lang="en-US" altLang="ja-JP" dirty="0">
                          <a:solidFill>
                            <a:schemeClr val="tx1"/>
                          </a:solidFill>
                          <a:latin typeface="BIZ UDPゴシック" panose="020B0400000000000000" pitchFamily="50" charset="-128"/>
                          <a:ea typeface="BIZ UDPゴシック" panose="020B0400000000000000" pitchFamily="50" charset="-128"/>
                        </a:rPr>
                        <a:t>+</a:t>
                      </a:r>
                      <a:r>
                        <a:rPr kumimoji="1" lang="ja-JP" altLang="en-US" dirty="0">
                          <a:solidFill>
                            <a:schemeClr val="tx1"/>
                          </a:solidFill>
                          <a:latin typeface="BIZ UDPゴシック" panose="020B0400000000000000" pitchFamily="50" charset="-128"/>
                          <a:ea typeface="BIZ UDPゴシック" panose="020B0400000000000000" pitchFamily="50" charset="-128"/>
                        </a:rPr>
                        <a:t>水</a:t>
                      </a:r>
                      <a:r>
                        <a:rPr kumimoji="1" lang="en-US" altLang="ja-JP" dirty="0">
                          <a:solidFill>
                            <a:schemeClr val="tx1"/>
                          </a:solidFill>
                          <a:latin typeface="BIZ UDPゴシック" panose="020B0400000000000000" pitchFamily="50" charset="-128"/>
                          <a:ea typeface="BIZ UDPゴシック" panose="020B0400000000000000" pitchFamily="50" charset="-128"/>
                        </a:rPr>
                        <a:t>996</a:t>
                      </a:r>
                      <a:r>
                        <a:rPr kumimoji="1" lang="ja-JP" altLang="en-US" dirty="0">
                          <a:solidFill>
                            <a:schemeClr val="tx1"/>
                          </a:solidFill>
                          <a:latin typeface="BIZ UDPゴシック" panose="020B0400000000000000" pitchFamily="50" charset="-128"/>
                          <a:ea typeface="BIZ UDPゴシック" panose="020B0400000000000000" pitchFamily="50" charset="-128"/>
                        </a:rPr>
                        <a:t>ｍｌ</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dirty="0">
                          <a:solidFill>
                            <a:schemeClr val="tx1"/>
                          </a:solidFill>
                          <a:latin typeface="BIZ UDPゴシック" panose="020B0400000000000000" pitchFamily="50" charset="-128"/>
                          <a:ea typeface="BIZ UDPゴシック" panose="020B0400000000000000" pitchFamily="50" charset="-128"/>
                        </a:rPr>
                        <a:t>10</a:t>
                      </a:r>
                      <a:r>
                        <a:rPr kumimoji="1" lang="ja-JP" altLang="en-US" dirty="0">
                          <a:solidFill>
                            <a:schemeClr val="tx1"/>
                          </a:solidFill>
                          <a:latin typeface="BIZ UDPゴシック" panose="020B0400000000000000" pitchFamily="50" charset="-128"/>
                          <a:ea typeface="BIZ UDPゴシック" panose="020B0400000000000000" pitchFamily="50" charset="-128"/>
                        </a:rPr>
                        <a:t>ｍｌ</a:t>
                      </a:r>
                      <a:r>
                        <a:rPr kumimoji="1" lang="en-US" altLang="ja-JP" dirty="0">
                          <a:solidFill>
                            <a:schemeClr val="tx1"/>
                          </a:solidFill>
                          <a:latin typeface="BIZ UDPゴシック" panose="020B0400000000000000" pitchFamily="50" charset="-128"/>
                          <a:ea typeface="BIZ UDPゴシック" panose="020B0400000000000000" pitchFamily="50" charset="-128"/>
                        </a:rPr>
                        <a:t>+</a:t>
                      </a:r>
                      <a:r>
                        <a:rPr kumimoji="1" lang="ja-JP" altLang="en-US" dirty="0">
                          <a:solidFill>
                            <a:schemeClr val="tx1"/>
                          </a:solidFill>
                          <a:latin typeface="BIZ UDPゴシック" panose="020B0400000000000000" pitchFamily="50" charset="-128"/>
                          <a:ea typeface="BIZ UDPゴシック" panose="020B0400000000000000" pitchFamily="50" charset="-128"/>
                        </a:rPr>
                        <a:t>水</a:t>
                      </a:r>
                      <a:r>
                        <a:rPr kumimoji="1" lang="en-US" altLang="ja-JP" dirty="0">
                          <a:solidFill>
                            <a:schemeClr val="tx1"/>
                          </a:solidFill>
                          <a:latin typeface="BIZ UDPゴシック" panose="020B0400000000000000" pitchFamily="50" charset="-128"/>
                          <a:ea typeface="BIZ UDPゴシック" panose="020B0400000000000000" pitchFamily="50" charset="-128"/>
                        </a:rPr>
                        <a:t>990</a:t>
                      </a:r>
                      <a:r>
                        <a:rPr kumimoji="1" lang="ja-JP" altLang="en-US" dirty="0">
                          <a:solidFill>
                            <a:schemeClr val="tx1"/>
                          </a:solidFill>
                          <a:latin typeface="BIZ UDPゴシック" panose="020B0400000000000000" pitchFamily="50" charset="-128"/>
                          <a:ea typeface="BIZ UDPゴシック" panose="020B0400000000000000" pitchFamily="50" charset="-128"/>
                        </a:rPr>
                        <a:t>ｍｌ</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03384404"/>
                  </a:ext>
                </a:extLst>
              </a:tr>
              <a:tr h="290215">
                <a:tc>
                  <a:txBody>
                    <a:bodyPr/>
                    <a:lstStyle/>
                    <a:p>
                      <a:pPr algn="ctr"/>
                      <a:r>
                        <a:rPr kumimoji="1" lang="ja-JP" altLang="en-US" dirty="0">
                          <a:solidFill>
                            <a:schemeClr val="tx1"/>
                          </a:solidFill>
                          <a:latin typeface="BIZ UDPゴシック" panose="020B0400000000000000" pitchFamily="50" charset="-128"/>
                          <a:ea typeface="BIZ UDPゴシック" panose="020B0400000000000000" pitchFamily="50" charset="-128"/>
                        </a:rPr>
                        <a:t>２リットル</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dirty="0">
                          <a:solidFill>
                            <a:schemeClr val="tx1"/>
                          </a:solidFill>
                          <a:latin typeface="BIZ UDPゴシック" panose="020B0400000000000000" pitchFamily="50" charset="-128"/>
                          <a:ea typeface="BIZ UDPゴシック" panose="020B0400000000000000" pitchFamily="50" charset="-128"/>
                        </a:rPr>
                        <a:t>80</a:t>
                      </a:r>
                      <a:r>
                        <a:rPr kumimoji="1" lang="ja-JP" altLang="en-US" dirty="0">
                          <a:solidFill>
                            <a:schemeClr val="tx1"/>
                          </a:solidFill>
                          <a:latin typeface="BIZ UDPゴシック" panose="020B0400000000000000" pitchFamily="50" charset="-128"/>
                          <a:ea typeface="BIZ UDPゴシック" panose="020B0400000000000000" pitchFamily="50" charset="-128"/>
                        </a:rPr>
                        <a:t>ｍｌ</a:t>
                      </a:r>
                      <a:r>
                        <a:rPr kumimoji="1" lang="en-US" altLang="ja-JP" dirty="0">
                          <a:solidFill>
                            <a:schemeClr val="tx1"/>
                          </a:solidFill>
                          <a:latin typeface="BIZ UDPゴシック" panose="020B0400000000000000" pitchFamily="50" charset="-128"/>
                          <a:ea typeface="BIZ UDPゴシック" panose="020B0400000000000000" pitchFamily="50" charset="-128"/>
                        </a:rPr>
                        <a:t>+</a:t>
                      </a:r>
                      <a:r>
                        <a:rPr kumimoji="1" lang="ja-JP" altLang="en-US" dirty="0">
                          <a:solidFill>
                            <a:schemeClr val="tx1"/>
                          </a:solidFill>
                          <a:latin typeface="BIZ UDPゴシック" panose="020B0400000000000000" pitchFamily="50" charset="-128"/>
                          <a:ea typeface="BIZ UDPゴシック" panose="020B0400000000000000" pitchFamily="50" charset="-128"/>
                        </a:rPr>
                        <a:t>水</a:t>
                      </a:r>
                      <a:r>
                        <a:rPr kumimoji="1" lang="en-US" altLang="ja-JP" dirty="0">
                          <a:solidFill>
                            <a:schemeClr val="tx1"/>
                          </a:solidFill>
                          <a:latin typeface="BIZ UDPゴシック" panose="020B0400000000000000" pitchFamily="50" charset="-128"/>
                          <a:ea typeface="BIZ UDPゴシック" panose="020B0400000000000000" pitchFamily="50" charset="-128"/>
                        </a:rPr>
                        <a:t>1920</a:t>
                      </a:r>
                      <a:r>
                        <a:rPr kumimoji="1" lang="ja-JP" altLang="en-US" dirty="0">
                          <a:solidFill>
                            <a:schemeClr val="tx1"/>
                          </a:solidFill>
                          <a:latin typeface="BIZ UDPゴシック" panose="020B0400000000000000" pitchFamily="50" charset="-128"/>
                          <a:ea typeface="BIZ UDPゴシック" panose="020B0400000000000000" pitchFamily="50" charset="-128"/>
                        </a:rPr>
                        <a:t>ｍｌ</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dirty="0">
                          <a:solidFill>
                            <a:schemeClr val="tx1"/>
                          </a:solidFill>
                          <a:latin typeface="BIZ UDPゴシック" panose="020B0400000000000000" pitchFamily="50" charset="-128"/>
                          <a:ea typeface="BIZ UDPゴシック" panose="020B0400000000000000" pitchFamily="50" charset="-128"/>
                        </a:rPr>
                        <a:t>8</a:t>
                      </a:r>
                      <a:r>
                        <a:rPr kumimoji="1" lang="ja-JP" altLang="en-US" dirty="0">
                          <a:solidFill>
                            <a:schemeClr val="tx1"/>
                          </a:solidFill>
                          <a:latin typeface="BIZ UDPゴシック" panose="020B0400000000000000" pitchFamily="50" charset="-128"/>
                          <a:ea typeface="BIZ UDPゴシック" panose="020B0400000000000000" pitchFamily="50" charset="-128"/>
                        </a:rPr>
                        <a:t>ｍｌ</a:t>
                      </a:r>
                      <a:r>
                        <a:rPr kumimoji="1" lang="en-US" altLang="ja-JP" dirty="0">
                          <a:solidFill>
                            <a:schemeClr val="tx1"/>
                          </a:solidFill>
                          <a:latin typeface="BIZ UDPゴシック" panose="020B0400000000000000" pitchFamily="50" charset="-128"/>
                          <a:ea typeface="BIZ UDPゴシック" panose="020B0400000000000000" pitchFamily="50" charset="-128"/>
                        </a:rPr>
                        <a:t>+</a:t>
                      </a:r>
                      <a:r>
                        <a:rPr kumimoji="1" lang="ja-JP" altLang="en-US" dirty="0">
                          <a:solidFill>
                            <a:schemeClr val="tx1"/>
                          </a:solidFill>
                          <a:latin typeface="BIZ UDPゴシック" panose="020B0400000000000000" pitchFamily="50" charset="-128"/>
                          <a:ea typeface="BIZ UDPゴシック" panose="020B0400000000000000" pitchFamily="50" charset="-128"/>
                        </a:rPr>
                        <a:t>水</a:t>
                      </a:r>
                      <a:r>
                        <a:rPr kumimoji="1" lang="en-US" altLang="ja-JP" dirty="0">
                          <a:solidFill>
                            <a:schemeClr val="tx1"/>
                          </a:solidFill>
                          <a:latin typeface="BIZ UDPゴシック" panose="020B0400000000000000" pitchFamily="50" charset="-128"/>
                          <a:ea typeface="BIZ UDPゴシック" panose="020B0400000000000000" pitchFamily="50" charset="-128"/>
                        </a:rPr>
                        <a:t>1992</a:t>
                      </a:r>
                      <a:r>
                        <a:rPr kumimoji="1" lang="ja-JP" altLang="en-US" dirty="0">
                          <a:solidFill>
                            <a:schemeClr val="tx1"/>
                          </a:solidFill>
                          <a:latin typeface="BIZ UDPゴシック" panose="020B0400000000000000" pitchFamily="50" charset="-128"/>
                          <a:ea typeface="BIZ UDPゴシック" panose="020B0400000000000000" pitchFamily="50" charset="-128"/>
                        </a:rPr>
                        <a:t>ｍｌ</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dirty="0">
                          <a:solidFill>
                            <a:schemeClr val="tx1"/>
                          </a:solidFill>
                          <a:latin typeface="BIZ UDPゴシック" panose="020B0400000000000000" pitchFamily="50" charset="-128"/>
                          <a:ea typeface="BIZ UDPゴシック" panose="020B0400000000000000" pitchFamily="50" charset="-128"/>
                        </a:rPr>
                        <a:t>20</a:t>
                      </a:r>
                      <a:r>
                        <a:rPr kumimoji="1" lang="ja-JP" altLang="en-US" dirty="0">
                          <a:solidFill>
                            <a:schemeClr val="tx1"/>
                          </a:solidFill>
                          <a:latin typeface="BIZ UDPゴシック" panose="020B0400000000000000" pitchFamily="50" charset="-128"/>
                          <a:ea typeface="BIZ UDPゴシック" panose="020B0400000000000000" pitchFamily="50" charset="-128"/>
                        </a:rPr>
                        <a:t>ｍｌ</a:t>
                      </a:r>
                      <a:r>
                        <a:rPr kumimoji="1" lang="en-US" altLang="ja-JP" dirty="0">
                          <a:solidFill>
                            <a:schemeClr val="tx1"/>
                          </a:solidFill>
                          <a:latin typeface="BIZ UDPゴシック" panose="020B0400000000000000" pitchFamily="50" charset="-128"/>
                          <a:ea typeface="BIZ UDPゴシック" panose="020B0400000000000000" pitchFamily="50" charset="-128"/>
                        </a:rPr>
                        <a:t>+</a:t>
                      </a:r>
                      <a:r>
                        <a:rPr kumimoji="1" lang="ja-JP" altLang="en-US" dirty="0">
                          <a:solidFill>
                            <a:schemeClr val="tx1"/>
                          </a:solidFill>
                          <a:latin typeface="BIZ UDPゴシック" panose="020B0400000000000000" pitchFamily="50" charset="-128"/>
                          <a:ea typeface="BIZ UDPゴシック" panose="020B0400000000000000" pitchFamily="50" charset="-128"/>
                        </a:rPr>
                        <a:t>水</a:t>
                      </a:r>
                      <a:r>
                        <a:rPr kumimoji="1" lang="en-US" altLang="ja-JP" dirty="0">
                          <a:solidFill>
                            <a:schemeClr val="tx1"/>
                          </a:solidFill>
                          <a:latin typeface="BIZ UDPゴシック" panose="020B0400000000000000" pitchFamily="50" charset="-128"/>
                          <a:ea typeface="BIZ UDPゴシック" panose="020B0400000000000000" pitchFamily="50" charset="-128"/>
                        </a:rPr>
                        <a:t>1980</a:t>
                      </a:r>
                      <a:r>
                        <a:rPr kumimoji="1" lang="ja-JP" altLang="en-US" dirty="0">
                          <a:solidFill>
                            <a:schemeClr val="tx1"/>
                          </a:solidFill>
                          <a:latin typeface="BIZ UDPゴシック" panose="020B0400000000000000" pitchFamily="50" charset="-128"/>
                          <a:ea typeface="BIZ UDPゴシック" panose="020B0400000000000000" pitchFamily="50" charset="-128"/>
                        </a:rPr>
                        <a:t>ｍｌ</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93376267"/>
                  </a:ext>
                </a:extLst>
              </a:tr>
            </a:tbl>
          </a:graphicData>
        </a:graphic>
      </p:graphicFrame>
      <p:sp>
        <p:nvSpPr>
          <p:cNvPr id="4" name="日付プレースホルダー 1">
            <a:extLst>
              <a:ext uri="{FF2B5EF4-FFF2-40B4-BE49-F238E27FC236}">
                <a16:creationId xmlns:a16="http://schemas.microsoft.com/office/drawing/2014/main" id="{035C6960-31EC-9051-4C0D-B9F3A1EAE8D5}"/>
              </a:ext>
            </a:extLst>
          </p:cNvPr>
          <p:cNvSpPr>
            <a:spLocks noGrp="1"/>
          </p:cNvSpPr>
          <p:nvPr>
            <p:ph type="dt" sz="half" idx="10"/>
          </p:nvPr>
        </p:nvSpPr>
        <p:spPr>
          <a:xfrm>
            <a:off x="3202573" y="9526385"/>
            <a:ext cx="491897" cy="527403"/>
          </a:xfrm>
        </p:spPr>
        <p:txBody>
          <a:bodyPr/>
          <a:lstStyle/>
          <a:p>
            <a:pPr algn="ctr"/>
            <a:r>
              <a:rPr kumimoji="1" lang="en-US" altLang="ja-JP" sz="1050" dirty="0">
                <a:latin typeface="BIZ UDゴシック" panose="020B0400000000000000" pitchFamily="49" charset="-128"/>
                <a:ea typeface="BIZ UDゴシック" panose="020B0400000000000000" pitchFamily="49" charset="-128"/>
              </a:rPr>
              <a:t>22</a:t>
            </a:r>
            <a:endParaRPr kumimoji="1" lang="ja-JP" altLang="en-US" sz="1050"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50479650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203620" y="1072244"/>
            <a:ext cx="6450760" cy="8594271"/>
          </a:xfrm>
          <a:ln>
            <a:solidFill>
              <a:schemeClr val="tx1"/>
            </a:solidFill>
          </a:ln>
        </p:spPr>
        <p:txBody>
          <a:bodyPr>
            <a:normAutofit/>
          </a:bodyPr>
          <a:lstStyle/>
          <a:p>
            <a:pPr marL="0" indent="0">
              <a:buNone/>
            </a:pPr>
            <a:r>
              <a:rPr lang="ja-JP" altLang="en-US" sz="1800" dirty="0">
                <a:latin typeface="HGｺﾞｼｯｸM" panose="020B0609000000000000" pitchFamily="49" charset="-128"/>
                <a:ea typeface="HGｺﾞｼｯｸM" panose="020B0609000000000000" pitchFamily="49" charset="-128"/>
              </a:rPr>
              <a:t> </a:t>
            </a:r>
            <a:r>
              <a:rPr lang="ja-JP" altLang="en-US" sz="1400" dirty="0">
                <a:latin typeface="HGｺﾞｼｯｸM" panose="020B0609000000000000" pitchFamily="49" charset="-128"/>
                <a:ea typeface="HGｺﾞｼｯｸM" panose="020B0609000000000000" pitchFamily="49" charset="-128"/>
              </a:rPr>
              <a:t>保健所では</a:t>
            </a:r>
            <a:r>
              <a:rPr lang="ja-JP" altLang="en-US" sz="1800" dirty="0">
                <a:latin typeface="HGｺﾞｼｯｸM" panose="020B0609000000000000" pitchFamily="49" charset="-128"/>
                <a:ea typeface="HGｺﾞｼｯｸM" panose="020B0609000000000000" pitchFamily="49" charset="-128"/>
              </a:rPr>
              <a:t>、</a:t>
            </a:r>
            <a:r>
              <a:rPr lang="ja-JP" altLang="en-US" sz="1400" dirty="0">
                <a:latin typeface="HGｺﾞｼｯｸM" panose="020B0609000000000000" pitchFamily="49" charset="-128"/>
                <a:ea typeface="HGｺﾞｼｯｸM" panose="020B0609000000000000" pitchFamily="49" charset="-128"/>
              </a:rPr>
              <a:t>感染症発生時において、発生状況、動向、原因を明らかにするため必要があると認めるときは調査を行い、濃厚接触者等に対し必要時検査を行っている。迅速な対応をするためにも、平時からリストを用意をしておくことが望ましい。</a:t>
            </a:r>
            <a:endParaRPr lang="en-US" altLang="ja-JP" sz="1400" dirty="0">
              <a:latin typeface="HGｺﾞｼｯｸM" panose="020B0609000000000000" pitchFamily="49" charset="-128"/>
              <a:ea typeface="HGｺﾞｼｯｸM" panose="020B0609000000000000" pitchFamily="49" charset="-128"/>
            </a:endParaRPr>
          </a:p>
          <a:p>
            <a:pPr marL="0" indent="0">
              <a:buNone/>
            </a:pPr>
            <a:endParaRPr lang="en-US" altLang="ja-JP" sz="1400" dirty="0">
              <a:latin typeface="HGｺﾞｼｯｸM" panose="020B0609000000000000" pitchFamily="49" charset="-128"/>
              <a:ea typeface="HGｺﾞｼｯｸM" panose="020B0609000000000000" pitchFamily="49" charset="-128"/>
            </a:endParaRPr>
          </a:p>
          <a:p>
            <a:pPr marL="0" indent="0">
              <a:buNone/>
            </a:pPr>
            <a:r>
              <a:rPr lang="ja-JP" altLang="en-US" sz="1600" b="1" dirty="0">
                <a:latin typeface="HGｺﾞｼｯｸM" panose="020B0609000000000000" pitchFamily="49" charset="-128"/>
                <a:ea typeface="HGｺﾞｼｯｸM" panose="020B0609000000000000" pitchFamily="49" charset="-128"/>
              </a:rPr>
              <a:t>＜職員リスト＞</a:t>
            </a:r>
            <a:endParaRPr lang="en-US" altLang="ja-JP" sz="1600" b="1" dirty="0">
              <a:latin typeface="HGｺﾞｼｯｸM" panose="020B0609000000000000" pitchFamily="49" charset="-128"/>
              <a:ea typeface="HGｺﾞｼｯｸM" panose="020B0609000000000000" pitchFamily="49" charset="-128"/>
            </a:endParaRPr>
          </a:p>
          <a:p>
            <a:pPr marL="0" indent="0">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r>
              <a:rPr lang="ja-JP" altLang="en-US" sz="1600" b="1" dirty="0">
                <a:latin typeface="HGｺﾞｼｯｸM" panose="020B0609000000000000" pitchFamily="49" charset="-128"/>
                <a:ea typeface="HGｺﾞｼｯｸM" panose="020B0609000000000000" pitchFamily="49" charset="-128"/>
              </a:rPr>
              <a:t>＜利用者リスト＞</a:t>
            </a:r>
            <a:endParaRPr lang="en-US" altLang="ja-JP" sz="1600" b="1"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p:txBody>
      </p:sp>
      <p:sp>
        <p:nvSpPr>
          <p:cNvPr id="5" name="タイトル 1"/>
          <p:cNvSpPr txBox="1">
            <a:spLocks/>
          </p:cNvSpPr>
          <p:nvPr/>
        </p:nvSpPr>
        <p:spPr>
          <a:xfrm>
            <a:off x="277586" y="239485"/>
            <a:ext cx="6341875" cy="669472"/>
          </a:xfrm>
          <a:prstGeom prst="rect">
            <a:avLst/>
          </a:prstGeom>
          <a:solidFill>
            <a:srgbClr val="FFFF00"/>
          </a:solidFill>
        </p:spPr>
        <p:txBody>
          <a:bodyPr vert="horz" lIns="91440" tIns="45720" rIns="91440" bIns="45720" rtlCol="0" anchor="ctr">
            <a:no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pPr algn="ctr"/>
            <a:r>
              <a:rPr lang="ja-JP" altLang="en-US" sz="2800" dirty="0">
                <a:solidFill>
                  <a:srgbClr val="002060"/>
                </a:solidFill>
                <a:latin typeface="BIZ UDPゴシック" panose="020B0400000000000000" pitchFamily="50" charset="-128"/>
                <a:ea typeface="BIZ UDPゴシック" panose="020B0400000000000000" pitchFamily="50" charset="-128"/>
              </a:rPr>
              <a:t>職員・利用者リスト（例）</a:t>
            </a:r>
            <a:endParaRPr lang="en-US" altLang="ja-JP" sz="2800" dirty="0">
              <a:solidFill>
                <a:srgbClr val="002060"/>
              </a:solidFill>
              <a:latin typeface="BIZ UDPゴシック" panose="020B0400000000000000" pitchFamily="50" charset="-128"/>
              <a:ea typeface="BIZ UDPゴシック" panose="020B0400000000000000" pitchFamily="50" charset="-128"/>
            </a:endParaRPr>
          </a:p>
        </p:txBody>
      </p:sp>
      <p:pic>
        <p:nvPicPr>
          <p:cNvPr id="4" name="図 3">
            <a:extLst>
              <a:ext uri="{FF2B5EF4-FFF2-40B4-BE49-F238E27FC236}">
                <a16:creationId xmlns:a16="http://schemas.microsoft.com/office/drawing/2014/main" id="{EFE0E5A4-CEE4-0D0A-2BB0-A3BA75A43EF3}"/>
              </a:ext>
            </a:extLst>
          </p:cNvPr>
          <p:cNvPicPr>
            <a:picLocks noChangeAspect="1"/>
          </p:cNvPicPr>
          <p:nvPr/>
        </p:nvPicPr>
        <p:blipFill>
          <a:blip r:embed="rId2"/>
          <a:stretch>
            <a:fillRect/>
          </a:stretch>
        </p:blipFill>
        <p:spPr>
          <a:xfrm>
            <a:off x="277586" y="2606419"/>
            <a:ext cx="6341875" cy="2346581"/>
          </a:xfrm>
          <a:prstGeom prst="rect">
            <a:avLst/>
          </a:prstGeom>
        </p:spPr>
      </p:pic>
      <p:pic>
        <p:nvPicPr>
          <p:cNvPr id="6" name="図 5">
            <a:extLst>
              <a:ext uri="{FF2B5EF4-FFF2-40B4-BE49-F238E27FC236}">
                <a16:creationId xmlns:a16="http://schemas.microsoft.com/office/drawing/2014/main" id="{0C890515-630A-22B3-7B37-08A0824F05DF}"/>
              </a:ext>
            </a:extLst>
          </p:cNvPr>
          <p:cNvPicPr>
            <a:picLocks noChangeAspect="1"/>
          </p:cNvPicPr>
          <p:nvPr/>
        </p:nvPicPr>
        <p:blipFill>
          <a:blip r:embed="rId3"/>
          <a:stretch>
            <a:fillRect/>
          </a:stretch>
        </p:blipFill>
        <p:spPr>
          <a:xfrm>
            <a:off x="277586" y="5646610"/>
            <a:ext cx="6341875" cy="2298095"/>
          </a:xfrm>
          <a:prstGeom prst="rect">
            <a:avLst/>
          </a:prstGeom>
        </p:spPr>
      </p:pic>
      <p:sp>
        <p:nvSpPr>
          <p:cNvPr id="7" name="日付プレースホルダー 1">
            <a:extLst>
              <a:ext uri="{FF2B5EF4-FFF2-40B4-BE49-F238E27FC236}">
                <a16:creationId xmlns:a16="http://schemas.microsoft.com/office/drawing/2014/main" id="{C4C95BEB-FC52-9283-1E73-ED5B2251404D}"/>
              </a:ext>
            </a:extLst>
          </p:cNvPr>
          <p:cNvSpPr>
            <a:spLocks noGrp="1"/>
          </p:cNvSpPr>
          <p:nvPr>
            <p:ph type="dt" sz="half" idx="10"/>
          </p:nvPr>
        </p:nvSpPr>
        <p:spPr>
          <a:xfrm>
            <a:off x="3202573" y="9526385"/>
            <a:ext cx="491897" cy="527403"/>
          </a:xfrm>
        </p:spPr>
        <p:txBody>
          <a:bodyPr/>
          <a:lstStyle/>
          <a:p>
            <a:pPr algn="ctr"/>
            <a:r>
              <a:rPr kumimoji="1" lang="en-US" altLang="ja-JP" sz="1050" dirty="0">
                <a:latin typeface="BIZ UDゴシック" panose="020B0400000000000000" pitchFamily="49" charset="-128"/>
                <a:ea typeface="BIZ UDゴシック" panose="020B0400000000000000" pitchFamily="49" charset="-128"/>
              </a:rPr>
              <a:t>23</a:t>
            </a:r>
            <a:endParaRPr kumimoji="1" lang="ja-JP" altLang="en-US" sz="1050"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4334099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58061" y="74228"/>
            <a:ext cx="6341875" cy="669472"/>
          </a:xfrm>
          <a:solidFill>
            <a:srgbClr val="FFFF00"/>
          </a:solidFill>
        </p:spPr>
        <p:txBody>
          <a:bodyPr>
            <a:noAutofit/>
          </a:bodyPr>
          <a:lstStyle/>
          <a:p>
            <a:r>
              <a:rPr lang="ja-JP" altLang="en-US" sz="2400" dirty="0">
                <a:solidFill>
                  <a:srgbClr val="002060"/>
                </a:solidFill>
                <a:latin typeface="BIZ UDPゴシック" panose="020B0400000000000000" pitchFamily="50" charset="-128"/>
                <a:ea typeface="BIZ UDPゴシック" panose="020B0400000000000000" pitchFamily="50" charset="-128"/>
              </a:rPr>
              <a:t>　　　　平時の備え・</a:t>
            </a:r>
            <a:br>
              <a:rPr lang="ja-JP" altLang="en-US" sz="2400" dirty="0">
                <a:solidFill>
                  <a:srgbClr val="002060"/>
                </a:solidFill>
                <a:latin typeface="BIZ UDPゴシック" panose="020B0400000000000000" pitchFamily="50" charset="-128"/>
                <a:ea typeface="BIZ UDPゴシック" panose="020B0400000000000000" pitchFamily="50" charset="-128"/>
              </a:rPr>
            </a:br>
            <a:r>
              <a:rPr lang="ja-JP" altLang="en-US" sz="2400" dirty="0">
                <a:solidFill>
                  <a:srgbClr val="002060"/>
                </a:solidFill>
                <a:latin typeface="BIZ UDPゴシック" panose="020B0400000000000000" pitchFamily="50" charset="-128"/>
                <a:ea typeface="BIZ UDPゴシック" panose="020B0400000000000000" pitchFamily="50" charset="-128"/>
              </a:rPr>
              <a:t>　　　　国内で新たな感染症が発生した場合</a:t>
            </a:r>
            <a:endParaRPr lang="en-US" altLang="ja-JP" sz="2400" dirty="0">
              <a:solidFill>
                <a:srgbClr val="002060"/>
              </a:solidFill>
              <a:latin typeface="BIZ UDPゴシック" panose="020B0400000000000000" pitchFamily="50" charset="-128"/>
              <a:ea typeface="BIZ UDPゴシック" panose="020B0400000000000000" pitchFamily="50" charset="-128"/>
            </a:endParaRPr>
          </a:p>
        </p:txBody>
      </p:sp>
      <p:sp>
        <p:nvSpPr>
          <p:cNvPr id="3" name="コンテンツ プレースホルダー 2"/>
          <p:cNvSpPr>
            <a:spLocks noGrp="1"/>
          </p:cNvSpPr>
          <p:nvPr>
            <p:ph idx="1"/>
          </p:nvPr>
        </p:nvSpPr>
        <p:spPr>
          <a:xfrm>
            <a:off x="258061" y="918784"/>
            <a:ext cx="6341875" cy="8624227"/>
          </a:xfrm>
          <a:ln>
            <a:solidFill>
              <a:schemeClr val="tx1"/>
            </a:solidFill>
          </a:ln>
        </p:spPr>
        <p:txBody>
          <a:bodyPr>
            <a:normAutofit/>
          </a:bodyPr>
          <a:lstStyle/>
          <a:p>
            <a:pPr marL="0" indent="0">
              <a:buNone/>
            </a:pPr>
            <a:r>
              <a:rPr lang="ja-JP" altLang="en-US" sz="1800" u="sng" dirty="0">
                <a:latin typeface="BIZ UDPゴシック" panose="020B0400000000000000" pitchFamily="50" charset="-128"/>
                <a:ea typeface="BIZ UDPゴシック" panose="020B0400000000000000" pitchFamily="50" charset="-128"/>
              </a:rPr>
              <a:t>２　連絡先等の確認</a:t>
            </a:r>
            <a:endParaRPr kumimoji="1" lang="en-US" altLang="ja-JP" sz="1800" u="sng" dirty="0">
              <a:latin typeface="BIZ UDPゴシック" panose="020B0400000000000000" pitchFamily="50" charset="-128"/>
              <a:ea typeface="BIZ UDPゴシック" panose="020B0400000000000000" pitchFamily="50" charset="-128"/>
            </a:endParaRPr>
          </a:p>
          <a:p>
            <a:pPr marL="0" indent="0">
              <a:buNone/>
            </a:pPr>
            <a:r>
              <a:rPr lang="en-US" altLang="ja-JP" sz="1600" dirty="0">
                <a:solidFill>
                  <a:srgbClr val="0070C0"/>
                </a:solidFill>
                <a:latin typeface="BIZ UDPゴシック" panose="020B0400000000000000" pitchFamily="50" charset="-128"/>
                <a:ea typeface="BIZ UDPゴシック" panose="020B0400000000000000" pitchFamily="50" charset="-128"/>
              </a:rPr>
              <a:t>【</a:t>
            </a:r>
            <a:r>
              <a:rPr lang="ja-JP" altLang="en-US" sz="1600" dirty="0">
                <a:solidFill>
                  <a:srgbClr val="0070C0"/>
                </a:solidFill>
                <a:latin typeface="BIZ UDPゴシック" panose="020B0400000000000000" pitchFamily="50" charset="-128"/>
                <a:ea typeface="BIZ UDPゴシック" panose="020B0400000000000000" pitchFamily="50" charset="-128"/>
              </a:rPr>
              <a:t>事務局長</a:t>
            </a:r>
            <a:r>
              <a:rPr lang="en-US" altLang="ja-JP" sz="1600" dirty="0">
                <a:solidFill>
                  <a:srgbClr val="0070C0"/>
                </a:solidFill>
                <a:latin typeface="BIZ UDPゴシック" panose="020B0400000000000000" pitchFamily="50" charset="-128"/>
                <a:ea typeface="BIZ UDPゴシック" panose="020B0400000000000000" pitchFamily="50" charset="-128"/>
              </a:rPr>
              <a:t>】</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事業所内の報告ルート、報告方法、連絡先等を確認する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700" dirty="0">
              <a:latin typeface="BIZ UDPゴシック" panose="020B0400000000000000" pitchFamily="50" charset="-128"/>
              <a:ea typeface="BIZ UDPゴシック" panose="020B0400000000000000" pitchFamily="50" charset="-128"/>
            </a:endParaRPr>
          </a:p>
          <a:p>
            <a:pPr marL="0" indent="0">
              <a:buNone/>
            </a:pPr>
            <a:endParaRPr lang="en-US" altLang="ja-JP" sz="7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a:t>
            </a:r>
            <a:r>
              <a:rPr lang="en-US" altLang="ja-JP" sz="1400" dirty="0">
                <a:latin typeface="BIZ UDPゴシック" panose="020B0400000000000000" pitchFamily="50" charset="-128"/>
                <a:ea typeface="BIZ UDPゴシック" panose="020B0400000000000000" pitchFamily="50" charset="-128"/>
              </a:rPr>
              <a:t>BCP</a:t>
            </a:r>
            <a:r>
              <a:rPr lang="ja-JP" altLang="en-US" sz="1400" dirty="0">
                <a:latin typeface="BIZ UDPゴシック" panose="020B0400000000000000" pitchFamily="50" charset="-128"/>
                <a:ea typeface="BIZ UDPゴシック" panose="020B0400000000000000" pitchFamily="50" charset="-128"/>
              </a:rPr>
              <a:t>（連絡リスト）で施設外・事業所外の連絡先等を確認する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外部からの問い合わせ窓口担当者を確認する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36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900" dirty="0">
              <a:latin typeface="BIZ UDPゴシック" panose="020B0400000000000000" pitchFamily="50" charset="-128"/>
              <a:ea typeface="BIZ UDPゴシック" panose="020B0400000000000000" pitchFamily="50" charset="-128"/>
            </a:endParaRPr>
          </a:p>
          <a:p>
            <a:pPr marL="0" indent="0">
              <a:buNone/>
            </a:pPr>
            <a:endParaRPr lang="en-US" altLang="ja-JP" sz="800" dirty="0">
              <a:latin typeface="BIZ UDPゴシック" panose="020B0400000000000000" pitchFamily="50" charset="-128"/>
              <a:ea typeface="BIZ UDPゴシック" panose="020B0400000000000000" pitchFamily="50" charset="-128"/>
            </a:endParaRPr>
          </a:p>
          <a:p>
            <a:pPr marL="0" indent="0">
              <a:buNone/>
            </a:pPr>
            <a:endParaRPr lang="en-US" altLang="ja-JP" sz="1600" b="1" dirty="0">
              <a:solidFill>
                <a:srgbClr val="0070C0"/>
              </a:solidFill>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感染対策担当者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endParaRPr lang="ja-JP" altLang="en-US" sz="1600" b="1" dirty="0">
              <a:solidFill>
                <a:srgbClr val="0070C0"/>
              </a:solidFill>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嘱託医、協力医と連絡・連携方法を確認する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時間外、休日の連絡方法、受診方法について確認する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p:txBody>
      </p:sp>
      <p:graphicFrame>
        <p:nvGraphicFramePr>
          <p:cNvPr id="4" name="表 3"/>
          <p:cNvGraphicFramePr>
            <a:graphicFrameLocks noGrp="1"/>
          </p:cNvGraphicFramePr>
          <p:nvPr>
            <p:extLst>
              <p:ext uri="{D42A27DB-BD31-4B8C-83A1-F6EECF244321}">
                <p14:modId xmlns:p14="http://schemas.microsoft.com/office/powerpoint/2010/main" val="1658406254"/>
              </p:ext>
            </p:extLst>
          </p:nvPr>
        </p:nvGraphicFramePr>
        <p:xfrm>
          <a:off x="471484" y="1924687"/>
          <a:ext cx="5915028" cy="3641574"/>
        </p:xfrm>
        <a:graphic>
          <a:graphicData uri="http://schemas.openxmlformats.org/drawingml/2006/table">
            <a:tbl>
              <a:tblPr firstRow="1" bandRow="1">
                <a:tableStyleId>{5C22544A-7EE6-4342-B048-85BDC9FD1C3A}</a:tableStyleId>
              </a:tblPr>
              <a:tblGrid>
                <a:gridCol w="1756327">
                  <a:extLst>
                    <a:ext uri="{9D8B030D-6E8A-4147-A177-3AD203B41FA5}">
                      <a16:colId xmlns:a16="http://schemas.microsoft.com/office/drawing/2014/main" val="2917171164"/>
                    </a:ext>
                  </a:extLst>
                </a:gridCol>
                <a:gridCol w="4158701">
                  <a:extLst>
                    <a:ext uri="{9D8B030D-6E8A-4147-A177-3AD203B41FA5}">
                      <a16:colId xmlns:a16="http://schemas.microsoft.com/office/drawing/2014/main" val="978393426"/>
                    </a:ext>
                  </a:extLst>
                </a:gridCol>
              </a:tblGrid>
              <a:tr h="320702">
                <a:tc>
                  <a:txBody>
                    <a:bodyPr/>
                    <a:lstStyle/>
                    <a:p>
                      <a:pPr algn="ctr"/>
                      <a:endParaRPr kumimoji="1" lang="ja-JP" altLang="en-US" sz="1300" dirty="0">
                        <a:latin typeface="BIZ UDゴシック" panose="020B0400000000000000" pitchFamily="49" charset="-128"/>
                        <a:ea typeface="BIZ UDゴシック" panose="020B0400000000000000" pitchFamily="49" charset="-128"/>
                      </a:endParaRPr>
                    </a:p>
                  </a:txBody>
                  <a:tcPr/>
                </a:tc>
                <a:tc>
                  <a:txBody>
                    <a:bodyPr/>
                    <a:lstStyle/>
                    <a:p>
                      <a:pPr algn="ctr"/>
                      <a:r>
                        <a:rPr kumimoji="1" lang="ja-JP" altLang="en-US" sz="1300" dirty="0">
                          <a:latin typeface="BIZ UDゴシック" panose="020B0400000000000000" pitchFamily="49" charset="-128"/>
                          <a:ea typeface="BIZ UDゴシック" panose="020B0400000000000000" pitchFamily="49" charset="-128"/>
                        </a:rPr>
                        <a:t>内容</a:t>
                      </a:r>
                    </a:p>
                  </a:txBody>
                  <a:tcPr/>
                </a:tc>
                <a:extLst>
                  <a:ext uri="{0D108BD9-81ED-4DB2-BD59-A6C34878D82A}">
                    <a16:rowId xmlns:a16="http://schemas.microsoft.com/office/drawing/2014/main" val="2638645983"/>
                  </a:ext>
                </a:extLst>
              </a:tr>
              <a:tr h="720787">
                <a:tc>
                  <a:txBody>
                    <a:bodyPr/>
                    <a:lstStyle/>
                    <a:p>
                      <a:pPr algn="l"/>
                      <a:r>
                        <a:rPr kumimoji="1" lang="ja-JP" altLang="en-US" sz="1300" dirty="0">
                          <a:latin typeface="BIZ UDゴシック" panose="020B0400000000000000" pitchFamily="49" charset="-128"/>
                          <a:ea typeface="BIZ UDゴシック" panose="020B0400000000000000" pitchFamily="49" charset="-128"/>
                        </a:rPr>
                        <a:t>報告ルート</a:t>
                      </a:r>
                    </a:p>
                  </a:txBody>
                  <a:tcPr anchor="ctr"/>
                </a:tc>
                <a:tc>
                  <a:txBody>
                    <a:bodyPr/>
                    <a:lstStyle/>
                    <a:p>
                      <a:pPr algn="l"/>
                      <a:r>
                        <a:rPr kumimoji="1" lang="ja-JP" altLang="en-US" sz="1100" dirty="0">
                          <a:solidFill>
                            <a:schemeClr val="tx1"/>
                          </a:solidFill>
                          <a:latin typeface="BIZ UDゴシック" panose="020B0400000000000000" pitchFamily="49" charset="-128"/>
                          <a:ea typeface="BIZ UDゴシック" panose="020B0400000000000000" pitchFamily="49" charset="-128"/>
                        </a:rPr>
                        <a:t>例）ケア担当者⇒感染対策担当者⇒管理者⇒保健所</a:t>
                      </a: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a:p>
                      <a:pPr algn="l"/>
                      <a:endParaRPr kumimoji="1" lang="en-US" altLang="ja-JP" sz="1300" dirty="0">
                        <a:solidFill>
                          <a:schemeClr val="tx1"/>
                        </a:solidFill>
                        <a:latin typeface="BIZ UDゴシック" panose="020B0400000000000000" pitchFamily="49" charset="-128"/>
                        <a:ea typeface="BIZ UDゴシック" panose="020B0400000000000000" pitchFamily="49" charset="-128"/>
                      </a:endParaRPr>
                    </a:p>
                    <a:p>
                      <a:pPr algn="l"/>
                      <a:endParaRPr kumimoji="1" lang="ja-JP" altLang="en-US" sz="1300" dirty="0">
                        <a:solidFill>
                          <a:schemeClr val="tx1"/>
                        </a:solidFill>
                        <a:latin typeface="BIZ UDゴシック" panose="020B0400000000000000" pitchFamily="49" charset="-128"/>
                        <a:ea typeface="BIZ UDゴシック" panose="020B0400000000000000" pitchFamily="49" charset="-128"/>
                      </a:endParaRPr>
                    </a:p>
                  </a:txBody>
                  <a:tcPr anchor="ctr"/>
                </a:tc>
                <a:extLst>
                  <a:ext uri="{0D108BD9-81ED-4DB2-BD59-A6C34878D82A}">
                    <a16:rowId xmlns:a16="http://schemas.microsoft.com/office/drawing/2014/main" val="3855462060"/>
                  </a:ext>
                </a:extLst>
              </a:tr>
              <a:tr h="639627">
                <a:tc>
                  <a:txBody>
                    <a:bodyPr/>
                    <a:lstStyle/>
                    <a:p>
                      <a:pPr algn="l"/>
                      <a:r>
                        <a:rPr kumimoji="1" lang="ja-JP" altLang="en-US" sz="1300" dirty="0">
                          <a:latin typeface="BIZ UDゴシック" panose="020B0400000000000000" pitchFamily="49" charset="-128"/>
                          <a:ea typeface="BIZ UDゴシック" panose="020B0400000000000000" pitchFamily="49" charset="-128"/>
                        </a:rPr>
                        <a:t>報告方法</a:t>
                      </a:r>
                    </a:p>
                  </a:txBody>
                  <a:tcPr anchor="ctr"/>
                </a:tc>
                <a:tc>
                  <a:txBody>
                    <a:bodyPr/>
                    <a:lstStyle/>
                    <a:p>
                      <a:pPr algn="l"/>
                      <a:r>
                        <a:rPr kumimoji="1" lang="ja-JP" altLang="en-US" sz="1100" dirty="0">
                          <a:solidFill>
                            <a:schemeClr val="tx1"/>
                          </a:solidFill>
                          <a:latin typeface="BIZ UDゴシック" panose="020B0400000000000000" pitchFamily="49" charset="-128"/>
                          <a:ea typeface="BIZ UDゴシック" panose="020B0400000000000000" pitchFamily="49" charset="-128"/>
                        </a:rPr>
                        <a:t>例）メール、電話、</a:t>
                      </a:r>
                      <a:r>
                        <a:rPr kumimoji="1" lang="en-US" altLang="ja-JP" sz="1100" dirty="0">
                          <a:solidFill>
                            <a:schemeClr val="tx1"/>
                          </a:solidFill>
                          <a:latin typeface="BIZ UDゴシック" panose="020B0400000000000000" pitchFamily="49" charset="-128"/>
                          <a:ea typeface="BIZ UDゴシック" panose="020B0400000000000000" pitchFamily="49" charset="-128"/>
                        </a:rPr>
                        <a:t>FAX</a:t>
                      </a:r>
                      <a:r>
                        <a:rPr kumimoji="1" lang="ja-JP" altLang="en-US" sz="1100" dirty="0">
                          <a:solidFill>
                            <a:schemeClr val="tx1"/>
                          </a:solidFill>
                          <a:latin typeface="BIZ UDゴシック" panose="020B0400000000000000" pitchFamily="49" charset="-128"/>
                          <a:ea typeface="BIZ UDゴシック" panose="020B0400000000000000" pitchFamily="49" charset="-128"/>
                        </a:rPr>
                        <a:t>、法人システム</a:t>
                      </a:r>
                      <a:r>
                        <a:rPr kumimoji="1" lang="en-US" altLang="ja-JP" sz="1100" dirty="0" err="1">
                          <a:solidFill>
                            <a:schemeClr val="tx1"/>
                          </a:solidFill>
                          <a:latin typeface="BIZ UDゴシック" panose="020B0400000000000000" pitchFamily="49" charset="-128"/>
                          <a:ea typeface="BIZ UDゴシック" panose="020B0400000000000000" pitchFamily="49" charset="-128"/>
                        </a:rPr>
                        <a:t>etc</a:t>
                      </a: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a:p>
                      <a:pPr algn="l"/>
                      <a:endParaRPr kumimoji="1" lang="en-US" altLang="ja-JP" sz="1300" dirty="0">
                        <a:solidFill>
                          <a:schemeClr val="tx1"/>
                        </a:solidFill>
                        <a:latin typeface="BIZ UDゴシック" panose="020B0400000000000000" pitchFamily="49" charset="-128"/>
                        <a:ea typeface="BIZ UDゴシック" panose="020B0400000000000000" pitchFamily="49" charset="-128"/>
                      </a:endParaRPr>
                    </a:p>
                    <a:p>
                      <a:pPr algn="l"/>
                      <a:endParaRPr kumimoji="1" lang="ja-JP" altLang="en-US" sz="1300" dirty="0">
                        <a:solidFill>
                          <a:schemeClr val="tx1"/>
                        </a:solidFill>
                        <a:latin typeface="BIZ UDゴシック" panose="020B0400000000000000" pitchFamily="49" charset="-128"/>
                        <a:ea typeface="BIZ UDゴシック" panose="020B0400000000000000" pitchFamily="49" charset="-128"/>
                      </a:endParaRPr>
                    </a:p>
                  </a:txBody>
                  <a:tcPr anchor="ctr"/>
                </a:tc>
                <a:extLst>
                  <a:ext uri="{0D108BD9-81ED-4DB2-BD59-A6C34878D82A}">
                    <a16:rowId xmlns:a16="http://schemas.microsoft.com/office/drawing/2014/main" val="2700924214"/>
                  </a:ext>
                </a:extLst>
              </a:tr>
              <a:tr h="719235">
                <a:tc>
                  <a:txBody>
                    <a:bodyPr/>
                    <a:lstStyle/>
                    <a:p>
                      <a:pPr algn="l"/>
                      <a:r>
                        <a:rPr kumimoji="1" lang="ja-JP" altLang="en-US" sz="1300" dirty="0">
                          <a:latin typeface="BIZ UDゴシック" panose="020B0400000000000000" pitchFamily="49" charset="-128"/>
                          <a:ea typeface="BIZ UDゴシック" panose="020B0400000000000000" pitchFamily="49" charset="-128"/>
                        </a:rPr>
                        <a:t>連絡先</a:t>
                      </a:r>
                    </a:p>
                  </a:txBody>
                  <a:tcPr anchor="ctr"/>
                </a:tc>
                <a:tc>
                  <a:txBody>
                    <a:bodyPr/>
                    <a:lstStyle/>
                    <a:p>
                      <a:pPr algn="l"/>
                      <a:endParaRPr kumimoji="1" lang="ja-JP" altLang="en-US" sz="1300" dirty="0">
                        <a:latin typeface="BIZ UDゴシック" panose="020B0400000000000000" pitchFamily="49" charset="-128"/>
                        <a:ea typeface="BIZ UDゴシック" panose="020B0400000000000000" pitchFamily="49" charset="-128"/>
                      </a:endParaRPr>
                    </a:p>
                  </a:txBody>
                  <a:tcPr anchor="ctr"/>
                </a:tc>
                <a:extLst>
                  <a:ext uri="{0D108BD9-81ED-4DB2-BD59-A6C34878D82A}">
                    <a16:rowId xmlns:a16="http://schemas.microsoft.com/office/drawing/2014/main" val="965436341"/>
                  </a:ext>
                </a:extLst>
              </a:tr>
              <a:tr h="595553">
                <a:tc>
                  <a:txBody>
                    <a:bodyPr/>
                    <a:lstStyle/>
                    <a:p>
                      <a:pPr algn="l"/>
                      <a:endParaRPr kumimoji="1" lang="ja-JP" altLang="en-US" sz="1300" dirty="0">
                        <a:latin typeface="BIZ UDゴシック" panose="020B0400000000000000" pitchFamily="49" charset="-128"/>
                        <a:ea typeface="BIZ UDゴシック" panose="020B0400000000000000" pitchFamily="49" charset="-128"/>
                      </a:endParaRPr>
                    </a:p>
                  </a:txBody>
                  <a:tcPr anchor="ctr"/>
                </a:tc>
                <a:tc>
                  <a:txBody>
                    <a:bodyPr/>
                    <a:lstStyle/>
                    <a:p>
                      <a:pPr algn="l"/>
                      <a:endParaRPr kumimoji="1" lang="ja-JP" altLang="en-US" sz="1300" dirty="0">
                        <a:latin typeface="BIZ UDゴシック" panose="020B0400000000000000" pitchFamily="49" charset="-128"/>
                        <a:ea typeface="BIZ UDゴシック" panose="020B0400000000000000" pitchFamily="49" charset="-128"/>
                      </a:endParaRPr>
                    </a:p>
                  </a:txBody>
                  <a:tcPr anchor="ctr"/>
                </a:tc>
                <a:extLst>
                  <a:ext uri="{0D108BD9-81ED-4DB2-BD59-A6C34878D82A}">
                    <a16:rowId xmlns:a16="http://schemas.microsoft.com/office/drawing/2014/main" val="1258112761"/>
                  </a:ext>
                </a:extLst>
              </a:tr>
              <a:tr h="629977">
                <a:tc>
                  <a:txBody>
                    <a:bodyPr/>
                    <a:lstStyle/>
                    <a:p>
                      <a:pPr algn="l"/>
                      <a:endParaRPr kumimoji="1" lang="ja-JP" altLang="en-US" sz="1300" dirty="0">
                        <a:latin typeface="BIZ UDゴシック" panose="020B0400000000000000" pitchFamily="49" charset="-128"/>
                        <a:ea typeface="BIZ UDゴシック" panose="020B0400000000000000" pitchFamily="49" charset="-128"/>
                      </a:endParaRPr>
                    </a:p>
                  </a:txBody>
                  <a:tcPr anchor="ctr"/>
                </a:tc>
                <a:tc>
                  <a:txBody>
                    <a:bodyPr/>
                    <a:lstStyle/>
                    <a:p>
                      <a:pPr algn="l"/>
                      <a:endParaRPr kumimoji="1" lang="ja-JP" altLang="en-US" sz="1300" dirty="0">
                        <a:latin typeface="BIZ UDゴシック" panose="020B0400000000000000" pitchFamily="49" charset="-128"/>
                        <a:ea typeface="BIZ UDゴシック" panose="020B0400000000000000" pitchFamily="49" charset="-128"/>
                      </a:endParaRPr>
                    </a:p>
                  </a:txBody>
                  <a:tcPr anchor="ctr"/>
                </a:tc>
                <a:extLst>
                  <a:ext uri="{0D108BD9-81ED-4DB2-BD59-A6C34878D82A}">
                    <a16:rowId xmlns:a16="http://schemas.microsoft.com/office/drawing/2014/main" val="1334452618"/>
                  </a:ext>
                </a:extLst>
              </a:tr>
            </a:tbl>
          </a:graphicData>
        </a:graphic>
      </p:graphicFrame>
      <p:graphicFrame>
        <p:nvGraphicFramePr>
          <p:cNvPr id="6" name="表 5"/>
          <p:cNvGraphicFramePr>
            <a:graphicFrameLocks noGrp="1"/>
          </p:cNvGraphicFramePr>
          <p:nvPr>
            <p:extLst>
              <p:ext uri="{D42A27DB-BD31-4B8C-83A1-F6EECF244321}">
                <p14:modId xmlns:p14="http://schemas.microsoft.com/office/powerpoint/2010/main" val="2721461634"/>
              </p:ext>
            </p:extLst>
          </p:nvPr>
        </p:nvGraphicFramePr>
        <p:xfrm>
          <a:off x="471484" y="6353942"/>
          <a:ext cx="5915028" cy="2042160"/>
        </p:xfrm>
        <a:graphic>
          <a:graphicData uri="http://schemas.openxmlformats.org/drawingml/2006/table">
            <a:tbl>
              <a:tblPr firstRow="1" bandRow="1">
                <a:tableStyleId>{5C22544A-7EE6-4342-B048-85BDC9FD1C3A}</a:tableStyleId>
              </a:tblPr>
              <a:tblGrid>
                <a:gridCol w="2554349">
                  <a:extLst>
                    <a:ext uri="{9D8B030D-6E8A-4147-A177-3AD203B41FA5}">
                      <a16:colId xmlns:a16="http://schemas.microsoft.com/office/drawing/2014/main" val="2917171164"/>
                    </a:ext>
                  </a:extLst>
                </a:gridCol>
                <a:gridCol w="1612669">
                  <a:extLst>
                    <a:ext uri="{9D8B030D-6E8A-4147-A177-3AD203B41FA5}">
                      <a16:colId xmlns:a16="http://schemas.microsoft.com/office/drawing/2014/main" val="978393426"/>
                    </a:ext>
                  </a:extLst>
                </a:gridCol>
                <a:gridCol w="1748010">
                  <a:extLst>
                    <a:ext uri="{9D8B030D-6E8A-4147-A177-3AD203B41FA5}">
                      <a16:colId xmlns:a16="http://schemas.microsoft.com/office/drawing/2014/main" val="3496390640"/>
                    </a:ext>
                  </a:extLst>
                </a:gridCol>
              </a:tblGrid>
              <a:tr h="217682">
                <a:tc>
                  <a:txBody>
                    <a:bodyPr/>
                    <a:lstStyle/>
                    <a:p>
                      <a:pPr algn="ctr"/>
                      <a:r>
                        <a:rPr kumimoji="1" lang="ja-JP" altLang="en-US" sz="1300" dirty="0">
                          <a:latin typeface="BIZ UDゴシック" panose="020B0400000000000000" pitchFamily="49" charset="-128"/>
                          <a:ea typeface="BIZ UDゴシック" panose="020B0400000000000000" pitchFamily="49" charset="-128"/>
                        </a:rPr>
                        <a:t>問い合わせ元（先）</a:t>
                      </a:r>
                    </a:p>
                  </a:txBody>
                  <a:tcPr/>
                </a:tc>
                <a:tc>
                  <a:txBody>
                    <a:bodyPr/>
                    <a:lstStyle/>
                    <a:p>
                      <a:pPr algn="ctr"/>
                      <a:r>
                        <a:rPr kumimoji="1" lang="ja-JP" altLang="en-US" sz="1300" dirty="0">
                          <a:solidFill>
                            <a:schemeClr val="bg1"/>
                          </a:solidFill>
                          <a:latin typeface="BIZ UDゴシック" panose="020B0400000000000000" pitchFamily="49" charset="-128"/>
                          <a:ea typeface="BIZ UDゴシック" panose="020B0400000000000000" pitchFamily="49" charset="-128"/>
                        </a:rPr>
                        <a:t>電話番号</a:t>
                      </a:r>
                    </a:p>
                  </a:txBody>
                  <a:tcPr/>
                </a:tc>
                <a:tc>
                  <a:txBody>
                    <a:bodyPr/>
                    <a:lstStyle/>
                    <a:p>
                      <a:pPr algn="ctr"/>
                      <a:r>
                        <a:rPr kumimoji="1" lang="ja-JP" altLang="en-US" sz="1300" dirty="0">
                          <a:latin typeface="BIZ UDゴシック" panose="020B0400000000000000" pitchFamily="49" charset="-128"/>
                          <a:ea typeface="BIZ UDゴシック" panose="020B0400000000000000" pitchFamily="49" charset="-128"/>
                        </a:rPr>
                        <a:t>担当部署</a:t>
                      </a:r>
                      <a:r>
                        <a:rPr kumimoji="1" lang="ja-JP" altLang="en-US" sz="1300" dirty="0">
                          <a:solidFill>
                            <a:schemeClr val="bg1"/>
                          </a:solidFill>
                          <a:latin typeface="BIZ UDゴシック" panose="020B0400000000000000" pitchFamily="49" charset="-128"/>
                          <a:ea typeface="BIZ UDゴシック" panose="020B0400000000000000" pitchFamily="49" charset="-128"/>
                        </a:rPr>
                        <a:t>（担当者）</a:t>
                      </a:r>
                    </a:p>
                  </a:txBody>
                  <a:tcPr/>
                </a:tc>
                <a:extLst>
                  <a:ext uri="{0D108BD9-81ED-4DB2-BD59-A6C34878D82A}">
                    <a16:rowId xmlns:a16="http://schemas.microsoft.com/office/drawing/2014/main" val="2638645983"/>
                  </a:ext>
                </a:extLst>
              </a:tr>
              <a:tr h="217682">
                <a:tc>
                  <a:txBody>
                    <a:bodyPr/>
                    <a:lstStyle/>
                    <a:p>
                      <a:r>
                        <a:rPr kumimoji="1" lang="ja-JP" altLang="en-US" sz="1300" dirty="0">
                          <a:latin typeface="BIZ UDゴシック" panose="020B0400000000000000" pitchFamily="49" charset="-128"/>
                          <a:ea typeface="BIZ UDゴシック" panose="020B0400000000000000" pitchFamily="49" charset="-128"/>
                        </a:rPr>
                        <a:t>利用者家族</a:t>
                      </a:r>
                    </a:p>
                  </a:txBody>
                  <a:tcPr/>
                </a:tc>
                <a:tc>
                  <a:txBody>
                    <a:bodyPr/>
                    <a:lstStyle/>
                    <a:p>
                      <a:pPr algn="ctr"/>
                      <a:r>
                        <a:rPr kumimoji="1" lang="en-US" altLang="ja-JP" sz="1300" dirty="0">
                          <a:latin typeface="BIZ UDゴシック" panose="020B0400000000000000" pitchFamily="49" charset="-128"/>
                          <a:ea typeface="BIZ UDゴシック" panose="020B0400000000000000" pitchFamily="49" charset="-128"/>
                        </a:rPr>
                        <a:t>-</a:t>
                      </a:r>
                      <a:endParaRPr kumimoji="1" lang="ja-JP" altLang="en-US" sz="1300" dirty="0">
                        <a:latin typeface="BIZ UDゴシック" panose="020B0400000000000000" pitchFamily="49" charset="-128"/>
                        <a:ea typeface="BIZ UDゴシック" panose="020B0400000000000000" pitchFamily="49" charset="-128"/>
                      </a:endParaRPr>
                    </a:p>
                  </a:txBody>
                  <a:tcPr/>
                </a:tc>
                <a:tc>
                  <a:txBody>
                    <a:bodyPr/>
                    <a:lstStyle/>
                    <a:p>
                      <a:endParaRPr kumimoji="1" lang="ja-JP" altLang="en-US" sz="1300" dirty="0">
                        <a:latin typeface="BIZ UDゴシック" panose="020B0400000000000000" pitchFamily="49" charset="-128"/>
                        <a:ea typeface="BIZ UDゴシック" panose="020B0400000000000000" pitchFamily="49" charset="-128"/>
                      </a:endParaRPr>
                    </a:p>
                  </a:txBody>
                  <a:tcPr/>
                </a:tc>
                <a:extLst>
                  <a:ext uri="{0D108BD9-81ED-4DB2-BD59-A6C34878D82A}">
                    <a16:rowId xmlns:a16="http://schemas.microsoft.com/office/drawing/2014/main" val="3855462060"/>
                  </a:ext>
                </a:extLst>
              </a:tr>
              <a:tr h="217682">
                <a:tc>
                  <a:txBody>
                    <a:bodyPr/>
                    <a:lstStyle/>
                    <a:p>
                      <a:r>
                        <a:rPr kumimoji="1" lang="ja-JP" altLang="en-US" sz="1300" dirty="0">
                          <a:latin typeface="BIZ UDゴシック" panose="020B0400000000000000" pitchFamily="49" charset="-128"/>
                          <a:ea typeface="BIZ UDゴシック" panose="020B0400000000000000" pitchFamily="49" charset="-128"/>
                        </a:rPr>
                        <a:t>甲府市所管課（　　　　　課）</a:t>
                      </a:r>
                    </a:p>
                  </a:txBody>
                  <a:tcPr/>
                </a:tc>
                <a:tc>
                  <a:txBody>
                    <a:bodyPr/>
                    <a:lstStyle/>
                    <a:p>
                      <a:endParaRPr kumimoji="1" lang="ja-JP" altLang="en-US" sz="1300" dirty="0">
                        <a:latin typeface="BIZ UDゴシック" panose="020B0400000000000000" pitchFamily="49" charset="-128"/>
                        <a:ea typeface="BIZ UDゴシック" panose="020B0400000000000000" pitchFamily="49" charset="-128"/>
                      </a:endParaRPr>
                    </a:p>
                  </a:txBody>
                  <a:tcPr/>
                </a:tc>
                <a:tc>
                  <a:txBody>
                    <a:bodyPr/>
                    <a:lstStyle/>
                    <a:p>
                      <a:endParaRPr kumimoji="1" lang="ja-JP" altLang="en-US" sz="1300" dirty="0">
                        <a:latin typeface="BIZ UDゴシック" panose="020B0400000000000000" pitchFamily="49" charset="-128"/>
                        <a:ea typeface="BIZ UDゴシック" panose="020B0400000000000000" pitchFamily="49" charset="-128"/>
                      </a:endParaRPr>
                    </a:p>
                  </a:txBody>
                  <a:tcPr/>
                </a:tc>
                <a:extLst>
                  <a:ext uri="{0D108BD9-81ED-4DB2-BD59-A6C34878D82A}">
                    <a16:rowId xmlns:a16="http://schemas.microsoft.com/office/drawing/2014/main" val="2700924214"/>
                  </a:ext>
                </a:extLst>
              </a:tr>
              <a:tr h="217682">
                <a:tc>
                  <a:txBody>
                    <a:bodyPr/>
                    <a:lstStyle/>
                    <a:p>
                      <a:r>
                        <a:rPr kumimoji="1" lang="ja-JP" altLang="en-US" sz="1300" dirty="0">
                          <a:solidFill>
                            <a:schemeClr val="tx1"/>
                          </a:solidFill>
                          <a:latin typeface="BIZ UDゴシック" panose="020B0400000000000000" pitchFamily="49" charset="-128"/>
                          <a:ea typeface="BIZ UDゴシック" panose="020B0400000000000000" pitchFamily="49" charset="-128"/>
                        </a:rPr>
                        <a:t>甲府市保健所（医務感染症課）</a:t>
                      </a: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300" dirty="0">
                          <a:latin typeface="BIZ UDゴシック" panose="020B0400000000000000" pitchFamily="49" charset="-128"/>
                          <a:ea typeface="BIZ UDゴシック" panose="020B0400000000000000" pitchFamily="49" charset="-128"/>
                        </a:rPr>
                        <a:t>２３７－８９５２</a:t>
                      </a:r>
                    </a:p>
                  </a:txBody>
                  <a:tcPr/>
                </a:tc>
                <a:tc>
                  <a:txBody>
                    <a:bodyPr/>
                    <a:lstStyle/>
                    <a:p>
                      <a:endParaRPr kumimoji="1" lang="ja-JP" altLang="en-US" sz="1300" dirty="0">
                        <a:latin typeface="BIZ UDゴシック" panose="020B0400000000000000" pitchFamily="49" charset="-128"/>
                        <a:ea typeface="BIZ UDゴシック" panose="020B0400000000000000" pitchFamily="49" charset="-128"/>
                      </a:endParaRPr>
                    </a:p>
                  </a:txBody>
                  <a:tcPr/>
                </a:tc>
                <a:extLst>
                  <a:ext uri="{0D108BD9-81ED-4DB2-BD59-A6C34878D82A}">
                    <a16:rowId xmlns:a16="http://schemas.microsoft.com/office/drawing/2014/main" val="965436341"/>
                  </a:ext>
                </a:extLst>
              </a:tr>
              <a:tr h="217682">
                <a:tc>
                  <a:txBody>
                    <a:bodyPr/>
                    <a:lstStyle/>
                    <a:p>
                      <a:r>
                        <a:rPr kumimoji="1" lang="ja-JP" altLang="en-US" sz="1400" dirty="0">
                          <a:solidFill>
                            <a:schemeClr val="tx1"/>
                          </a:solidFill>
                          <a:latin typeface="BIZ UDゴシック" panose="020B0400000000000000" pitchFamily="49" charset="-128"/>
                          <a:ea typeface="BIZ UDゴシック" panose="020B0400000000000000" pitchFamily="49" charset="-128"/>
                        </a:rPr>
                        <a:t>医療機関</a:t>
                      </a:r>
                      <a:r>
                        <a:rPr kumimoji="1" lang="ja-JP" altLang="en-US" sz="1200" dirty="0">
                          <a:solidFill>
                            <a:schemeClr val="tx1"/>
                          </a:solidFill>
                          <a:latin typeface="BIZ UDゴシック" panose="020B0400000000000000" pitchFamily="49" charset="-128"/>
                          <a:ea typeface="BIZ UDゴシック" panose="020B0400000000000000" pitchFamily="49" charset="-128"/>
                        </a:rPr>
                        <a:t>（　　　　　　　　）</a:t>
                      </a:r>
                    </a:p>
                  </a:txBody>
                  <a:tcPr/>
                </a:tc>
                <a:tc>
                  <a:txBody>
                    <a:bodyPr/>
                    <a:lstStyle/>
                    <a:p>
                      <a:endParaRPr kumimoji="1" lang="ja-JP" altLang="en-US" sz="1300" dirty="0">
                        <a:latin typeface="BIZ UDゴシック" panose="020B0400000000000000" pitchFamily="49" charset="-128"/>
                        <a:ea typeface="BIZ UDゴシック" panose="020B0400000000000000" pitchFamily="49" charset="-128"/>
                      </a:endParaRPr>
                    </a:p>
                  </a:txBody>
                  <a:tcPr/>
                </a:tc>
                <a:tc>
                  <a:txBody>
                    <a:bodyPr/>
                    <a:lstStyle/>
                    <a:p>
                      <a:endParaRPr kumimoji="1" lang="ja-JP" altLang="en-US" sz="1300" dirty="0">
                        <a:latin typeface="BIZ UDゴシック" panose="020B0400000000000000" pitchFamily="49" charset="-128"/>
                        <a:ea typeface="BIZ UDゴシック" panose="020B0400000000000000" pitchFamily="49" charset="-128"/>
                      </a:endParaRPr>
                    </a:p>
                  </a:txBody>
                  <a:tcPr/>
                </a:tc>
                <a:extLst>
                  <a:ext uri="{0D108BD9-81ED-4DB2-BD59-A6C34878D82A}">
                    <a16:rowId xmlns:a16="http://schemas.microsoft.com/office/drawing/2014/main" val="1258112761"/>
                  </a:ext>
                </a:extLst>
              </a:tr>
              <a:tr h="217682">
                <a:tc>
                  <a:txBody>
                    <a:bodyPr/>
                    <a:lstStyle/>
                    <a:p>
                      <a:r>
                        <a:rPr kumimoji="1" lang="ja-JP" altLang="en-US" sz="1200" dirty="0">
                          <a:solidFill>
                            <a:schemeClr val="tx1"/>
                          </a:solidFill>
                          <a:latin typeface="BIZ UDゴシック" panose="020B0400000000000000" pitchFamily="49" charset="-128"/>
                          <a:ea typeface="BIZ UDゴシック" panose="020B0400000000000000" pitchFamily="49" charset="-128"/>
                        </a:rPr>
                        <a:t>ケアマネジャー・計画相談員</a:t>
                      </a:r>
                    </a:p>
                  </a:txBody>
                  <a:tcPr/>
                </a:tc>
                <a:tc>
                  <a:txBody>
                    <a:bodyPr/>
                    <a:lstStyle/>
                    <a:p>
                      <a:endParaRPr kumimoji="1" lang="ja-JP" altLang="en-US" sz="1300" dirty="0">
                        <a:latin typeface="BIZ UDゴシック" panose="020B0400000000000000" pitchFamily="49" charset="-128"/>
                        <a:ea typeface="BIZ UDゴシック" panose="020B0400000000000000" pitchFamily="49" charset="-128"/>
                      </a:endParaRPr>
                    </a:p>
                  </a:txBody>
                  <a:tcPr/>
                </a:tc>
                <a:tc>
                  <a:txBody>
                    <a:bodyPr/>
                    <a:lstStyle/>
                    <a:p>
                      <a:endParaRPr kumimoji="1" lang="ja-JP" altLang="en-US" sz="1300" dirty="0">
                        <a:latin typeface="BIZ UDゴシック" panose="020B0400000000000000" pitchFamily="49" charset="-128"/>
                        <a:ea typeface="BIZ UDゴシック" panose="020B0400000000000000" pitchFamily="49" charset="-128"/>
                      </a:endParaRPr>
                    </a:p>
                  </a:txBody>
                  <a:tcPr/>
                </a:tc>
                <a:extLst>
                  <a:ext uri="{0D108BD9-81ED-4DB2-BD59-A6C34878D82A}">
                    <a16:rowId xmlns:a16="http://schemas.microsoft.com/office/drawing/2014/main" val="2816468042"/>
                  </a:ext>
                </a:extLst>
              </a:tr>
              <a:tr h="217682">
                <a:tc>
                  <a:txBody>
                    <a:bodyPr/>
                    <a:lstStyle/>
                    <a:p>
                      <a:endParaRPr kumimoji="1" lang="ja-JP" altLang="en-US" sz="1200" dirty="0">
                        <a:solidFill>
                          <a:schemeClr val="tx1"/>
                        </a:solidFill>
                        <a:latin typeface="BIZ UDゴシック" panose="020B0400000000000000" pitchFamily="49" charset="-128"/>
                        <a:ea typeface="BIZ UDゴシック" panose="020B0400000000000000" pitchFamily="49" charset="-128"/>
                      </a:endParaRPr>
                    </a:p>
                  </a:txBody>
                  <a:tcPr/>
                </a:tc>
                <a:tc>
                  <a:txBody>
                    <a:bodyPr/>
                    <a:lstStyle/>
                    <a:p>
                      <a:endParaRPr kumimoji="1" lang="ja-JP" altLang="en-US" sz="1300" dirty="0">
                        <a:latin typeface="BIZ UDゴシック" panose="020B0400000000000000" pitchFamily="49" charset="-128"/>
                        <a:ea typeface="BIZ UDゴシック" panose="020B0400000000000000" pitchFamily="49" charset="-128"/>
                      </a:endParaRPr>
                    </a:p>
                  </a:txBody>
                  <a:tcPr/>
                </a:tc>
                <a:tc>
                  <a:txBody>
                    <a:bodyPr/>
                    <a:lstStyle/>
                    <a:p>
                      <a:endParaRPr kumimoji="1" lang="ja-JP" altLang="en-US" sz="1300" dirty="0">
                        <a:latin typeface="BIZ UDゴシック" panose="020B0400000000000000" pitchFamily="49" charset="-128"/>
                        <a:ea typeface="BIZ UDゴシック" panose="020B0400000000000000" pitchFamily="49" charset="-128"/>
                      </a:endParaRPr>
                    </a:p>
                  </a:txBody>
                  <a:tcPr/>
                </a:tc>
                <a:extLst>
                  <a:ext uri="{0D108BD9-81ED-4DB2-BD59-A6C34878D82A}">
                    <a16:rowId xmlns:a16="http://schemas.microsoft.com/office/drawing/2014/main" val="2512710289"/>
                  </a:ext>
                </a:extLst>
              </a:tr>
            </a:tbl>
          </a:graphicData>
        </a:graphic>
      </p:graphicFrame>
      <p:sp>
        <p:nvSpPr>
          <p:cNvPr id="7" name="角丸四角形 6"/>
          <p:cNvSpPr/>
          <p:nvPr/>
        </p:nvSpPr>
        <p:spPr>
          <a:xfrm>
            <a:off x="258061" y="74228"/>
            <a:ext cx="685800" cy="669472"/>
          </a:xfrm>
          <a:prstGeom prst="roundRect">
            <a:avLst>
              <a:gd name="adj" fmla="val 9350"/>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2200"/>
              </a:lnSpc>
            </a:pPr>
            <a:r>
              <a:rPr kumimoji="1" lang="ja-JP" altLang="en-US" b="1" dirty="0">
                <a:latin typeface="BIZ UDゴシック" panose="020B0400000000000000" pitchFamily="49" charset="-128"/>
                <a:ea typeface="BIZ UDゴシック" panose="020B0400000000000000" pitchFamily="49" charset="-128"/>
              </a:rPr>
              <a:t>ﾚﾍﾞﾙ</a:t>
            </a:r>
            <a:endParaRPr kumimoji="1" lang="en-US" altLang="ja-JP" b="1" dirty="0">
              <a:latin typeface="BIZ UDゴシック" panose="020B0400000000000000" pitchFamily="49" charset="-128"/>
              <a:ea typeface="BIZ UDゴシック" panose="020B0400000000000000" pitchFamily="49" charset="-128"/>
            </a:endParaRPr>
          </a:p>
          <a:p>
            <a:pPr algn="ctr">
              <a:lnSpc>
                <a:spcPts val="2200"/>
              </a:lnSpc>
            </a:pPr>
            <a:r>
              <a:rPr kumimoji="1" lang="ja-JP" altLang="en-US" sz="2400" b="1" dirty="0">
                <a:latin typeface="BIZ UDゴシック" panose="020B0400000000000000" pitchFamily="49" charset="-128"/>
                <a:ea typeface="BIZ UDゴシック" panose="020B0400000000000000" pitchFamily="49" charset="-128"/>
              </a:rPr>
              <a:t>０</a:t>
            </a:r>
          </a:p>
        </p:txBody>
      </p:sp>
      <p:sp>
        <p:nvSpPr>
          <p:cNvPr id="5" name="テキスト ボックス 4">
            <a:extLst>
              <a:ext uri="{FF2B5EF4-FFF2-40B4-BE49-F238E27FC236}">
                <a16:creationId xmlns:a16="http://schemas.microsoft.com/office/drawing/2014/main" id="{A371C9A4-935A-BB1E-167B-A17E8A3C7A29}"/>
              </a:ext>
            </a:extLst>
          </p:cNvPr>
          <p:cNvSpPr txBox="1"/>
          <p:nvPr/>
        </p:nvSpPr>
        <p:spPr>
          <a:xfrm>
            <a:off x="5370023" y="1472604"/>
            <a:ext cx="1016489" cy="276999"/>
          </a:xfrm>
          <a:prstGeom prst="rect">
            <a:avLst/>
          </a:prstGeom>
          <a:solidFill>
            <a:schemeClr val="accent6">
              <a:lumMod val="20000"/>
              <a:lumOff val="80000"/>
            </a:schemeClr>
          </a:solidFill>
        </p:spPr>
        <p:txBody>
          <a:bodyPr wrap="square" rtlCol="0">
            <a:spAutoFit/>
          </a:bodyPr>
          <a:lstStyle/>
          <a:p>
            <a:pPr algn="ctr"/>
            <a:r>
              <a:rPr kumimoji="1" lang="en-US" altLang="ja-JP" sz="1200" dirty="0">
                <a:latin typeface="HG丸ｺﾞｼｯｸM-PRO" panose="020F0600000000000000" pitchFamily="50" charset="-128"/>
                <a:ea typeface="HG丸ｺﾞｼｯｸM-PRO" panose="020F0600000000000000" pitchFamily="50" charset="-128"/>
              </a:rPr>
              <a:t>BCP</a:t>
            </a:r>
            <a:r>
              <a:rPr kumimoji="1" lang="ja-JP" altLang="en-US" sz="1200" dirty="0">
                <a:latin typeface="HG丸ｺﾞｼｯｸM-PRO" panose="020F0600000000000000" pitchFamily="50" charset="-128"/>
                <a:ea typeface="HG丸ｺﾞｼｯｸM-PRO" panose="020F0600000000000000" pitchFamily="50" charset="-128"/>
              </a:rPr>
              <a:t>等参照</a:t>
            </a:r>
          </a:p>
        </p:txBody>
      </p:sp>
      <p:sp>
        <p:nvSpPr>
          <p:cNvPr id="8" name="テキスト ボックス 7">
            <a:extLst>
              <a:ext uri="{FF2B5EF4-FFF2-40B4-BE49-F238E27FC236}">
                <a16:creationId xmlns:a16="http://schemas.microsoft.com/office/drawing/2014/main" id="{4DB697AF-9F19-1139-63D6-40DAE9AFF7BA}"/>
              </a:ext>
            </a:extLst>
          </p:cNvPr>
          <p:cNvSpPr txBox="1"/>
          <p:nvPr/>
        </p:nvSpPr>
        <p:spPr>
          <a:xfrm>
            <a:off x="5370023" y="5782304"/>
            <a:ext cx="1016489" cy="276999"/>
          </a:xfrm>
          <a:prstGeom prst="rect">
            <a:avLst/>
          </a:prstGeom>
          <a:solidFill>
            <a:schemeClr val="accent6">
              <a:lumMod val="20000"/>
              <a:lumOff val="80000"/>
            </a:schemeClr>
          </a:solidFill>
        </p:spPr>
        <p:txBody>
          <a:bodyPr wrap="square" rtlCol="0">
            <a:spAutoFit/>
          </a:bodyPr>
          <a:lstStyle/>
          <a:p>
            <a:pPr algn="ctr"/>
            <a:r>
              <a:rPr kumimoji="1" lang="en-US" altLang="ja-JP" sz="1200" dirty="0">
                <a:latin typeface="HG丸ｺﾞｼｯｸM-PRO" panose="020F0600000000000000" pitchFamily="50" charset="-128"/>
                <a:ea typeface="HG丸ｺﾞｼｯｸM-PRO" panose="020F0600000000000000" pitchFamily="50" charset="-128"/>
              </a:rPr>
              <a:t>BCP</a:t>
            </a:r>
            <a:r>
              <a:rPr kumimoji="1" lang="ja-JP" altLang="en-US" sz="1200" dirty="0">
                <a:latin typeface="HG丸ｺﾞｼｯｸM-PRO" panose="020F0600000000000000" pitchFamily="50" charset="-128"/>
                <a:ea typeface="HG丸ｺﾞｼｯｸM-PRO" panose="020F0600000000000000" pitchFamily="50" charset="-128"/>
              </a:rPr>
              <a:t>参照</a:t>
            </a:r>
          </a:p>
        </p:txBody>
      </p:sp>
      <p:sp>
        <p:nvSpPr>
          <p:cNvPr id="10" name="日付プレースホルダー 9">
            <a:extLst>
              <a:ext uri="{FF2B5EF4-FFF2-40B4-BE49-F238E27FC236}">
                <a16:creationId xmlns:a16="http://schemas.microsoft.com/office/drawing/2014/main" id="{CC170A5E-98D5-CCA2-6992-391D802674AE}"/>
              </a:ext>
            </a:extLst>
          </p:cNvPr>
          <p:cNvSpPr>
            <a:spLocks noGrp="1"/>
          </p:cNvSpPr>
          <p:nvPr>
            <p:ph type="dt" sz="half" idx="10"/>
          </p:nvPr>
        </p:nvSpPr>
        <p:spPr>
          <a:xfrm>
            <a:off x="3190916" y="9454393"/>
            <a:ext cx="476163" cy="527403"/>
          </a:xfrm>
        </p:spPr>
        <p:txBody>
          <a:bodyPr/>
          <a:lstStyle/>
          <a:p>
            <a:pPr algn="ctr"/>
            <a:r>
              <a:rPr kumimoji="1" lang="ja-JP" altLang="en-US" sz="1050" dirty="0">
                <a:latin typeface="BIZ UDゴシック" panose="020B0400000000000000" pitchFamily="49" charset="-128"/>
                <a:ea typeface="BIZ UDゴシック" panose="020B0400000000000000" pitchFamily="49" charset="-128"/>
              </a:rPr>
              <a:t>２</a:t>
            </a:r>
          </a:p>
        </p:txBody>
      </p:sp>
    </p:spTree>
    <p:extLst>
      <p:ext uri="{BB962C8B-B14F-4D97-AF65-F5344CB8AC3E}">
        <p14:creationId xmlns:p14="http://schemas.microsoft.com/office/powerpoint/2010/main" val="30645543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83127" y="918164"/>
            <a:ext cx="6691745" cy="8698517"/>
          </a:xfrm>
          <a:ln>
            <a:solidFill>
              <a:schemeClr val="tx1"/>
            </a:solidFill>
          </a:ln>
        </p:spPr>
        <p:txBody>
          <a:bodyPr>
            <a:normAutofit fontScale="92500" lnSpcReduction="20000"/>
          </a:bodyPr>
          <a:lstStyle/>
          <a:p>
            <a:pPr marL="0" indent="0">
              <a:buNone/>
            </a:pPr>
            <a:r>
              <a:rPr kumimoji="1" lang="ja-JP" altLang="en-US" sz="1900" u="sng" dirty="0">
                <a:latin typeface="BIZ UDPゴシック" panose="020B0400000000000000" pitchFamily="50" charset="-128"/>
                <a:ea typeface="BIZ UDPゴシック" panose="020B0400000000000000" pitchFamily="50" charset="-128"/>
              </a:rPr>
              <a:t>３　</a:t>
            </a:r>
            <a:r>
              <a:rPr lang="ja-JP" altLang="en-US" sz="1900" u="sng" dirty="0">
                <a:latin typeface="BIZ UDPゴシック" panose="020B0400000000000000" pitchFamily="50" charset="-128"/>
                <a:ea typeface="BIZ UDPゴシック" panose="020B0400000000000000" pitchFamily="50" charset="-128"/>
              </a:rPr>
              <a:t>最新情報の収集・共有・周知・感染対策の検討</a:t>
            </a:r>
            <a:endParaRPr lang="en-US" altLang="ja-JP" sz="1900" dirty="0">
              <a:latin typeface="BIZ UDPゴシック" panose="020B0400000000000000" pitchFamily="50" charset="-128"/>
              <a:ea typeface="BIZ UDPゴシック" panose="020B0400000000000000" pitchFamily="50" charset="-128"/>
            </a:endParaRPr>
          </a:p>
          <a:p>
            <a:pPr marL="0" indent="0">
              <a:buNone/>
            </a:pPr>
            <a:r>
              <a:rPr lang="en-US" altLang="ja-JP" sz="1700" b="1" dirty="0">
                <a:solidFill>
                  <a:srgbClr val="0070C0"/>
                </a:solidFill>
                <a:latin typeface="BIZ UDPゴシック" panose="020B0400000000000000" pitchFamily="50" charset="-128"/>
                <a:ea typeface="BIZ UDPゴシック" panose="020B0400000000000000" pitchFamily="50" charset="-128"/>
              </a:rPr>
              <a:t>【</a:t>
            </a:r>
            <a:r>
              <a:rPr lang="ja-JP" altLang="en-US" sz="1700" b="1" dirty="0">
                <a:solidFill>
                  <a:srgbClr val="0070C0"/>
                </a:solidFill>
                <a:latin typeface="BIZ UDPゴシック" panose="020B0400000000000000" pitchFamily="50" charset="-128"/>
                <a:ea typeface="BIZ UDPゴシック" panose="020B0400000000000000" pitchFamily="50" charset="-128"/>
              </a:rPr>
              <a:t>管理者</a:t>
            </a:r>
            <a:r>
              <a:rPr lang="en-US" altLang="ja-JP" sz="1700" b="1" dirty="0">
                <a:solidFill>
                  <a:srgbClr val="0070C0"/>
                </a:solidFill>
                <a:latin typeface="BIZ UDPゴシック" panose="020B0400000000000000" pitchFamily="50" charset="-128"/>
                <a:ea typeface="BIZ UDPゴシック" panose="020B0400000000000000" pitchFamily="50" charset="-128"/>
              </a:rPr>
              <a:t>】</a:t>
            </a:r>
          </a:p>
          <a:p>
            <a:pPr marL="0" indent="0">
              <a:buNone/>
            </a:pPr>
            <a:r>
              <a:rPr kumimoji="1" lang="ja-JP" altLang="en-US" sz="1700" dirty="0">
                <a:latin typeface="BIZ UDPゴシック" panose="020B0400000000000000" pitchFamily="50" charset="-128"/>
                <a:ea typeface="BIZ UDPゴシック" panose="020B0400000000000000" pitchFamily="50" charset="-128"/>
              </a:rPr>
              <a:t>□</a:t>
            </a:r>
            <a:r>
              <a:rPr kumimoji="1" lang="ja-JP" altLang="en-US" sz="1500" dirty="0">
                <a:latin typeface="BIZ UDPゴシック" panose="020B0400000000000000" pitchFamily="50" charset="-128"/>
                <a:ea typeface="BIZ UDPゴシック" panose="020B0400000000000000" pitchFamily="50" charset="-128"/>
              </a:rPr>
              <a:t> </a:t>
            </a:r>
            <a:r>
              <a:rPr lang="ja-JP" altLang="en-US" sz="1500" dirty="0">
                <a:latin typeface="BIZ UDPゴシック" panose="020B0400000000000000" pitchFamily="50" charset="-128"/>
                <a:ea typeface="BIZ UDPゴシック" panose="020B0400000000000000" pitchFamily="50" charset="-128"/>
              </a:rPr>
              <a:t>広報・情報</a:t>
            </a:r>
            <a:r>
              <a:rPr kumimoji="1" lang="ja-JP" altLang="en-US" sz="1500" dirty="0">
                <a:latin typeface="BIZ UDPゴシック" panose="020B0400000000000000" pitchFamily="50" charset="-128"/>
                <a:ea typeface="BIZ UDPゴシック" panose="020B0400000000000000" pitchFamily="50" charset="-128"/>
              </a:rPr>
              <a:t>担当者と情報共有の方法を決定する</a:t>
            </a:r>
            <a:endParaRPr kumimoji="1" lang="en-US" altLang="ja-JP" sz="1500" dirty="0">
              <a:latin typeface="BIZ UDPゴシック" panose="020B0400000000000000" pitchFamily="50" charset="-128"/>
              <a:ea typeface="BIZ UDPゴシック" panose="020B0400000000000000" pitchFamily="50" charset="-128"/>
            </a:endParaRPr>
          </a:p>
          <a:p>
            <a:pPr marL="0" indent="0">
              <a:lnSpc>
                <a:spcPct val="120000"/>
              </a:lnSpc>
              <a:spcBef>
                <a:spcPts val="0"/>
              </a:spcBef>
              <a:buNone/>
            </a:pPr>
            <a:endParaRPr lang="en-US" altLang="ja-JP" sz="900" dirty="0">
              <a:latin typeface="BIZ UDPゴシック" panose="020B0400000000000000" pitchFamily="50" charset="-128"/>
              <a:ea typeface="BIZ UDPゴシック" panose="020B0400000000000000" pitchFamily="50" charset="-128"/>
            </a:endParaRPr>
          </a:p>
          <a:p>
            <a:pPr marL="0" indent="0">
              <a:lnSpc>
                <a:spcPct val="120000"/>
              </a:lnSpc>
              <a:spcBef>
                <a:spcPts val="0"/>
              </a:spcBef>
              <a:buNone/>
            </a:pPr>
            <a:endParaRPr lang="en-US" altLang="ja-JP" sz="1400" dirty="0">
              <a:latin typeface="BIZ UDPゴシック" panose="020B0400000000000000" pitchFamily="50" charset="-128"/>
              <a:ea typeface="BIZ UDPゴシック" panose="020B0400000000000000" pitchFamily="50" charset="-128"/>
            </a:endParaRPr>
          </a:p>
          <a:p>
            <a:pPr marL="0" indent="0">
              <a:lnSpc>
                <a:spcPct val="120000"/>
              </a:lnSpc>
              <a:spcBef>
                <a:spcPts val="0"/>
              </a:spcBef>
              <a:buNone/>
            </a:pPr>
            <a:endParaRPr kumimoji="1" lang="en-US" altLang="ja-JP" sz="1400" dirty="0">
              <a:latin typeface="BIZ UDPゴシック" panose="020B0400000000000000" pitchFamily="50" charset="-128"/>
              <a:ea typeface="BIZ UDPゴシック" panose="020B0400000000000000" pitchFamily="50" charset="-128"/>
            </a:endParaRPr>
          </a:p>
          <a:p>
            <a:pPr marL="0" indent="0">
              <a:lnSpc>
                <a:spcPct val="120000"/>
              </a:lnSpc>
              <a:spcBef>
                <a:spcPts val="0"/>
              </a:spcBef>
              <a:buNone/>
            </a:pPr>
            <a:endParaRPr kumimoji="1" lang="en-US" altLang="ja-JP" sz="1400" dirty="0">
              <a:latin typeface="BIZ UDPゴシック" panose="020B0400000000000000" pitchFamily="50" charset="-128"/>
              <a:ea typeface="BIZ UDPゴシック" panose="020B0400000000000000" pitchFamily="50" charset="-128"/>
            </a:endParaRPr>
          </a:p>
          <a:p>
            <a:pPr marL="0" indent="0">
              <a:lnSpc>
                <a:spcPct val="120000"/>
              </a:lnSpc>
              <a:spcBef>
                <a:spcPts val="0"/>
              </a:spcBef>
              <a:buNone/>
            </a:pPr>
            <a:endParaRPr lang="en-US" altLang="ja-JP" sz="1400" dirty="0">
              <a:latin typeface="BIZ UDPゴシック" panose="020B0400000000000000" pitchFamily="50" charset="-128"/>
              <a:ea typeface="BIZ UDPゴシック" panose="020B0400000000000000" pitchFamily="50" charset="-128"/>
            </a:endParaRPr>
          </a:p>
          <a:p>
            <a:pPr marL="0" indent="0">
              <a:lnSpc>
                <a:spcPct val="120000"/>
              </a:lnSpc>
              <a:spcBef>
                <a:spcPts val="0"/>
              </a:spcBef>
              <a:buNone/>
            </a:pPr>
            <a:endParaRPr kumimoji="1" lang="en-US" altLang="ja-JP" sz="1400" dirty="0">
              <a:latin typeface="BIZ UDPゴシック" panose="020B0400000000000000" pitchFamily="50" charset="-128"/>
              <a:ea typeface="BIZ UDPゴシック" panose="020B0400000000000000" pitchFamily="50" charset="-128"/>
            </a:endParaRPr>
          </a:p>
          <a:p>
            <a:pPr marL="0" indent="0">
              <a:lnSpc>
                <a:spcPct val="120000"/>
              </a:lnSpc>
              <a:spcBef>
                <a:spcPts val="0"/>
              </a:spcBef>
              <a:buNone/>
            </a:pPr>
            <a:endParaRPr lang="en-US" altLang="ja-JP" sz="1400" dirty="0">
              <a:latin typeface="BIZ UDPゴシック" panose="020B0400000000000000" pitchFamily="50" charset="-128"/>
              <a:ea typeface="BIZ UDPゴシック" panose="020B0400000000000000" pitchFamily="50" charset="-128"/>
            </a:endParaRPr>
          </a:p>
          <a:p>
            <a:pPr marL="0" indent="0">
              <a:lnSpc>
                <a:spcPct val="120000"/>
              </a:lnSpc>
              <a:spcBef>
                <a:spcPts val="0"/>
              </a:spcBef>
              <a:buNone/>
            </a:pPr>
            <a:endParaRPr kumimoji="1" lang="en-US" altLang="ja-JP" sz="1400" dirty="0">
              <a:latin typeface="BIZ UDPゴシック" panose="020B0400000000000000" pitchFamily="50" charset="-128"/>
              <a:ea typeface="BIZ UDPゴシック" panose="020B0400000000000000" pitchFamily="50" charset="-128"/>
            </a:endParaRPr>
          </a:p>
          <a:p>
            <a:pPr marL="0" indent="0">
              <a:lnSpc>
                <a:spcPct val="120000"/>
              </a:lnSpc>
              <a:spcBef>
                <a:spcPts val="0"/>
              </a:spcBef>
              <a:buNone/>
            </a:pPr>
            <a:endParaRPr lang="en-US" altLang="ja-JP" sz="1400" dirty="0">
              <a:latin typeface="BIZ UDPゴシック" panose="020B0400000000000000" pitchFamily="50" charset="-128"/>
              <a:ea typeface="BIZ UDPゴシック" panose="020B0400000000000000" pitchFamily="50" charset="-128"/>
            </a:endParaRPr>
          </a:p>
          <a:p>
            <a:pPr marL="0" indent="0">
              <a:lnSpc>
                <a:spcPct val="120000"/>
              </a:lnSpc>
              <a:spcBef>
                <a:spcPts val="0"/>
              </a:spcBef>
              <a:buNone/>
            </a:pPr>
            <a:endParaRPr kumimoji="1" lang="en-US" altLang="ja-JP" sz="1400" dirty="0">
              <a:latin typeface="BIZ UDPゴシック" panose="020B0400000000000000" pitchFamily="50" charset="-128"/>
              <a:ea typeface="BIZ UDPゴシック" panose="020B0400000000000000" pitchFamily="50" charset="-128"/>
            </a:endParaRPr>
          </a:p>
          <a:p>
            <a:pPr marL="0" indent="0">
              <a:lnSpc>
                <a:spcPct val="120000"/>
              </a:lnSpc>
              <a:spcBef>
                <a:spcPts val="0"/>
              </a:spcBef>
              <a:buNone/>
            </a:pPr>
            <a:endParaRPr lang="en-US" altLang="ja-JP" sz="800" dirty="0">
              <a:latin typeface="BIZ UDPゴシック" panose="020B0400000000000000" pitchFamily="50" charset="-128"/>
              <a:ea typeface="BIZ UDPゴシック" panose="020B0400000000000000" pitchFamily="50" charset="-128"/>
            </a:endParaRPr>
          </a:p>
          <a:p>
            <a:pPr marL="0" indent="0">
              <a:buNone/>
            </a:pPr>
            <a:r>
              <a:rPr lang="ja-JP" altLang="en-US" sz="1700" dirty="0">
                <a:latin typeface="BIZ UDPゴシック" panose="020B0400000000000000" pitchFamily="50" charset="-128"/>
                <a:ea typeface="BIZ UDPゴシック" panose="020B0400000000000000" pitchFamily="50" charset="-128"/>
              </a:rPr>
              <a:t>□</a:t>
            </a:r>
            <a:r>
              <a:rPr lang="ja-JP" altLang="en-US" sz="1500" dirty="0">
                <a:latin typeface="BIZ UDPゴシック" panose="020B0400000000000000" pitchFamily="50" charset="-128"/>
                <a:ea typeface="BIZ UDPゴシック" panose="020B0400000000000000" pitchFamily="50" charset="-128"/>
              </a:rPr>
              <a:t> 外部への情報の周知方法を決定する</a:t>
            </a:r>
            <a:endParaRPr lang="en-US" altLang="ja-JP" sz="1500" dirty="0">
              <a:latin typeface="BIZ UDPゴシック" panose="020B0400000000000000" pitchFamily="50" charset="-128"/>
              <a:ea typeface="BIZ UDPゴシック" panose="020B0400000000000000" pitchFamily="50" charset="-128"/>
            </a:endParaRPr>
          </a:p>
          <a:p>
            <a:pPr marL="0" indent="0">
              <a:buNone/>
            </a:pPr>
            <a:endParaRPr kumimoji="1" lang="en-US" altLang="ja-JP" sz="1400" dirty="0">
              <a:latin typeface="BIZ UDPゴシック" panose="020B0400000000000000" pitchFamily="50" charset="-128"/>
              <a:ea typeface="BIZ UDPゴシック" panose="020B0400000000000000" pitchFamily="50" charset="-128"/>
            </a:endParaRPr>
          </a:p>
          <a:p>
            <a:pPr marL="0" indent="0">
              <a:buNone/>
            </a:pPr>
            <a:endParaRPr kumimoji="1" lang="en-US" altLang="ja-JP" sz="1800" dirty="0">
              <a:latin typeface="BIZ UDPゴシック" panose="020B0400000000000000" pitchFamily="50" charset="-128"/>
              <a:ea typeface="BIZ UDPゴシック" panose="020B0400000000000000" pitchFamily="50" charset="-128"/>
            </a:endParaRPr>
          </a:p>
          <a:p>
            <a:pPr marL="0" indent="0">
              <a:buNone/>
            </a:pPr>
            <a:endParaRPr lang="en-US" altLang="ja-JP" sz="1800" dirty="0">
              <a:latin typeface="BIZ UDPゴシック" panose="020B0400000000000000" pitchFamily="50" charset="-128"/>
              <a:ea typeface="BIZ UDPゴシック" panose="020B0400000000000000" pitchFamily="50" charset="-128"/>
            </a:endParaRPr>
          </a:p>
          <a:p>
            <a:pPr marL="0" indent="0">
              <a:buNone/>
            </a:pPr>
            <a:endParaRPr kumimoji="1" lang="en-US" altLang="ja-JP" sz="1800" dirty="0">
              <a:latin typeface="BIZ UDPゴシック" panose="020B0400000000000000" pitchFamily="50" charset="-128"/>
              <a:ea typeface="BIZ UDPゴシック" panose="020B0400000000000000" pitchFamily="50" charset="-128"/>
            </a:endParaRPr>
          </a:p>
          <a:p>
            <a:pPr marL="0" indent="0">
              <a:buNone/>
            </a:pPr>
            <a:endParaRPr lang="en-US" altLang="ja-JP" sz="2000" dirty="0">
              <a:latin typeface="BIZ UDPゴシック" panose="020B0400000000000000" pitchFamily="50" charset="-128"/>
              <a:ea typeface="BIZ UDPゴシック" panose="020B0400000000000000" pitchFamily="50" charset="-128"/>
            </a:endParaRPr>
          </a:p>
          <a:p>
            <a:pPr marL="0" indent="0">
              <a:buNone/>
            </a:pPr>
            <a:r>
              <a:rPr lang="ja-JP" altLang="en-US" sz="1700" dirty="0">
                <a:latin typeface="BIZ UDPゴシック" panose="020B0400000000000000" pitchFamily="50" charset="-128"/>
                <a:ea typeface="BIZ UDPゴシック" panose="020B0400000000000000" pitchFamily="50" charset="-128"/>
              </a:rPr>
              <a:t>□</a:t>
            </a:r>
            <a:r>
              <a:rPr lang="ja-JP" altLang="en-US" sz="1500" dirty="0">
                <a:latin typeface="BIZ UDPゴシック" panose="020B0400000000000000" pitchFamily="50" charset="-128"/>
                <a:ea typeface="BIZ UDPゴシック" panose="020B0400000000000000" pitchFamily="50" charset="-128"/>
              </a:rPr>
              <a:t> 国内のクラスター発生施設（イベント等）を職員が利用していないか確認する</a:t>
            </a:r>
            <a:endParaRPr kumimoji="1" lang="en-US" altLang="ja-JP" sz="1500" dirty="0">
              <a:latin typeface="BIZ UDPゴシック" panose="020B0400000000000000" pitchFamily="50" charset="-128"/>
              <a:ea typeface="BIZ UDPゴシック" panose="020B0400000000000000" pitchFamily="50" charset="-128"/>
            </a:endParaRPr>
          </a:p>
          <a:p>
            <a:pPr marL="0" indent="0">
              <a:buNone/>
            </a:pPr>
            <a:endParaRPr lang="en-US" altLang="ja-JP" sz="100" dirty="0">
              <a:latin typeface="BIZ UDPゴシック" panose="020B0400000000000000" pitchFamily="50" charset="-128"/>
              <a:ea typeface="BIZ UDPゴシック" panose="020B0400000000000000" pitchFamily="50" charset="-128"/>
            </a:endParaRPr>
          </a:p>
          <a:p>
            <a:pPr marL="0" indent="0">
              <a:buNone/>
            </a:pPr>
            <a:r>
              <a:rPr lang="en-US" altLang="ja-JP" sz="1700" b="1" dirty="0">
                <a:solidFill>
                  <a:srgbClr val="0070C0"/>
                </a:solidFill>
                <a:latin typeface="BIZ UDPゴシック" panose="020B0400000000000000" pitchFamily="50" charset="-128"/>
                <a:ea typeface="BIZ UDPゴシック" panose="020B0400000000000000" pitchFamily="50" charset="-128"/>
              </a:rPr>
              <a:t>【</a:t>
            </a:r>
            <a:r>
              <a:rPr lang="ja-JP" altLang="en-US" sz="1700" b="1" dirty="0">
                <a:solidFill>
                  <a:srgbClr val="0070C0"/>
                </a:solidFill>
                <a:latin typeface="BIZ UDPゴシック" panose="020B0400000000000000" pitchFamily="50" charset="-128"/>
                <a:ea typeface="BIZ UDPゴシック" panose="020B0400000000000000" pitchFamily="50" charset="-128"/>
              </a:rPr>
              <a:t>広報・情報担当者</a:t>
            </a:r>
            <a:r>
              <a:rPr lang="en-US" altLang="ja-JP" sz="1700" b="1" dirty="0">
                <a:solidFill>
                  <a:srgbClr val="0070C0"/>
                </a:solidFill>
                <a:latin typeface="BIZ UDPゴシック" panose="020B0400000000000000" pitchFamily="50" charset="-128"/>
                <a:ea typeface="BIZ UDPゴシック" panose="020B0400000000000000" pitchFamily="50" charset="-128"/>
              </a:rPr>
              <a:t>】</a:t>
            </a:r>
          </a:p>
          <a:p>
            <a:pPr marL="0" indent="0">
              <a:buNone/>
            </a:pPr>
            <a:r>
              <a:rPr kumimoji="1" lang="ja-JP" altLang="en-US" sz="1700" dirty="0">
                <a:latin typeface="BIZ UDPゴシック" panose="020B0400000000000000" pitchFamily="50" charset="-128"/>
                <a:ea typeface="BIZ UDPゴシック" panose="020B0400000000000000" pitchFamily="50" charset="-128"/>
              </a:rPr>
              <a:t>□</a:t>
            </a:r>
            <a:r>
              <a:rPr kumimoji="1" lang="ja-JP" altLang="en-US" sz="1500" dirty="0">
                <a:latin typeface="BIZ UDPゴシック" panose="020B0400000000000000" pitchFamily="50" charset="-128"/>
                <a:ea typeface="BIZ UDPゴシック" panose="020B0400000000000000" pitchFamily="50" charset="-128"/>
              </a:rPr>
              <a:t> </a:t>
            </a:r>
            <a:r>
              <a:rPr lang="ja-JP" altLang="en-US" sz="1500" dirty="0">
                <a:latin typeface="BIZ UDPゴシック" panose="020B0400000000000000" pitchFamily="50" charset="-128"/>
                <a:ea typeface="BIZ UDPゴシック" panose="020B0400000000000000" pitchFamily="50" charset="-128"/>
              </a:rPr>
              <a:t>情報収集・共有を開始する</a:t>
            </a:r>
            <a:endParaRPr lang="en-US" altLang="ja-JP" sz="1500" dirty="0">
              <a:latin typeface="BIZ UDPゴシック" panose="020B0400000000000000" pitchFamily="50" charset="-128"/>
              <a:ea typeface="BIZ UDPゴシック" panose="020B0400000000000000" pitchFamily="50" charset="-128"/>
            </a:endParaRPr>
          </a:p>
          <a:p>
            <a:pPr marL="0" indent="0">
              <a:buNone/>
            </a:pPr>
            <a:endParaRPr lang="en-US" altLang="ja-JP" sz="1800" dirty="0">
              <a:latin typeface="BIZ UDPゴシック" panose="020B0400000000000000" pitchFamily="50" charset="-128"/>
              <a:ea typeface="BIZ UDPゴシック" panose="020B0400000000000000" pitchFamily="50" charset="-128"/>
            </a:endParaRPr>
          </a:p>
          <a:p>
            <a:pPr marL="0" indent="0">
              <a:buNone/>
            </a:pPr>
            <a:endParaRPr lang="en-US" altLang="ja-JP" sz="1800" dirty="0">
              <a:latin typeface="BIZ UDPゴシック" panose="020B0400000000000000" pitchFamily="50" charset="-128"/>
              <a:ea typeface="BIZ UDPゴシック" panose="020B0400000000000000" pitchFamily="50" charset="-128"/>
            </a:endParaRPr>
          </a:p>
          <a:p>
            <a:pPr marL="0" indent="0">
              <a:buNone/>
            </a:pPr>
            <a:endParaRPr lang="en-US" altLang="ja-JP" sz="1800" dirty="0">
              <a:latin typeface="BIZ UDPゴシック" panose="020B0400000000000000" pitchFamily="50" charset="-128"/>
              <a:ea typeface="BIZ UDPゴシック" panose="020B0400000000000000" pitchFamily="50" charset="-128"/>
            </a:endParaRPr>
          </a:p>
          <a:p>
            <a:pPr marL="0" indent="0">
              <a:buNone/>
            </a:pPr>
            <a:endParaRPr lang="en-US" altLang="ja-JP" sz="1800" dirty="0">
              <a:latin typeface="BIZ UDPゴシック" panose="020B0400000000000000" pitchFamily="50" charset="-128"/>
              <a:ea typeface="BIZ UDPゴシック" panose="020B0400000000000000" pitchFamily="50" charset="-128"/>
            </a:endParaRPr>
          </a:p>
          <a:p>
            <a:pPr marL="0" indent="0">
              <a:buNone/>
            </a:pPr>
            <a:endParaRPr lang="en-US" altLang="ja-JP" sz="1600" dirty="0">
              <a:latin typeface="BIZ UDPゴシック" panose="020B0400000000000000" pitchFamily="50" charset="-128"/>
              <a:ea typeface="BIZ UDPゴシック" panose="020B0400000000000000" pitchFamily="50" charset="-128"/>
            </a:endParaRPr>
          </a:p>
          <a:p>
            <a:pPr marL="0" indent="0">
              <a:buNone/>
            </a:pPr>
            <a:r>
              <a:rPr lang="en-US" altLang="ja-JP" sz="1700" b="1" dirty="0">
                <a:solidFill>
                  <a:srgbClr val="0070C0"/>
                </a:solidFill>
                <a:latin typeface="BIZ UDPゴシック" panose="020B0400000000000000" pitchFamily="50" charset="-128"/>
                <a:ea typeface="BIZ UDPゴシック" panose="020B0400000000000000" pitchFamily="50" charset="-128"/>
              </a:rPr>
              <a:t>【</a:t>
            </a:r>
            <a:r>
              <a:rPr lang="ja-JP" altLang="en-US" sz="1700" b="1" dirty="0">
                <a:solidFill>
                  <a:srgbClr val="0070C0"/>
                </a:solidFill>
                <a:latin typeface="BIZ UDPゴシック" panose="020B0400000000000000" pitchFamily="50" charset="-128"/>
                <a:ea typeface="BIZ UDPゴシック" panose="020B0400000000000000" pitchFamily="50" charset="-128"/>
              </a:rPr>
              <a:t>感染対策担当者</a:t>
            </a:r>
            <a:r>
              <a:rPr lang="en-US" altLang="ja-JP" sz="1700" b="1" dirty="0">
                <a:solidFill>
                  <a:srgbClr val="0070C0"/>
                </a:solidFill>
                <a:latin typeface="BIZ UDPゴシック" panose="020B0400000000000000" pitchFamily="50" charset="-128"/>
                <a:ea typeface="BIZ UDPゴシック" panose="020B0400000000000000" pitchFamily="50" charset="-128"/>
              </a:rPr>
              <a:t>】</a:t>
            </a:r>
          </a:p>
          <a:p>
            <a:pPr marL="0" indent="0">
              <a:buNone/>
            </a:pPr>
            <a:r>
              <a:rPr kumimoji="1" lang="ja-JP" altLang="en-US" sz="1700" dirty="0">
                <a:latin typeface="BIZ UDPゴシック" panose="020B0400000000000000" pitchFamily="50" charset="-128"/>
                <a:ea typeface="BIZ UDPゴシック" panose="020B0400000000000000" pitchFamily="50" charset="-128"/>
              </a:rPr>
              <a:t>□</a:t>
            </a:r>
            <a:r>
              <a:rPr kumimoji="1" lang="ja-JP" altLang="en-US" sz="1500" dirty="0">
                <a:latin typeface="BIZ UDPゴシック" panose="020B0400000000000000" pitchFamily="50" charset="-128"/>
                <a:ea typeface="BIZ UDPゴシック" panose="020B0400000000000000" pitchFamily="50" charset="-128"/>
              </a:rPr>
              <a:t> 「標準予防策</a:t>
            </a:r>
            <a:r>
              <a:rPr kumimoji="1" lang="ja-JP" altLang="en-US" sz="1300" dirty="0">
                <a:latin typeface="BIZ UDPゴシック" panose="020B0400000000000000" pitchFamily="50" charset="-128"/>
                <a:ea typeface="BIZ UDPゴシック" panose="020B0400000000000000" pitchFamily="50" charset="-128"/>
              </a:rPr>
              <a:t>（</a:t>
            </a:r>
            <a:r>
              <a:rPr kumimoji="1" lang="en-US" altLang="ja-JP" sz="1300" dirty="0">
                <a:latin typeface="BIZ UDPゴシック" panose="020B0400000000000000" pitchFamily="50" charset="-128"/>
                <a:ea typeface="BIZ UDPゴシック" panose="020B0400000000000000" pitchFamily="50" charset="-128"/>
              </a:rPr>
              <a:t>P21</a:t>
            </a:r>
            <a:r>
              <a:rPr kumimoji="1" lang="ja-JP" altLang="en-US" sz="1300" dirty="0">
                <a:latin typeface="BIZ UDPゴシック" panose="020B0400000000000000" pitchFamily="50" charset="-128"/>
                <a:ea typeface="BIZ UDPゴシック" panose="020B0400000000000000" pitchFamily="50" charset="-128"/>
              </a:rPr>
              <a:t>「標準予防策と感染経路別予防策」参照）</a:t>
            </a:r>
            <a:r>
              <a:rPr kumimoji="1" lang="ja-JP" altLang="en-US" sz="1500" dirty="0">
                <a:latin typeface="BIZ UDPゴシック" panose="020B0400000000000000" pitchFamily="50" charset="-128"/>
                <a:ea typeface="BIZ UDPゴシック" panose="020B0400000000000000" pitchFamily="50" charset="-128"/>
              </a:rPr>
              <a:t>」を確認し、徹底する</a:t>
            </a:r>
          </a:p>
          <a:p>
            <a:pPr marL="0" indent="0">
              <a:buNone/>
            </a:pPr>
            <a:r>
              <a:rPr kumimoji="1" lang="ja-JP" altLang="en-US" sz="1700" dirty="0">
                <a:latin typeface="BIZ UDPゴシック" panose="020B0400000000000000" pitchFamily="50" charset="-128"/>
                <a:ea typeface="BIZ UDPゴシック" panose="020B0400000000000000" pitchFamily="50" charset="-128"/>
              </a:rPr>
              <a:t>□</a:t>
            </a:r>
            <a:r>
              <a:rPr kumimoji="1" lang="ja-JP" altLang="en-US" sz="1500" dirty="0">
                <a:latin typeface="BIZ UDPゴシック" panose="020B0400000000000000" pitchFamily="50" charset="-128"/>
                <a:ea typeface="BIZ UDPゴシック" panose="020B0400000000000000" pitchFamily="50" charset="-128"/>
              </a:rPr>
              <a:t> 感染疑い者が出た時の、職員と利用者への感染対策を検討する</a:t>
            </a:r>
          </a:p>
          <a:p>
            <a:pPr marL="0" indent="0">
              <a:buNone/>
            </a:pPr>
            <a:r>
              <a:rPr kumimoji="1" lang="ja-JP" altLang="en-US" sz="1700" dirty="0">
                <a:latin typeface="BIZ UDPゴシック" panose="020B0400000000000000" pitchFamily="50" charset="-128"/>
                <a:ea typeface="BIZ UDPゴシック" panose="020B0400000000000000" pitchFamily="50" charset="-128"/>
              </a:rPr>
              <a:t>□</a:t>
            </a:r>
            <a:r>
              <a:rPr kumimoji="1" lang="ja-JP" altLang="en-US" sz="1500" dirty="0">
                <a:latin typeface="BIZ UDPゴシック" panose="020B0400000000000000" pitchFamily="50" charset="-128"/>
                <a:ea typeface="BIZ UDPゴシック" panose="020B0400000000000000" pitchFamily="50" charset="-128"/>
              </a:rPr>
              <a:t> 感染者が出た時の、職員と利用者への感染対策を検討する</a:t>
            </a:r>
          </a:p>
          <a:p>
            <a:pPr marL="0" indent="0">
              <a:buNone/>
            </a:pPr>
            <a:r>
              <a:rPr kumimoji="1" lang="ja-JP" altLang="en-US" sz="1700" dirty="0">
                <a:latin typeface="BIZ UDPゴシック" panose="020B0400000000000000" pitchFamily="50" charset="-128"/>
                <a:ea typeface="BIZ UDPゴシック" panose="020B0400000000000000" pitchFamily="50" charset="-128"/>
              </a:rPr>
              <a:t>□</a:t>
            </a:r>
            <a:r>
              <a:rPr kumimoji="1" lang="ja-JP" altLang="en-US" sz="1500" dirty="0">
                <a:latin typeface="BIZ UDPゴシック" panose="020B0400000000000000" pitchFamily="50" charset="-128"/>
                <a:ea typeface="BIZ UDPゴシック" panose="020B0400000000000000" pitchFamily="50" charset="-128"/>
              </a:rPr>
              <a:t> 感染者（疑い者）が確認された際の共有部分（食堂、職員休憩室など）の</a:t>
            </a:r>
            <a:endParaRPr kumimoji="1" lang="en-US" altLang="ja-JP" sz="1500" dirty="0">
              <a:latin typeface="BIZ UDPゴシック" panose="020B0400000000000000" pitchFamily="50" charset="-128"/>
              <a:ea typeface="BIZ UDPゴシック" panose="020B0400000000000000" pitchFamily="50" charset="-128"/>
            </a:endParaRPr>
          </a:p>
          <a:p>
            <a:pPr marL="0" indent="0">
              <a:buNone/>
            </a:pPr>
            <a:r>
              <a:rPr kumimoji="1" lang="ja-JP" altLang="en-US" sz="1500" dirty="0">
                <a:latin typeface="BIZ UDPゴシック" panose="020B0400000000000000" pitchFamily="50" charset="-128"/>
                <a:ea typeface="BIZ UDPゴシック" panose="020B0400000000000000" pitchFamily="50" charset="-128"/>
              </a:rPr>
              <a:t>　　利用方針を検討する</a:t>
            </a:r>
          </a:p>
          <a:p>
            <a:pPr marL="0" indent="0">
              <a:buNone/>
            </a:pPr>
            <a:r>
              <a:rPr kumimoji="1" lang="ja-JP" altLang="en-US" sz="1500" dirty="0">
                <a:latin typeface="BIZ UDPゴシック" panose="020B0400000000000000" pitchFamily="50" charset="-128"/>
                <a:ea typeface="BIZ UDPゴシック" panose="020B0400000000000000" pitchFamily="50" charset="-128"/>
              </a:rPr>
              <a:t>　 例）感染疑い者を隔離する、共有部分の使用を停止する等</a:t>
            </a:r>
            <a:endParaRPr lang="en-US" altLang="ja-JP" sz="1500" u="sng" dirty="0">
              <a:latin typeface="BIZ UDPゴシック" panose="020B0400000000000000" pitchFamily="50" charset="-128"/>
              <a:ea typeface="BIZ UDPゴシック" panose="020B0400000000000000" pitchFamily="50" charset="-128"/>
            </a:endParaRPr>
          </a:p>
        </p:txBody>
      </p:sp>
      <p:graphicFrame>
        <p:nvGraphicFramePr>
          <p:cNvPr id="4" name="表 3"/>
          <p:cNvGraphicFramePr>
            <a:graphicFrameLocks noGrp="1"/>
          </p:cNvGraphicFramePr>
          <p:nvPr>
            <p:extLst>
              <p:ext uri="{D42A27DB-BD31-4B8C-83A1-F6EECF244321}">
                <p14:modId xmlns:p14="http://schemas.microsoft.com/office/powerpoint/2010/main" val="1061590840"/>
              </p:ext>
            </p:extLst>
          </p:nvPr>
        </p:nvGraphicFramePr>
        <p:xfrm>
          <a:off x="455849" y="1759699"/>
          <a:ext cx="6177707" cy="1930792"/>
        </p:xfrm>
        <a:graphic>
          <a:graphicData uri="http://schemas.openxmlformats.org/drawingml/2006/table">
            <a:tbl>
              <a:tblPr firstRow="1" bandRow="1">
                <a:tableStyleId>{5C22544A-7EE6-4342-B048-85BDC9FD1C3A}</a:tableStyleId>
              </a:tblPr>
              <a:tblGrid>
                <a:gridCol w="3165215">
                  <a:extLst>
                    <a:ext uri="{9D8B030D-6E8A-4147-A177-3AD203B41FA5}">
                      <a16:colId xmlns:a16="http://schemas.microsoft.com/office/drawing/2014/main" val="3841004360"/>
                    </a:ext>
                  </a:extLst>
                </a:gridCol>
                <a:gridCol w="1298029">
                  <a:extLst>
                    <a:ext uri="{9D8B030D-6E8A-4147-A177-3AD203B41FA5}">
                      <a16:colId xmlns:a16="http://schemas.microsoft.com/office/drawing/2014/main" val="774023928"/>
                    </a:ext>
                  </a:extLst>
                </a:gridCol>
                <a:gridCol w="819809">
                  <a:extLst>
                    <a:ext uri="{9D8B030D-6E8A-4147-A177-3AD203B41FA5}">
                      <a16:colId xmlns:a16="http://schemas.microsoft.com/office/drawing/2014/main" val="3256551793"/>
                    </a:ext>
                  </a:extLst>
                </a:gridCol>
                <a:gridCol w="894654">
                  <a:extLst>
                    <a:ext uri="{9D8B030D-6E8A-4147-A177-3AD203B41FA5}">
                      <a16:colId xmlns:a16="http://schemas.microsoft.com/office/drawing/2014/main" val="2152110941"/>
                    </a:ext>
                  </a:extLst>
                </a:gridCol>
              </a:tblGrid>
              <a:tr h="303182">
                <a:tc>
                  <a:txBody>
                    <a:bodyPr/>
                    <a:lstStyle/>
                    <a:p>
                      <a:pPr algn="ctr"/>
                      <a:r>
                        <a:rPr kumimoji="1" lang="ja-JP" altLang="en-US" sz="1300" dirty="0">
                          <a:latin typeface="BIZ UDゴシック" panose="020B0400000000000000" pitchFamily="49" charset="-128"/>
                          <a:ea typeface="BIZ UDゴシック" panose="020B0400000000000000" pitchFamily="49" charset="-128"/>
                        </a:rPr>
                        <a:t>情報の種別</a:t>
                      </a:r>
                    </a:p>
                  </a:txBody>
                  <a:tcPr/>
                </a:tc>
                <a:tc>
                  <a:txBody>
                    <a:bodyPr/>
                    <a:lstStyle/>
                    <a:p>
                      <a:pPr algn="ctr"/>
                      <a:r>
                        <a:rPr kumimoji="1" lang="ja-JP" altLang="en-US" sz="1300" dirty="0">
                          <a:latin typeface="BIZ UDゴシック" panose="020B0400000000000000" pitchFamily="49" charset="-128"/>
                          <a:ea typeface="BIZ UDゴシック" panose="020B0400000000000000" pitchFamily="49" charset="-128"/>
                        </a:rPr>
                        <a:t>収集担当</a:t>
                      </a:r>
                    </a:p>
                  </a:txBody>
                  <a:tcPr/>
                </a:tc>
                <a:tc>
                  <a:txBody>
                    <a:bodyPr/>
                    <a:lstStyle/>
                    <a:p>
                      <a:pPr algn="ctr"/>
                      <a:r>
                        <a:rPr kumimoji="1" lang="ja-JP" altLang="en-US" sz="1300" dirty="0">
                          <a:latin typeface="BIZ UDゴシック" panose="020B0400000000000000" pitchFamily="49" charset="-128"/>
                          <a:ea typeface="BIZ UDゴシック" panose="020B0400000000000000" pitchFamily="49" charset="-128"/>
                        </a:rPr>
                        <a:t>共有先</a:t>
                      </a:r>
                    </a:p>
                  </a:txBody>
                  <a:tcPr/>
                </a:tc>
                <a:tc>
                  <a:txBody>
                    <a:bodyPr/>
                    <a:lstStyle/>
                    <a:p>
                      <a:pPr algn="ctr"/>
                      <a:r>
                        <a:rPr kumimoji="1" lang="ja-JP" altLang="en-US" sz="1300" dirty="0">
                          <a:latin typeface="BIZ UDゴシック" panose="020B0400000000000000" pitchFamily="49" charset="-128"/>
                          <a:ea typeface="BIZ UDゴシック" panose="020B0400000000000000" pitchFamily="49" charset="-128"/>
                        </a:rPr>
                        <a:t>共有方法</a:t>
                      </a:r>
                    </a:p>
                  </a:txBody>
                  <a:tcPr/>
                </a:tc>
                <a:extLst>
                  <a:ext uri="{0D108BD9-81ED-4DB2-BD59-A6C34878D82A}">
                    <a16:rowId xmlns:a16="http://schemas.microsoft.com/office/drawing/2014/main" val="3375428765"/>
                  </a:ext>
                </a:extLst>
              </a:tr>
              <a:tr h="510623">
                <a:tc>
                  <a:txBody>
                    <a:bodyPr/>
                    <a:lstStyle/>
                    <a:p>
                      <a:r>
                        <a:rPr kumimoji="1" lang="ja-JP" altLang="en-US" sz="1300" dirty="0">
                          <a:latin typeface="BIZ UDゴシック" panose="020B0400000000000000" pitchFamily="49" charset="-128"/>
                          <a:ea typeface="BIZ UDゴシック" panose="020B0400000000000000" pitchFamily="49" charset="-128"/>
                        </a:rPr>
                        <a:t>・感染症の性状</a:t>
                      </a:r>
                      <a:endParaRPr kumimoji="1" lang="en-US" altLang="ja-JP" sz="1300" dirty="0">
                        <a:latin typeface="BIZ UDゴシック" panose="020B0400000000000000" pitchFamily="49" charset="-128"/>
                        <a:ea typeface="BIZ UDゴシック" panose="020B0400000000000000" pitchFamily="49" charset="-128"/>
                      </a:endParaRPr>
                    </a:p>
                    <a:p>
                      <a:r>
                        <a:rPr kumimoji="1" lang="ja-JP" altLang="en-US" sz="1000" dirty="0">
                          <a:latin typeface="BIZ UDゴシック" panose="020B0400000000000000" pitchFamily="49" charset="-128"/>
                          <a:ea typeface="BIZ UDゴシック" panose="020B0400000000000000" pitchFamily="49" charset="-128"/>
                        </a:rPr>
                        <a:t>（感染経路、症状、</a:t>
                      </a:r>
                      <a:r>
                        <a:rPr kumimoji="1" lang="ja-JP" altLang="en-US" sz="1000" dirty="0">
                          <a:solidFill>
                            <a:schemeClr val="tx1"/>
                          </a:solidFill>
                          <a:latin typeface="BIZ UDゴシック" panose="020B0400000000000000" pitchFamily="49" charset="-128"/>
                          <a:ea typeface="BIZ UDゴシック" panose="020B0400000000000000" pitchFamily="49" charset="-128"/>
                        </a:rPr>
                        <a:t>感染可能期間、潜伏</a:t>
                      </a:r>
                      <a:r>
                        <a:rPr kumimoji="1" lang="ja-JP" altLang="en-US" sz="1000" dirty="0">
                          <a:latin typeface="BIZ UDゴシック" panose="020B0400000000000000" pitchFamily="49" charset="-128"/>
                          <a:ea typeface="BIZ UDゴシック" panose="020B0400000000000000" pitchFamily="49" charset="-128"/>
                        </a:rPr>
                        <a:t>期間など）</a:t>
                      </a:r>
                    </a:p>
                  </a:txBody>
                  <a:tcPr/>
                </a:tc>
                <a:tc>
                  <a:txBody>
                    <a:bodyPr/>
                    <a:lstStyle/>
                    <a:p>
                      <a:r>
                        <a:rPr kumimoji="1" lang="ja-JP" altLang="en-US" sz="1100" dirty="0">
                          <a:solidFill>
                            <a:schemeClr val="tx1"/>
                          </a:solidFill>
                          <a:latin typeface="BIZ UDゴシック" panose="020B0400000000000000" pitchFamily="49" charset="-128"/>
                          <a:ea typeface="BIZ UDゴシック" panose="020B0400000000000000" pitchFamily="49" charset="-128"/>
                        </a:rPr>
                        <a:t>例</a:t>
                      </a:r>
                      <a:r>
                        <a:rPr kumimoji="1" lang="en-US" altLang="ja-JP" sz="1100" dirty="0">
                          <a:solidFill>
                            <a:schemeClr val="tx1"/>
                          </a:solidFill>
                          <a:latin typeface="BIZ UDゴシック" panose="020B0400000000000000" pitchFamily="49" charset="-128"/>
                          <a:ea typeface="BIZ UDゴシック" panose="020B0400000000000000" pitchFamily="49" charset="-128"/>
                        </a:rPr>
                        <a:t>)</a:t>
                      </a:r>
                      <a:r>
                        <a:rPr kumimoji="1" lang="ja-JP" altLang="en-US" sz="1100" dirty="0">
                          <a:solidFill>
                            <a:schemeClr val="tx1"/>
                          </a:solidFill>
                          <a:latin typeface="BIZ UDゴシック" panose="020B0400000000000000" pitchFamily="49" charset="-128"/>
                          <a:ea typeface="BIZ UDゴシック" panose="020B0400000000000000" pitchFamily="49" charset="-128"/>
                        </a:rPr>
                        <a:t>感染対策担当</a:t>
                      </a:r>
                    </a:p>
                  </a:txBody>
                  <a:tcPr/>
                </a:tc>
                <a:tc>
                  <a:txBody>
                    <a:bodyPr/>
                    <a:lstStyle/>
                    <a:p>
                      <a:r>
                        <a:rPr kumimoji="1" lang="ja-JP" altLang="en-US" sz="1100" dirty="0">
                          <a:solidFill>
                            <a:schemeClr val="tx1"/>
                          </a:solidFill>
                          <a:latin typeface="BIZ UDゴシック" panose="020B0400000000000000" pitchFamily="49" charset="-128"/>
                          <a:ea typeface="BIZ UDゴシック" panose="020B0400000000000000" pitchFamily="49" charset="-128"/>
                        </a:rPr>
                        <a:t>例</a:t>
                      </a:r>
                      <a:r>
                        <a:rPr kumimoji="1" lang="en-US" altLang="ja-JP" sz="1100" dirty="0">
                          <a:solidFill>
                            <a:schemeClr val="tx1"/>
                          </a:solidFill>
                          <a:latin typeface="BIZ UDゴシック" panose="020B0400000000000000" pitchFamily="49" charset="-128"/>
                          <a:ea typeface="BIZ UDゴシック" panose="020B0400000000000000" pitchFamily="49" charset="-128"/>
                        </a:rPr>
                        <a:t>)</a:t>
                      </a:r>
                      <a:r>
                        <a:rPr kumimoji="1" lang="ja-JP" altLang="en-US" sz="1100" dirty="0">
                          <a:solidFill>
                            <a:schemeClr val="tx1"/>
                          </a:solidFill>
                          <a:latin typeface="BIZ UDゴシック" panose="020B0400000000000000" pitchFamily="49" charset="-128"/>
                          <a:ea typeface="BIZ UDゴシック" panose="020B0400000000000000" pitchFamily="49" charset="-128"/>
                        </a:rPr>
                        <a:t>全職員</a:t>
                      </a:r>
                    </a:p>
                  </a:txBody>
                  <a:tcPr/>
                </a:tc>
                <a:tc>
                  <a:txBody>
                    <a:bodyPr/>
                    <a:lstStyle/>
                    <a:p>
                      <a:r>
                        <a:rPr kumimoji="1" lang="ja-JP" altLang="en-US" sz="1100" dirty="0">
                          <a:solidFill>
                            <a:schemeClr val="tx1"/>
                          </a:solidFill>
                          <a:latin typeface="BIZ UDゴシック" panose="020B0400000000000000" pitchFamily="49" charset="-128"/>
                          <a:ea typeface="BIZ UDゴシック" panose="020B0400000000000000" pitchFamily="49" charset="-128"/>
                        </a:rPr>
                        <a:t>例</a:t>
                      </a:r>
                      <a:r>
                        <a:rPr kumimoji="1" lang="en-US" altLang="ja-JP" sz="1100" dirty="0">
                          <a:solidFill>
                            <a:schemeClr val="tx1"/>
                          </a:solidFill>
                          <a:latin typeface="BIZ UDゴシック" panose="020B0400000000000000" pitchFamily="49" charset="-128"/>
                          <a:ea typeface="BIZ UDゴシック" panose="020B0400000000000000" pitchFamily="49" charset="-128"/>
                        </a:rPr>
                        <a:t>)</a:t>
                      </a:r>
                      <a:r>
                        <a:rPr kumimoji="1" lang="ja-JP" altLang="en-US" sz="1100" dirty="0">
                          <a:solidFill>
                            <a:schemeClr val="tx1"/>
                          </a:solidFill>
                          <a:latin typeface="BIZ UDゴシック" panose="020B0400000000000000" pitchFamily="49" charset="-128"/>
                          <a:ea typeface="BIZ UDゴシック" panose="020B0400000000000000" pitchFamily="49" charset="-128"/>
                        </a:rPr>
                        <a:t>掲示板</a:t>
                      </a:r>
                    </a:p>
                  </a:txBody>
                  <a:tcPr/>
                </a:tc>
                <a:extLst>
                  <a:ext uri="{0D108BD9-81ED-4DB2-BD59-A6C34878D82A}">
                    <a16:rowId xmlns:a16="http://schemas.microsoft.com/office/drawing/2014/main" val="2564806891"/>
                  </a:ext>
                </a:extLst>
              </a:tr>
              <a:tr h="510623">
                <a:tc>
                  <a:txBody>
                    <a:bodyPr/>
                    <a:lstStyle/>
                    <a:p>
                      <a:r>
                        <a:rPr kumimoji="1" lang="ja-JP" altLang="en-US" sz="1300" dirty="0">
                          <a:latin typeface="BIZ UDゴシック" panose="020B0400000000000000" pitchFamily="49" charset="-128"/>
                          <a:ea typeface="BIZ UDゴシック" panose="020B0400000000000000" pitchFamily="49" charset="-128"/>
                        </a:rPr>
                        <a:t>・行政機関の動向</a:t>
                      </a:r>
                      <a:endParaRPr kumimoji="1" lang="en-US" altLang="ja-JP" sz="1300" dirty="0">
                        <a:latin typeface="BIZ UDゴシック" panose="020B0400000000000000" pitchFamily="49" charset="-128"/>
                        <a:ea typeface="BIZ UDゴシック" panose="020B0400000000000000" pitchFamily="49" charset="-128"/>
                      </a:endParaRPr>
                    </a:p>
                    <a:p>
                      <a:r>
                        <a:rPr kumimoji="1" lang="ja-JP" altLang="en-US" sz="1300" dirty="0">
                          <a:latin typeface="BIZ UDゴシック" panose="020B0400000000000000" pitchFamily="49" charset="-128"/>
                          <a:ea typeface="BIZ UDゴシック" panose="020B0400000000000000" pitchFamily="49" charset="-128"/>
                        </a:rPr>
                        <a:t>（通知、会議・説明会開催など）</a:t>
                      </a:r>
                    </a:p>
                  </a:txBody>
                  <a:tcPr/>
                </a:tc>
                <a:tc>
                  <a:txBody>
                    <a:bodyPr/>
                    <a:lstStyle/>
                    <a:p>
                      <a:endParaRPr kumimoji="1" lang="ja-JP" altLang="en-US" sz="1300" dirty="0">
                        <a:latin typeface="BIZ UDゴシック" panose="020B0400000000000000" pitchFamily="49" charset="-128"/>
                        <a:ea typeface="BIZ UDゴシック" panose="020B0400000000000000" pitchFamily="49" charset="-128"/>
                      </a:endParaRPr>
                    </a:p>
                  </a:txBody>
                  <a:tcPr/>
                </a:tc>
                <a:tc>
                  <a:txBody>
                    <a:bodyPr/>
                    <a:lstStyle/>
                    <a:p>
                      <a:endParaRPr kumimoji="1" lang="ja-JP" altLang="en-US" sz="1300" dirty="0">
                        <a:latin typeface="BIZ UDゴシック" panose="020B0400000000000000" pitchFamily="49" charset="-128"/>
                        <a:ea typeface="BIZ UDゴシック" panose="020B0400000000000000" pitchFamily="49" charset="-128"/>
                      </a:endParaRPr>
                    </a:p>
                  </a:txBody>
                  <a:tcPr/>
                </a:tc>
                <a:tc>
                  <a:txBody>
                    <a:bodyPr/>
                    <a:lstStyle/>
                    <a:p>
                      <a:endParaRPr kumimoji="1" lang="ja-JP" altLang="en-US" sz="1300" dirty="0">
                        <a:latin typeface="BIZ UDゴシック" panose="020B0400000000000000" pitchFamily="49" charset="-128"/>
                        <a:ea typeface="BIZ UDゴシック" panose="020B0400000000000000" pitchFamily="49" charset="-128"/>
                      </a:endParaRPr>
                    </a:p>
                  </a:txBody>
                  <a:tcPr/>
                </a:tc>
                <a:extLst>
                  <a:ext uri="{0D108BD9-81ED-4DB2-BD59-A6C34878D82A}">
                    <a16:rowId xmlns:a16="http://schemas.microsoft.com/office/drawing/2014/main" val="3469294933"/>
                  </a:ext>
                </a:extLst>
              </a:tr>
              <a:tr h="303182">
                <a:tc>
                  <a:txBody>
                    <a:bodyPr/>
                    <a:lstStyle/>
                    <a:p>
                      <a:r>
                        <a:rPr kumimoji="1" lang="ja-JP" altLang="en-US" sz="1300" dirty="0">
                          <a:latin typeface="BIZ UDゴシック" panose="020B0400000000000000" pitchFamily="49" charset="-128"/>
                          <a:ea typeface="BIZ UDゴシック" panose="020B0400000000000000" pitchFamily="49" charset="-128"/>
                        </a:rPr>
                        <a:t>・他事業所の動向</a:t>
                      </a:r>
                    </a:p>
                  </a:txBody>
                  <a:tcPr/>
                </a:tc>
                <a:tc>
                  <a:txBody>
                    <a:bodyPr/>
                    <a:lstStyle/>
                    <a:p>
                      <a:endParaRPr kumimoji="1" lang="ja-JP" altLang="en-US" sz="1300" dirty="0">
                        <a:latin typeface="BIZ UDゴシック" panose="020B0400000000000000" pitchFamily="49" charset="-128"/>
                        <a:ea typeface="BIZ UDゴシック" panose="020B0400000000000000" pitchFamily="49" charset="-128"/>
                      </a:endParaRPr>
                    </a:p>
                  </a:txBody>
                  <a:tcPr/>
                </a:tc>
                <a:tc>
                  <a:txBody>
                    <a:bodyPr/>
                    <a:lstStyle/>
                    <a:p>
                      <a:endParaRPr kumimoji="1" lang="ja-JP" altLang="en-US" sz="1300" dirty="0">
                        <a:latin typeface="BIZ UDゴシック" panose="020B0400000000000000" pitchFamily="49" charset="-128"/>
                        <a:ea typeface="BIZ UDゴシック" panose="020B0400000000000000" pitchFamily="49" charset="-128"/>
                      </a:endParaRPr>
                    </a:p>
                  </a:txBody>
                  <a:tcPr/>
                </a:tc>
                <a:tc>
                  <a:txBody>
                    <a:bodyPr/>
                    <a:lstStyle/>
                    <a:p>
                      <a:endParaRPr kumimoji="1" lang="ja-JP" altLang="en-US" sz="1300" dirty="0">
                        <a:latin typeface="BIZ UDゴシック" panose="020B0400000000000000" pitchFamily="49" charset="-128"/>
                        <a:ea typeface="BIZ UDゴシック" panose="020B0400000000000000" pitchFamily="49" charset="-128"/>
                      </a:endParaRPr>
                    </a:p>
                  </a:txBody>
                  <a:tcPr/>
                </a:tc>
                <a:extLst>
                  <a:ext uri="{0D108BD9-81ED-4DB2-BD59-A6C34878D82A}">
                    <a16:rowId xmlns:a16="http://schemas.microsoft.com/office/drawing/2014/main" val="1598442834"/>
                  </a:ext>
                </a:extLst>
              </a:tr>
              <a:tr h="303182">
                <a:tc>
                  <a:txBody>
                    <a:bodyPr/>
                    <a:lstStyle/>
                    <a:p>
                      <a:r>
                        <a:rPr kumimoji="1" lang="ja-JP" altLang="en-US" sz="1300" dirty="0">
                          <a:latin typeface="BIZ UDゴシック" panose="020B0400000000000000" pitchFamily="49" charset="-128"/>
                          <a:ea typeface="BIZ UDゴシック" panose="020B0400000000000000" pitchFamily="49" charset="-128"/>
                        </a:rPr>
                        <a:t>・その他（　　　　　　　　　）</a:t>
                      </a:r>
                    </a:p>
                  </a:txBody>
                  <a:tcPr/>
                </a:tc>
                <a:tc>
                  <a:txBody>
                    <a:bodyPr/>
                    <a:lstStyle/>
                    <a:p>
                      <a:endParaRPr kumimoji="1" lang="ja-JP" altLang="en-US" sz="1300" dirty="0">
                        <a:latin typeface="BIZ UDゴシック" panose="020B0400000000000000" pitchFamily="49" charset="-128"/>
                        <a:ea typeface="BIZ UDゴシック" panose="020B0400000000000000" pitchFamily="49" charset="-128"/>
                      </a:endParaRPr>
                    </a:p>
                  </a:txBody>
                  <a:tcPr/>
                </a:tc>
                <a:tc>
                  <a:txBody>
                    <a:bodyPr/>
                    <a:lstStyle/>
                    <a:p>
                      <a:endParaRPr kumimoji="1" lang="ja-JP" altLang="en-US" sz="1300" dirty="0">
                        <a:latin typeface="BIZ UDゴシック" panose="020B0400000000000000" pitchFamily="49" charset="-128"/>
                        <a:ea typeface="BIZ UDゴシック" panose="020B0400000000000000" pitchFamily="49" charset="-128"/>
                      </a:endParaRPr>
                    </a:p>
                  </a:txBody>
                  <a:tcPr/>
                </a:tc>
                <a:tc>
                  <a:txBody>
                    <a:bodyPr/>
                    <a:lstStyle/>
                    <a:p>
                      <a:endParaRPr kumimoji="1" lang="ja-JP" altLang="en-US" sz="1300" dirty="0">
                        <a:latin typeface="BIZ UDゴシック" panose="020B0400000000000000" pitchFamily="49" charset="-128"/>
                        <a:ea typeface="BIZ UDゴシック" panose="020B0400000000000000" pitchFamily="49" charset="-128"/>
                      </a:endParaRPr>
                    </a:p>
                  </a:txBody>
                  <a:tcPr/>
                </a:tc>
                <a:extLst>
                  <a:ext uri="{0D108BD9-81ED-4DB2-BD59-A6C34878D82A}">
                    <a16:rowId xmlns:a16="http://schemas.microsoft.com/office/drawing/2014/main" val="4216813807"/>
                  </a:ext>
                </a:extLst>
              </a:tr>
            </a:tbl>
          </a:graphicData>
        </a:graphic>
      </p:graphicFrame>
      <p:graphicFrame>
        <p:nvGraphicFramePr>
          <p:cNvPr id="6" name="表 5"/>
          <p:cNvGraphicFramePr>
            <a:graphicFrameLocks noGrp="1"/>
          </p:cNvGraphicFramePr>
          <p:nvPr>
            <p:extLst>
              <p:ext uri="{D42A27DB-BD31-4B8C-83A1-F6EECF244321}">
                <p14:modId xmlns:p14="http://schemas.microsoft.com/office/powerpoint/2010/main" val="1255414448"/>
              </p:ext>
            </p:extLst>
          </p:nvPr>
        </p:nvGraphicFramePr>
        <p:xfrm>
          <a:off x="460123" y="6357084"/>
          <a:ext cx="6190059" cy="1371600"/>
        </p:xfrm>
        <a:graphic>
          <a:graphicData uri="http://schemas.openxmlformats.org/drawingml/2006/table">
            <a:tbl>
              <a:tblPr firstRow="1" bandRow="1">
                <a:tableStyleId>{5C22544A-7EE6-4342-B048-85BDC9FD1C3A}</a:tableStyleId>
              </a:tblPr>
              <a:tblGrid>
                <a:gridCol w="6190059">
                  <a:extLst>
                    <a:ext uri="{9D8B030D-6E8A-4147-A177-3AD203B41FA5}">
                      <a16:colId xmlns:a16="http://schemas.microsoft.com/office/drawing/2014/main" val="4171380601"/>
                    </a:ext>
                  </a:extLst>
                </a:gridCol>
              </a:tblGrid>
              <a:tr h="273534">
                <a:tc>
                  <a:txBody>
                    <a:bodyPr/>
                    <a:lstStyle/>
                    <a:p>
                      <a:r>
                        <a:rPr kumimoji="1" lang="ja-JP" altLang="en-US" sz="1300" dirty="0">
                          <a:latin typeface="BIZ UDゴシック" panose="020B0400000000000000" pitchFamily="49" charset="-128"/>
                          <a:ea typeface="BIZ UDゴシック" panose="020B0400000000000000" pitchFamily="49" charset="-128"/>
                        </a:rPr>
                        <a:t>主な情報媒体</a:t>
                      </a:r>
                    </a:p>
                  </a:txBody>
                  <a:tcPr/>
                </a:tc>
                <a:extLst>
                  <a:ext uri="{0D108BD9-81ED-4DB2-BD59-A6C34878D82A}">
                    <a16:rowId xmlns:a16="http://schemas.microsoft.com/office/drawing/2014/main" val="2198643088"/>
                  </a:ext>
                </a:extLst>
              </a:tr>
              <a:tr h="1022154">
                <a:tc>
                  <a:txBody>
                    <a:bodyPr/>
                    <a:lstStyle/>
                    <a:p>
                      <a:r>
                        <a:rPr kumimoji="1" lang="ja-JP" altLang="en-US" sz="1300" dirty="0">
                          <a:latin typeface="BIZ UDゴシック" panose="020B0400000000000000" pitchFamily="49" charset="-128"/>
                          <a:ea typeface="BIZ UDゴシック" panose="020B0400000000000000" pitchFamily="49" charset="-128"/>
                        </a:rPr>
                        <a:t>・</a:t>
                      </a:r>
                      <a:r>
                        <a:rPr kumimoji="1" lang="ja-JP" altLang="en-US" sz="1300" dirty="0">
                          <a:solidFill>
                            <a:schemeClr val="tx1"/>
                          </a:solidFill>
                          <a:latin typeface="BIZ UDゴシック" panose="020B0400000000000000" pitchFamily="49" charset="-128"/>
                          <a:ea typeface="BIZ UDゴシック" panose="020B0400000000000000" pitchFamily="49" charset="-128"/>
                        </a:rPr>
                        <a:t>各事業所の市役所所管課からの通知や事務連絡</a:t>
                      </a:r>
                      <a:endParaRPr kumimoji="1" lang="en-US" altLang="ja-JP" sz="1300" dirty="0">
                        <a:solidFill>
                          <a:schemeClr val="tx1"/>
                        </a:solidFill>
                        <a:latin typeface="BIZ UDゴシック" panose="020B0400000000000000" pitchFamily="49" charset="-128"/>
                        <a:ea typeface="BIZ UDゴシック" panose="020B0400000000000000" pitchFamily="49" charset="-128"/>
                      </a:endParaRPr>
                    </a:p>
                    <a:p>
                      <a:r>
                        <a:rPr kumimoji="1" lang="ja-JP" altLang="en-US" sz="1300" dirty="0">
                          <a:solidFill>
                            <a:schemeClr val="tx1"/>
                          </a:solidFill>
                          <a:latin typeface="BIZ UDゴシック" panose="020B0400000000000000" pitchFamily="49" charset="-128"/>
                          <a:ea typeface="BIZ UDゴシック" panose="020B0400000000000000" pitchFamily="49" charset="-128"/>
                        </a:rPr>
                        <a:t>・厚生労働省、国立感染症研究所、ＷＨＯのホームページ</a:t>
                      </a:r>
                      <a:endParaRPr kumimoji="1" lang="en-US" altLang="ja-JP" sz="1300" dirty="0">
                        <a:solidFill>
                          <a:schemeClr val="tx1"/>
                        </a:solidFill>
                        <a:latin typeface="BIZ UDゴシック" panose="020B0400000000000000" pitchFamily="49" charset="-128"/>
                        <a:ea typeface="BIZ UDゴシック" panose="020B0400000000000000" pitchFamily="49" charset="-128"/>
                      </a:endParaRPr>
                    </a:p>
                    <a:p>
                      <a:r>
                        <a:rPr kumimoji="1" lang="ja-JP" altLang="en-US" sz="1300" dirty="0">
                          <a:solidFill>
                            <a:schemeClr val="tx1"/>
                          </a:solidFill>
                          <a:latin typeface="BIZ UDゴシック" panose="020B0400000000000000" pitchFamily="49" charset="-128"/>
                          <a:ea typeface="BIZ UDゴシック" panose="020B0400000000000000" pitchFamily="49" charset="-128"/>
                        </a:rPr>
                        <a:t>・山梨県感染症対策ポータルサイト</a:t>
                      </a:r>
                      <a:endParaRPr kumimoji="1" lang="en-US" altLang="ja-JP" sz="1300" dirty="0">
                        <a:solidFill>
                          <a:schemeClr val="tx1"/>
                        </a:solidFill>
                        <a:latin typeface="BIZ UDゴシック" panose="020B0400000000000000" pitchFamily="49" charset="-128"/>
                        <a:ea typeface="BIZ UDゴシック" panose="020B0400000000000000" pitchFamily="49" charset="-128"/>
                      </a:endParaRPr>
                    </a:p>
                    <a:p>
                      <a:r>
                        <a:rPr kumimoji="1" lang="ja-JP" altLang="en-US" sz="1300" dirty="0">
                          <a:solidFill>
                            <a:schemeClr val="tx1"/>
                          </a:solidFill>
                          <a:latin typeface="BIZ UDゴシック" panose="020B0400000000000000" pitchFamily="49" charset="-128"/>
                          <a:ea typeface="BIZ UDゴシック" panose="020B0400000000000000" pitchFamily="49" charset="-128"/>
                        </a:rPr>
                        <a:t>　</a:t>
                      </a:r>
                      <a:r>
                        <a:rPr kumimoji="1" lang="en-US" altLang="ja-JP" sz="1300" dirty="0">
                          <a:solidFill>
                            <a:schemeClr val="tx1"/>
                          </a:solidFill>
                          <a:latin typeface="BIZ UDゴシック" panose="020B0400000000000000" pitchFamily="49" charset="-128"/>
                          <a:ea typeface="BIZ UDゴシック" panose="020B0400000000000000" pitchFamily="49" charset="-128"/>
                        </a:rPr>
                        <a:t>https://www.pref.yamanashi.jp/kansensho</a:t>
                      </a:r>
                      <a:r>
                        <a:rPr kumimoji="1" lang="en-US" altLang="ja-JP" sz="1300" dirty="0">
                          <a:latin typeface="BIZ UDゴシック" panose="020B0400000000000000" pitchFamily="49" charset="-128"/>
                          <a:ea typeface="BIZ UDゴシック" panose="020B0400000000000000" pitchFamily="49" charset="-128"/>
                        </a:rPr>
                        <a:t>_portal/index.html</a:t>
                      </a:r>
                    </a:p>
                    <a:p>
                      <a:r>
                        <a:rPr kumimoji="1" lang="ja-JP" altLang="en-US" sz="1300" dirty="0">
                          <a:latin typeface="BIZ UDゴシック" panose="020B0400000000000000" pitchFamily="49" charset="-128"/>
                          <a:ea typeface="BIZ UDゴシック" panose="020B0400000000000000" pitchFamily="49" charset="-128"/>
                        </a:rPr>
                        <a:t>・県や甲府市保健所が開催する会議・説明会等</a:t>
                      </a:r>
                    </a:p>
                  </a:txBody>
                  <a:tcPr/>
                </a:tc>
                <a:extLst>
                  <a:ext uri="{0D108BD9-81ED-4DB2-BD59-A6C34878D82A}">
                    <a16:rowId xmlns:a16="http://schemas.microsoft.com/office/drawing/2014/main" val="2153541421"/>
                  </a:ext>
                </a:extLst>
              </a:tr>
            </a:tbl>
          </a:graphicData>
        </a:graphic>
      </p:graphicFrame>
      <p:graphicFrame>
        <p:nvGraphicFramePr>
          <p:cNvPr id="7" name="表 6"/>
          <p:cNvGraphicFramePr>
            <a:graphicFrameLocks noGrp="1"/>
          </p:cNvGraphicFramePr>
          <p:nvPr>
            <p:extLst>
              <p:ext uri="{D42A27DB-BD31-4B8C-83A1-F6EECF244321}">
                <p14:modId xmlns:p14="http://schemas.microsoft.com/office/powerpoint/2010/main" val="1336975135"/>
              </p:ext>
            </p:extLst>
          </p:nvPr>
        </p:nvGraphicFramePr>
        <p:xfrm>
          <a:off x="455849" y="4048334"/>
          <a:ext cx="6173433" cy="1295688"/>
        </p:xfrm>
        <a:graphic>
          <a:graphicData uri="http://schemas.openxmlformats.org/drawingml/2006/table">
            <a:tbl>
              <a:tblPr firstRow="1" bandRow="1">
                <a:tableStyleId>{5C22544A-7EE6-4342-B048-85BDC9FD1C3A}</a:tableStyleId>
              </a:tblPr>
              <a:tblGrid>
                <a:gridCol w="1569944">
                  <a:extLst>
                    <a:ext uri="{9D8B030D-6E8A-4147-A177-3AD203B41FA5}">
                      <a16:colId xmlns:a16="http://schemas.microsoft.com/office/drawing/2014/main" val="3841004360"/>
                    </a:ext>
                  </a:extLst>
                </a:gridCol>
                <a:gridCol w="4603489">
                  <a:extLst>
                    <a:ext uri="{9D8B030D-6E8A-4147-A177-3AD203B41FA5}">
                      <a16:colId xmlns:a16="http://schemas.microsoft.com/office/drawing/2014/main" val="2152110941"/>
                    </a:ext>
                  </a:extLst>
                </a:gridCol>
              </a:tblGrid>
              <a:tr h="323922">
                <a:tc>
                  <a:txBody>
                    <a:bodyPr/>
                    <a:lstStyle/>
                    <a:p>
                      <a:pPr algn="ctr"/>
                      <a:r>
                        <a:rPr kumimoji="1" lang="ja-JP" altLang="en-US" sz="1300" dirty="0">
                          <a:solidFill>
                            <a:schemeClr val="bg1"/>
                          </a:solidFill>
                          <a:latin typeface="BIZ UDゴシック" panose="020B0400000000000000" pitchFamily="49" charset="-128"/>
                          <a:ea typeface="BIZ UDゴシック" panose="020B0400000000000000" pitchFamily="49" charset="-128"/>
                        </a:rPr>
                        <a:t>周知先</a:t>
                      </a:r>
                    </a:p>
                  </a:txBody>
                  <a:tcPr/>
                </a:tc>
                <a:tc>
                  <a:txBody>
                    <a:bodyPr/>
                    <a:lstStyle/>
                    <a:p>
                      <a:pPr algn="ctr"/>
                      <a:r>
                        <a:rPr kumimoji="1" lang="ja-JP" altLang="en-US" sz="1300" dirty="0">
                          <a:latin typeface="BIZ UDゴシック" panose="020B0400000000000000" pitchFamily="49" charset="-128"/>
                          <a:ea typeface="BIZ UDゴシック" panose="020B0400000000000000" pitchFamily="49" charset="-128"/>
                        </a:rPr>
                        <a:t>周知方法</a:t>
                      </a:r>
                    </a:p>
                  </a:txBody>
                  <a:tcPr/>
                </a:tc>
                <a:extLst>
                  <a:ext uri="{0D108BD9-81ED-4DB2-BD59-A6C34878D82A}">
                    <a16:rowId xmlns:a16="http://schemas.microsoft.com/office/drawing/2014/main" val="3375428765"/>
                  </a:ext>
                </a:extLst>
              </a:tr>
              <a:tr h="323922">
                <a:tc>
                  <a:txBody>
                    <a:bodyPr/>
                    <a:lstStyle/>
                    <a:p>
                      <a:r>
                        <a:rPr kumimoji="1" lang="ja-JP" altLang="en-US" sz="1300" dirty="0">
                          <a:latin typeface="BIZ UDゴシック" panose="020B0400000000000000" pitchFamily="49" charset="-128"/>
                          <a:ea typeface="BIZ UDゴシック" panose="020B0400000000000000" pitchFamily="49" charset="-128"/>
                        </a:rPr>
                        <a:t>本人・家族</a:t>
                      </a:r>
                    </a:p>
                  </a:txBody>
                  <a:tcPr/>
                </a:tc>
                <a:tc>
                  <a:txBody>
                    <a:bodyPr/>
                    <a:lstStyle/>
                    <a:p>
                      <a:endParaRPr kumimoji="1" lang="ja-JP" altLang="en-US" sz="1300" dirty="0">
                        <a:latin typeface="BIZ UDゴシック" panose="020B0400000000000000" pitchFamily="49" charset="-128"/>
                        <a:ea typeface="BIZ UDゴシック" panose="020B0400000000000000" pitchFamily="49" charset="-128"/>
                      </a:endParaRPr>
                    </a:p>
                  </a:txBody>
                  <a:tcPr/>
                </a:tc>
                <a:extLst>
                  <a:ext uri="{0D108BD9-81ED-4DB2-BD59-A6C34878D82A}">
                    <a16:rowId xmlns:a16="http://schemas.microsoft.com/office/drawing/2014/main" val="2564806891"/>
                  </a:ext>
                </a:extLst>
              </a:tr>
              <a:tr h="323922">
                <a:tc>
                  <a:txBody>
                    <a:bodyPr/>
                    <a:lstStyle/>
                    <a:p>
                      <a:r>
                        <a:rPr kumimoji="1" lang="ja-JP" altLang="en-US" sz="1300" dirty="0">
                          <a:latin typeface="BIZ UDゴシック" panose="020B0400000000000000" pitchFamily="49" charset="-128"/>
                          <a:ea typeface="BIZ UDゴシック" panose="020B0400000000000000" pitchFamily="49" charset="-128"/>
                        </a:rPr>
                        <a:t>地域住民</a:t>
                      </a:r>
                    </a:p>
                  </a:txBody>
                  <a:tcPr/>
                </a:tc>
                <a:tc>
                  <a:txBody>
                    <a:bodyPr/>
                    <a:lstStyle/>
                    <a:p>
                      <a:endParaRPr kumimoji="1" lang="ja-JP" altLang="en-US" sz="1300" dirty="0">
                        <a:latin typeface="BIZ UDゴシック" panose="020B0400000000000000" pitchFamily="49" charset="-128"/>
                        <a:ea typeface="BIZ UDゴシック" panose="020B0400000000000000" pitchFamily="49" charset="-128"/>
                      </a:endParaRPr>
                    </a:p>
                  </a:txBody>
                  <a:tcPr/>
                </a:tc>
                <a:extLst>
                  <a:ext uri="{0D108BD9-81ED-4DB2-BD59-A6C34878D82A}">
                    <a16:rowId xmlns:a16="http://schemas.microsoft.com/office/drawing/2014/main" val="3469294933"/>
                  </a:ext>
                </a:extLst>
              </a:tr>
              <a:tr h="323922">
                <a:tc>
                  <a:txBody>
                    <a:bodyPr/>
                    <a:lstStyle/>
                    <a:p>
                      <a:r>
                        <a:rPr kumimoji="1" lang="ja-JP" altLang="en-US" sz="1300" dirty="0">
                          <a:latin typeface="BIZ UDゴシック" panose="020B0400000000000000" pitchFamily="49" charset="-128"/>
                          <a:ea typeface="BIZ UDゴシック" panose="020B0400000000000000" pitchFamily="49" charset="-128"/>
                        </a:rPr>
                        <a:t>マスコミ</a:t>
                      </a:r>
                    </a:p>
                  </a:txBody>
                  <a:tcPr/>
                </a:tc>
                <a:tc>
                  <a:txBody>
                    <a:bodyPr/>
                    <a:lstStyle/>
                    <a:p>
                      <a:endParaRPr kumimoji="1" lang="ja-JP" altLang="en-US" sz="1300" dirty="0">
                        <a:latin typeface="BIZ UDゴシック" panose="020B0400000000000000" pitchFamily="49" charset="-128"/>
                        <a:ea typeface="BIZ UDゴシック" panose="020B0400000000000000" pitchFamily="49" charset="-128"/>
                      </a:endParaRPr>
                    </a:p>
                  </a:txBody>
                  <a:tcPr/>
                </a:tc>
                <a:extLst>
                  <a:ext uri="{0D108BD9-81ED-4DB2-BD59-A6C34878D82A}">
                    <a16:rowId xmlns:a16="http://schemas.microsoft.com/office/drawing/2014/main" val="1598442834"/>
                  </a:ext>
                </a:extLst>
              </a:tr>
            </a:tbl>
          </a:graphicData>
        </a:graphic>
      </p:graphicFrame>
      <p:sp>
        <p:nvSpPr>
          <p:cNvPr id="11" name="タイトル 1"/>
          <p:cNvSpPr>
            <a:spLocks noGrp="1"/>
          </p:cNvSpPr>
          <p:nvPr>
            <p:ph type="title"/>
          </p:nvPr>
        </p:nvSpPr>
        <p:spPr>
          <a:xfrm>
            <a:off x="308307" y="117381"/>
            <a:ext cx="6341875" cy="669472"/>
          </a:xfrm>
          <a:solidFill>
            <a:srgbClr val="FFFF00"/>
          </a:solidFill>
        </p:spPr>
        <p:txBody>
          <a:bodyPr>
            <a:noAutofit/>
          </a:bodyPr>
          <a:lstStyle/>
          <a:p>
            <a:r>
              <a:rPr lang="ja-JP" altLang="en-US" sz="2400" dirty="0">
                <a:solidFill>
                  <a:srgbClr val="002060"/>
                </a:solidFill>
                <a:latin typeface="BIZ UDPゴシック" panose="020B0400000000000000" pitchFamily="50" charset="-128"/>
                <a:ea typeface="BIZ UDPゴシック" panose="020B0400000000000000" pitchFamily="50" charset="-128"/>
              </a:rPr>
              <a:t>　　　　平時の備え・</a:t>
            </a:r>
            <a:br>
              <a:rPr lang="ja-JP" altLang="en-US" sz="2400" dirty="0">
                <a:solidFill>
                  <a:srgbClr val="002060"/>
                </a:solidFill>
                <a:latin typeface="BIZ UDPゴシック" panose="020B0400000000000000" pitchFamily="50" charset="-128"/>
                <a:ea typeface="BIZ UDPゴシック" panose="020B0400000000000000" pitchFamily="50" charset="-128"/>
              </a:rPr>
            </a:br>
            <a:r>
              <a:rPr lang="ja-JP" altLang="en-US" sz="2400" dirty="0">
                <a:solidFill>
                  <a:srgbClr val="002060"/>
                </a:solidFill>
                <a:latin typeface="BIZ UDPゴシック" panose="020B0400000000000000" pitchFamily="50" charset="-128"/>
                <a:ea typeface="BIZ UDPゴシック" panose="020B0400000000000000" pitchFamily="50" charset="-128"/>
              </a:rPr>
              <a:t>　　　　国内で新たな感染症が発生した場合</a:t>
            </a:r>
            <a:endParaRPr lang="en-US" altLang="ja-JP" sz="2400" dirty="0">
              <a:solidFill>
                <a:srgbClr val="002060"/>
              </a:solidFill>
              <a:latin typeface="BIZ UDPゴシック" panose="020B0400000000000000" pitchFamily="50" charset="-128"/>
              <a:ea typeface="BIZ UDPゴシック" panose="020B0400000000000000" pitchFamily="50" charset="-128"/>
            </a:endParaRPr>
          </a:p>
        </p:txBody>
      </p:sp>
      <p:sp>
        <p:nvSpPr>
          <p:cNvPr id="12" name="角丸四角形 11"/>
          <p:cNvSpPr/>
          <p:nvPr/>
        </p:nvSpPr>
        <p:spPr>
          <a:xfrm>
            <a:off x="308307" y="114153"/>
            <a:ext cx="685800" cy="669472"/>
          </a:xfrm>
          <a:prstGeom prst="roundRect">
            <a:avLst>
              <a:gd name="adj" fmla="val 9350"/>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2200"/>
              </a:lnSpc>
            </a:pPr>
            <a:r>
              <a:rPr kumimoji="1" lang="ja-JP" altLang="en-US" b="1" dirty="0">
                <a:latin typeface="BIZ UDゴシック" panose="020B0400000000000000" pitchFamily="49" charset="-128"/>
                <a:ea typeface="BIZ UDゴシック" panose="020B0400000000000000" pitchFamily="49" charset="-128"/>
              </a:rPr>
              <a:t>ﾚﾍﾞﾙ</a:t>
            </a:r>
            <a:endParaRPr kumimoji="1" lang="en-US" altLang="ja-JP" b="1" dirty="0">
              <a:latin typeface="BIZ UDゴシック" panose="020B0400000000000000" pitchFamily="49" charset="-128"/>
              <a:ea typeface="BIZ UDゴシック" panose="020B0400000000000000" pitchFamily="49" charset="-128"/>
            </a:endParaRPr>
          </a:p>
          <a:p>
            <a:pPr algn="ctr">
              <a:lnSpc>
                <a:spcPts val="2200"/>
              </a:lnSpc>
            </a:pPr>
            <a:r>
              <a:rPr kumimoji="1" lang="ja-JP" altLang="en-US" sz="2400" b="1" dirty="0">
                <a:latin typeface="BIZ UDゴシック" panose="020B0400000000000000" pitchFamily="49" charset="-128"/>
                <a:ea typeface="BIZ UDゴシック" panose="020B0400000000000000" pitchFamily="49" charset="-128"/>
              </a:rPr>
              <a:t>０</a:t>
            </a:r>
          </a:p>
        </p:txBody>
      </p:sp>
      <p:sp>
        <p:nvSpPr>
          <p:cNvPr id="2" name="テキスト ボックス 1">
            <a:extLst>
              <a:ext uri="{FF2B5EF4-FFF2-40B4-BE49-F238E27FC236}">
                <a16:creationId xmlns:a16="http://schemas.microsoft.com/office/drawing/2014/main" id="{42EDB2AE-E257-8EDD-24CB-F7E16C0A7706}"/>
              </a:ext>
            </a:extLst>
          </p:cNvPr>
          <p:cNvSpPr txBox="1"/>
          <p:nvPr/>
        </p:nvSpPr>
        <p:spPr>
          <a:xfrm>
            <a:off x="5388430" y="1434210"/>
            <a:ext cx="998084" cy="276999"/>
          </a:xfrm>
          <a:prstGeom prst="rect">
            <a:avLst/>
          </a:prstGeom>
          <a:solidFill>
            <a:schemeClr val="accent6">
              <a:lumMod val="20000"/>
              <a:lumOff val="80000"/>
            </a:schemeClr>
          </a:solidFill>
        </p:spPr>
        <p:txBody>
          <a:bodyPr wrap="square" rtlCol="0">
            <a:spAutoFit/>
          </a:bodyPr>
          <a:lstStyle/>
          <a:p>
            <a:pPr algn="ctr"/>
            <a:r>
              <a:rPr kumimoji="1" lang="en-US" altLang="ja-JP" sz="1200" dirty="0">
                <a:latin typeface="HG丸ｺﾞｼｯｸM-PRO" panose="020F0600000000000000" pitchFamily="50" charset="-128"/>
                <a:ea typeface="HG丸ｺﾞｼｯｸM-PRO" panose="020F0600000000000000" pitchFamily="50" charset="-128"/>
              </a:rPr>
              <a:t>BCP</a:t>
            </a:r>
            <a:r>
              <a:rPr kumimoji="1" lang="ja-JP" altLang="en-US" sz="1200" dirty="0">
                <a:latin typeface="HG丸ｺﾞｼｯｸM-PRO" panose="020F0600000000000000" pitchFamily="50" charset="-128"/>
                <a:ea typeface="HG丸ｺﾞｼｯｸM-PRO" panose="020F0600000000000000" pitchFamily="50" charset="-128"/>
              </a:rPr>
              <a:t>等参照</a:t>
            </a:r>
          </a:p>
        </p:txBody>
      </p:sp>
      <p:sp>
        <p:nvSpPr>
          <p:cNvPr id="5" name="テキスト ボックス 4">
            <a:extLst>
              <a:ext uri="{FF2B5EF4-FFF2-40B4-BE49-F238E27FC236}">
                <a16:creationId xmlns:a16="http://schemas.microsoft.com/office/drawing/2014/main" id="{3CA28DE1-2810-1CFA-E180-4377511C7D60}"/>
              </a:ext>
            </a:extLst>
          </p:cNvPr>
          <p:cNvSpPr txBox="1"/>
          <p:nvPr/>
        </p:nvSpPr>
        <p:spPr>
          <a:xfrm>
            <a:off x="5388430" y="3771335"/>
            <a:ext cx="1085226" cy="276999"/>
          </a:xfrm>
          <a:prstGeom prst="rect">
            <a:avLst/>
          </a:prstGeom>
          <a:solidFill>
            <a:schemeClr val="accent6">
              <a:lumMod val="20000"/>
              <a:lumOff val="80000"/>
            </a:schemeClr>
          </a:solidFill>
        </p:spPr>
        <p:txBody>
          <a:bodyPr wrap="square" rtlCol="0">
            <a:spAutoFit/>
          </a:bodyPr>
          <a:lstStyle/>
          <a:p>
            <a:pPr algn="ctr"/>
            <a:r>
              <a:rPr kumimoji="1" lang="en-US" altLang="ja-JP" sz="1200" dirty="0">
                <a:latin typeface="HG丸ｺﾞｼｯｸM-PRO" panose="020F0600000000000000" pitchFamily="50" charset="-128"/>
                <a:ea typeface="HG丸ｺﾞｼｯｸM-PRO" panose="020F0600000000000000" pitchFamily="50" charset="-128"/>
              </a:rPr>
              <a:t>BCP</a:t>
            </a:r>
            <a:r>
              <a:rPr kumimoji="1" lang="ja-JP" altLang="en-US" sz="1200" dirty="0">
                <a:latin typeface="HG丸ｺﾞｼｯｸM-PRO" panose="020F0600000000000000" pitchFamily="50" charset="-128"/>
                <a:ea typeface="HG丸ｺﾞｼｯｸM-PRO" panose="020F0600000000000000" pitchFamily="50" charset="-128"/>
              </a:rPr>
              <a:t>等参照</a:t>
            </a:r>
          </a:p>
        </p:txBody>
      </p:sp>
      <p:sp>
        <p:nvSpPr>
          <p:cNvPr id="9" name="日付プレースホルダー 8">
            <a:extLst>
              <a:ext uri="{FF2B5EF4-FFF2-40B4-BE49-F238E27FC236}">
                <a16:creationId xmlns:a16="http://schemas.microsoft.com/office/drawing/2014/main" id="{819A9317-3B16-026D-3FBF-4E5FB1DF2ED6}"/>
              </a:ext>
            </a:extLst>
          </p:cNvPr>
          <p:cNvSpPr>
            <a:spLocks noGrp="1"/>
          </p:cNvSpPr>
          <p:nvPr>
            <p:ph type="dt" sz="half" idx="10"/>
          </p:nvPr>
        </p:nvSpPr>
        <p:spPr>
          <a:xfrm>
            <a:off x="3224168" y="9506219"/>
            <a:ext cx="409661" cy="564800"/>
          </a:xfrm>
        </p:spPr>
        <p:txBody>
          <a:bodyPr/>
          <a:lstStyle/>
          <a:p>
            <a:pPr algn="ctr"/>
            <a:r>
              <a:rPr kumimoji="1" lang="ja-JP" altLang="en-US" sz="1050" dirty="0">
                <a:latin typeface="BIZ UDゴシック" panose="020B0400000000000000" pitchFamily="49" charset="-128"/>
                <a:ea typeface="BIZ UDゴシック" panose="020B0400000000000000" pitchFamily="49" charset="-128"/>
              </a:rPr>
              <a:t>３</a:t>
            </a:r>
          </a:p>
        </p:txBody>
      </p:sp>
    </p:spTree>
    <p:extLst>
      <p:ext uri="{BB962C8B-B14F-4D97-AF65-F5344CB8AC3E}">
        <p14:creationId xmlns:p14="http://schemas.microsoft.com/office/powerpoint/2010/main" val="18310052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277586" y="1148361"/>
            <a:ext cx="6341875" cy="8365385"/>
          </a:xfrm>
          <a:ln>
            <a:solidFill>
              <a:schemeClr val="tx1"/>
            </a:solidFill>
          </a:ln>
        </p:spPr>
        <p:txBody>
          <a:bodyPr>
            <a:normAutofit/>
          </a:bodyPr>
          <a:lstStyle/>
          <a:p>
            <a:pPr marL="0" indent="0">
              <a:buNone/>
            </a:pPr>
            <a:r>
              <a:rPr lang="ja-JP" altLang="en-US" sz="1800" u="sng" dirty="0">
                <a:latin typeface="BIZ UDPゴシック" panose="020B0400000000000000" pitchFamily="50" charset="-128"/>
                <a:ea typeface="BIZ UDPゴシック" panose="020B0400000000000000" pitchFamily="50" charset="-128"/>
              </a:rPr>
              <a:t>４　防護具・消毒液等備蓄品の確認</a:t>
            </a:r>
            <a:endParaRPr lang="en-US" altLang="ja-JP" sz="1800" u="sng" dirty="0">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設備・調達担当者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a:t>
            </a:r>
            <a:r>
              <a:rPr lang="en-US" altLang="ja-JP" sz="1400" dirty="0">
                <a:latin typeface="BIZ UDPゴシック" panose="020B0400000000000000" pitchFamily="50" charset="-128"/>
                <a:ea typeface="BIZ UDPゴシック" panose="020B0400000000000000" pitchFamily="50" charset="-128"/>
              </a:rPr>
              <a:t>BCP</a:t>
            </a:r>
            <a:r>
              <a:rPr lang="ja-JP" altLang="en-US" sz="1400" dirty="0">
                <a:latin typeface="BIZ UDPゴシック" panose="020B0400000000000000" pitchFamily="50" charset="-128"/>
                <a:ea typeface="BIZ UDPゴシック" panose="020B0400000000000000" pitchFamily="50" charset="-128"/>
              </a:rPr>
              <a:t>（備蓄品リスト）に基づき、備蓄目安量に照らし実際の備蓄量を確認する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備蓄目安量を下回る備蓄品は調達する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u="sng" dirty="0">
              <a:latin typeface="BIZ UDPゴシック" panose="020B0400000000000000" pitchFamily="50" charset="-128"/>
              <a:ea typeface="BIZ UDPゴシック" panose="020B0400000000000000" pitchFamily="50" charset="-128"/>
            </a:endParaRPr>
          </a:p>
          <a:p>
            <a:pPr marL="0" indent="0">
              <a:buNone/>
            </a:pPr>
            <a:r>
              <a:rPr lang="ja-JP" altLang="en-US" sz="1800" u="sng" dirty="0">
                <a:latin typeface="BIZ UDPゴシック" panose="020B0400000000000000" pitchFamily="50" charset="-128"/>
                <a:ea typeface="BIZ UDPゴシック" panose="020B0400000000000000" pitchFamily="50" charset="-128"/>
              </a:rPr>
              <a:t>５</a:t>
            </a:r>
            <a:r>
              <a:rPr kumimoji="1" lang="ja-JP" altLang="en-US" sz="1800" u="sng" dirty="0">
                <a:latin typeface="BIZ UDPゴシック" panose="020B0400000000000000" pitchFamily="50" charset="-128"/>
                <a:ea typeface="BIZ UDPゴシック" panose="020B0400000000000000" pitchFamily="50" charset="-128"/>
              </a:rPr>
              <a:t>　アクションカード等の確認</a:t>
            </a:r>
            <a:endParaRPr kumimoji="1" lang="en-US" altLang="ja-JP" sz="1800" u="sng" dirty="0">
              <a:latin typeface="BIZ UDPゴシック" panose="020B0400000000000000" pitchFamily="50" charset="-128"/>
              <a:ea typeface="BIZ UDPゴシック" panose="020B0400000000000000" pitchFamily="50" charset="-128"/>
            </a:endParaRPr>
          </a:p>
          <a:p>
            <a:pPr marL="0" indent="0">
              <a:buNone/>
            </a:pPr>
            <a:r>
              <a:rPr kumimoji="1" lang="en-US" altLang="ja-JP" sz="1600" b="1" dirty="0">
                <a:solidFill>
                  <a:srgbClr val="0070C0"/>
                </a:solidFill>
                <a:latin typeface="BIZ UDPゴシック" panose="020B0400000000000000" pitchFamily="50" charset="-128"/>
                <a:ea typeface="BIZ UDPゴシック" panose="020B0400000000000000" pitchFamily="50" charset="-128"/>
              </a:rPr>
              <a:t>【</a:t>
            </a:r>
            <a:r>
              <a:rPr kumimoji="1" lang="ja-JP" altLang="en-US" sz="1600" b="1" dirty="0">
                <a:solidFill>
                  <a:srgbClr val="0070C0"/>
                </a:solidFill>
                <a:latin typeface="BIZ UDPゴシック" panose="020B0400000000000000" pitchFamily="50" charset="-128"/>
                <a:ea typeface="BIZ UDPゴシック" panose="020B0400000000000000" pitchFamily="50" charset="-128"/>
              </a:rPr>
              <a:t>管理者・幹部職員</a:t>
            </a:r>
            <a:r>
              <a:rPr kumimoji="1" lang="en-US" altLang="ja-JP" sz="1600" b="1" dirty="0">
                <a:solidFill>
                  <a:srgbClr val="0070C0"/>
                </a:solidFill>
                <a:latin typeface="BIZ UDPゴシック" panose="020B0400000000000000" pitchFamily="50" charset="-128"/>
                <a:ea typeface="BIZ UDPゴシック" panose="020B0400000000000000" pitchFamily="50" charset="-128"/>
              </a:rPr>
              <a:t>】</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感染症対応マニュアル、業務継続計画（</a:t>
            </a:r>
            <a:r>
              <a:rPr lang="en-US" altLang="ja-JP" sz="1400" dirty="0">
                <a:latin typeface="BIZ UDPゴシック" panose="020B0400000000000000" pitchFamily="50" charset="-128"/>
                <a:ea typeface="BIZ UDPゴシック" panose="020B0400000000000000" pitchFamily="50" charset="-128"/>
              </a:rPr>
              <a:t>BCP</a:t>
            </a:r>
            <a:r>
              <a:rPr lang="ja-JP" altLang="en-US" sz="1400" dirty="0">
                <a:latin typeface="BIZ UDPゴシック" panose="020B0400000000000000" pitchFamily="50" charset="-128"/>
                <a:ea typeface="BIZ UDPゴシック" panose="020B0400000000000000" pitchFamily="50" charset="-128"/>
              </a:rPr>
              <a:t>）感染症編を確認する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事業所内会議を開催し、当面の対応について確認する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kumimoji="1" lang="ja-JP" altLang="en-US" sz="1400" dirty="0">
                <a:latin typeface="BIZ UDPゴシック" panose="020B0400000000000000" pitchFamily="50" charset="-128"/>
                <a:ea typeface="BIZ UDPゴシック" panose="020B0400000000000000" pitchFamily="50" charset="-128"/>
              </a:rPr>
              <a:t>マニュアル、</a:t>
            </a:r>
            <a:r>
              <a:rPr kumimoji="1" lang="en-US" altLang="ja-JP" sz="1400" dirty="0">
                <a:latin typeface="BIZ UDPゴシック" panose="020B0400000000000000" pitchFamily="50" charset="-128"/>
                <a:ea typeface="BIZ UDPゴシック" panose="020B0400000000000000" pitchFamily="50" charset="-128"/>
              </a:rPr>
              <a:t>BCP</a:t>
            </a:r>
            <a:r>
              <a:rPr kumimoji="1" lang="ja-JP" altLang="en-US" sz="14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アクションカードの内容を確認するように職員へ指示する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800" dirty="0">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全職員</a:t>
            </a:r>
            <a:r>
              <a:rPr lang="en-US" altLang="ja-JP" sz="1600" b="1" dirty="0">
                <a:solidFill>
                  <a:srgbClr val="0070C0"/>
                </a:solidFill>
                <a:latin typeface="BIZ UDPゴシック" panose="020B0400000000000000" pitchFamily="50" charset="-128"/>
                <a:ea typeface="BIZ UDPゴシック" panose="020B0400000000000000" pitchFamily="50" charset="-128"/>
              </a:rPr>
              <a:t>】</a:t>
            </a:r>
          </a:p>
          <a:p>
            <a:pPr marL="0" indent="0">
              <a:buNone/>
            </a:pPr>
            <a:r>
              <a:rPr kumimoji="1" lang="ja-JP" altLang="en-US" sz="1600" dirty="0">
                <a:latin typeface="BIZ UDPゴシック" panose="020B0400000000000000" pitchFamily="50" charset="-128"/>
                <a:ea typeface="BIZ UDPゴシック" panose="020B0400000000000000" pitchFamily="50" charset="-128"/>
              </a:rPr>
              <a:t>□</a:t>
            </a:r>
            <a:r>
              <a:rPr kumimoji="1" lang="ja-JP" altLang="en-US" sz="1400" dirty="0">
                <a:latin typeface="BIZ UDPゴシック" panose="020B0400000000000000" pitchFamily="50" charset="-128"/>
                <a:ea typeface="BIZ UDPゴシック" panose="020B0400000000000000" pitchFamily="50" charset="-128"/>
              </a:rPr>
              <a:t> マニュアル、</a:t>
            </a:r>
            <a:r>
              <a:rPr kumimoji="1" lang="en-US" altLang="ja-JP" sz="1400" dirty="0">
                <a:latin typeface="BIZ UDPゴシック" panose="020B0400000000000000" pitchFamily="50" charset="-128"/>
                <a:ea typeface="BIZ UDPゴシック" panose="020B0400000000000000" pitchFamily="50" charset="-128"/>
              </a:rPr>
              <a:t>BCP</a:t>
            </a:r>
            <a:r>
              <a:rPr kumimoji="1" lang="ja-JP" altLang="en-US" sz="14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アクションカードの内容を確認する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kumimoji="1" lang="ja-JP" altLang="en-US" sz="1600" dirty="0">
                <a:latin typeface="BIZ UDPゴシック" panose="020B0400000000000000" pitchFamily="50" charset="-128"/>
                <a:ea typeface="BIZ UDPゴシック" panose="020B0400000000000000" pitchFamily="50" charset="-128"/>
              </a:rPr>
              <a:t>□</a:t>
            </a:r>
            <a:r>
              <a:rPr kumimoji="1" lang="ja-JP" altLang="en-US" sz="1400" dirty="0">
                <a:latin typeface="BIZ UDPゴシック" panose="020B0400000000000000" pitchFamily="50" charset="-128"/>
                <a:ea typeface="BIZ UDPゴシック" panose="020B0400000000000000" pitchFamily="50" charset="-128"/>
              </a:rPr>
              <a:t> 「標準予防策</a:t>
            </a:r>
            <a:r>
              <a:rPr kumimoji="1" lang="ja-JP" altLang="en-US" sz="1200" dirty="0">
                <a:latin typeface="BIZ UDPゴシック" panose="020B0400000000000000" pitchFamily="50" charset="-128"/>
                <a:ea typeface="BIZ UDPゴシック" panose="020B0400000000000000" pitchFamily="50" charset="-128"/>
              </a:rPr>
              <a:t>（</a:t>
            </a:r>
            <a:r>
              <a:rPr kumimoji="1" lang="en-US" altLang="ja-JP" sz="1200" dirty="0">
                <a:latin typeface="BIZ UDPゴシック" panose="020B0400000000000000" pitchFamily="50" charset="-128"/>
                <a:ea typeface="BIZ UDPゴシック" panose="020B0400000000000000" pitchFamily="50" charset="-128"/>
              </a:rPr>
              <a:t>P21</a:t>
            </a:r>
            <a:r>
              <a:rPr kumimoji="1" lang="ja-JP" altLang="en-US" sz="1200" dirty="0">
                <a:latin typeface="BIZ UDPゴシック" panose="020B0400000000000000" pitchFamily="50" charset="-128"/>
                <a:ea typeface="BIZ UDPゴシック" panose="020B0400000000000000" pitchFamily="50" charset="-128"/>
              </a:rPr>
              <a:t>「標準予防策と感染経路別予防策」参照）</a:t>
            </a:r>
            <a:r>
              <a:rPr kumimoji="1" lang="ja-JP" altLang="en-US" sz="14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を確認し、徹底する</a:t>
            </a:r>
            <a:endParaRPr kumimoji="1"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a:t>
            </a:r>
            <a:r>
              <a:rPr kumimoji="1" lang="ja-JP" altLang="en-US" sz="1400" dirty="0">
                <a:latin typeface="BIZ UDPゴシック" panose="020B0400000000000000" pitchFamily="50" charset="-128"/>
                <a:ea typeface="BIZ UDPゴシック" panose="020B0400000000000000" pitchFamily="50" charset="-128"/>
              </a:rPr>
              <a:t>「想定する感染症に対する追加の感染予防策</a:t>
            </a:r>
            <a:r>
              <a:rPr kumimoji="1" lang="ja-JP" altLang="en-US" sz="1200" dirty="0">
                <a:latin typeface="BIZ UDPゴシック" panose="020B0400000000000000" pitchFamily="50" charset="-128"/>
                <a:ea typeface="BIZ UDPゴシック" panose="020B0400000000000000" pitchFamily="50" charset="-128"/>
              </a:rPr>
              <a:t>（感染経路別予防策）</a:t>
            </a:r>
            <a:r>
              <a:rPr kumimoji="1" lang="ja-JP" altLang="en-US" sz="1400" dirty="0">
                <a:latin typeface="BIZ UDPゴシック" panose="020B0400000000000000" pitchFamily="50" charset="-128"/>
                <a:ea typeface="BIZ UDPゴシック" panose="020B0400000000000000" pitchFamily="50" charset="-128"/>
              </a:rPr>
              <a:t>」を確認する</a:t>
            </a:r>
            <a:endParaRPr kumimoji="1" lang="en-US" altLang="ja-JP" sz="1400" dirty="0">
              <a:latin typeface="BIZ UDPゴシック" panose="020B0400000000000000" pitchFamily="50" charset="-128"/>
              <a:ea typeface="BIZ UDPゴシック" panose="020B0400000000000000" pitchFamily="50" charset="-128"/>
            </a:endParaRPr>
          </a:p>
          <a:p>
            <a:pPr marL="0" indent="0">
              <a:buNone/>
            </a:pPr>
            <a:endParaRPr kumimoji="1" lang="en-US" altLang="ja-JP" sz="2000" dirty="0">
              <a:latin typeface="BIZ UDPゴシック" panose="020B0400000000000000" pitchFamily="50" charset="-128"/>
              <a:ea typeface="BIZ UDPゴシック" panose="020B0400000000000000" pitchFamily="50" charset="-128"/>
            </a:endParaRPr>
          </a:p>
          <a:p>
            <a:pPr marL="0" indent="0">
              <a:buNone/>
            </a:pPr>
            <a:r>
              <a:rPr lang="ja-JP" altLang="en-US" sz="1800" u="sng" dirty="0">
                <a:latin typeface="BIZ UDPゴシック" panose="020B0400000000000000" pitchFamily="50" charset="-128"/>
                <a:ea typeface="BIZ UDPゴシック" panose="020B0400000000000000" pitchFamily="50" charset="-128"/>
              </a:rPr>
              <a:t>６　感染者発生時に保健所へ提供する資料の準備</a:t>
            </a:r>
            <a:endParaRPr lang="en-US" altLang="ja-JP" sz="1800" u="sng" dirty="0">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感染対策担当者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フロア見取り図（</a:t>
            </a:r>
            <a:r>
              <a:rPr lang="en-US" altLang="ja-JP" sz="1400" dirty="0">
                <a:latin typeface="BIZ UDPゴシック" panose="020B0400000000000000" pitchFamily="50" charset="-128"/>
                <a:ea typeface="BIZ UDPゴシック" panose="020B0400000000000000" pitchFamily="50" charset="-128"/>
              </a:rPr>
              <a:t>PDF</a:t>
            </a:r>
            <a:r>
              <a:rPr lang="ja-JP" altLang="en-US" sz="1400" dirty="0">
                <a:latin typeface="BIZ UDPゴシック" panose="020B0400000000000000" pitchFamily="50" charset="-128"/>
                <a:ea typeface="BIZ UDPゴシック" panose="020B0400000000000000" pitchFamily="50" charset="-128"/>
              </a:rPr>
              <a:t>等）</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職員リスト（</a:t>
            </a:r>
            <a:r>
              <a:rPr lang="en-US" altLang="ja-JP" sz="1400" dirty="0">
                <a:latin typeface="BIZ UDPゴシック" panose="020B0400000000000000" pitchFamily="50" charset="-128"/>
                <a:ea typeface="BIZ UDPゴシック" panose="020B0400000000000000" pitchFamily="50" charset="-128"/>
              </a:rPr>
              <a:t>Excel</a:t>
            </a:r>
            <a:r>
              <a:rPr lang="ja-JP" altLang="en-US" sz="1400" dirty="0">
                <a:latin typeface="BIZ UDPゴシック" panose="020B0400000000000000" pitchFamily="50" charset="-128"/>
                <a:ea typeface="BIZ UDPゴシック" panose="020B0400000000000000" pitchFamily="50" charset="-128"/>
              </a:rPr>
              <a:t>）</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利用者リスト　（</a:t>
            </a:r>
            <a:r>
              <a:rPr lang="en-US" altLang="ja-JP" sz="1400" dirty="0">
                <a:latin typeface="BIZ UDPゴシック" panose="020B0400000000000000" pitchFamily="50" charset="-128"/>
                <a:ea typeface="BIZ UDPゴシック" panose="020B0400000000000000" pitchFamily="50" charset="-128"/>
              </a:rPr>
              <a:t>Excel</a:t>
            </a:r>
            <a:r>
              <a:rPr lang="ja-JP" altLang="en-US" sz="1400" dirty="0">
                <a:latin typeface="BIZ UDPゴシック" panose="020B0400000000000000" pitchFamily="50" charset="-128"/>
                <a:ea typeface="BIZ UDPゴシック" panose="020B0400000000000000" pitchFamily="50" charset="-128"/>
              </a:rPr>
              <a:t>）　</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en-US" altLang="ja-JP" sz="14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資料は全てメール送付できるよう電子化する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kumimoji="1" lang="ja-JP" altLang="en-US" dirty="0">
              <a:latin typeface="BIZ UDPゴシック" panose="020B0400000000000000" pitchFamily="50" charset="-128"/>
              <a:ea typeface="BIZ UDPゴシック" panose="020B0400000000000000" pitchFamily="50" charset="-128"/>
            </a:endParaRPr>
          </a:p>
        </p:txBody>
      </p:sp>
      <p:sp>
        <p:nvSpPr>
          <p:cNvPr id="5" name="タイトル 1"/>
          <p:cNvSpPr>
            <a:spLocks noGrp="1"/>
          </p:cNvSpPr>
          <p:nvPr>
            <p:ph type="title"/>
          </p:nvPr>
        </p:nvSpPr>
        <p:spPr>
          <a:xfrm>
            <a:off x="277586" y="272650"/>
            <a:ext cx="6341875" cy="669472"/>
          </a:xfrm>
          <a:solidFill>
            <a:srgbClr val="FFFF00"/>
          </a:solidFill>
        </p:spPr>
        <p:txBody>
          <a:bodyPr>
            <a:noAutofit/>
          </a:bodyPr>
          <a:lstStyle/>
          <a:p>
            <a:r>
              <a:rPr lang="ja-JP" altLang="en-US" sz="2400" dirty="0">
                <a:solidFill>
                  <a:srgbClr val="002060"/>
                </a:solidFill>
                <a:latin typeface="BIZ UDPゴシック" panose="020B0400000000000000" pitchFamily="50" charset="-128"/>
                <a:ea typeface="BIZ UDPゴシック" panose="020B0400000000000000" pitchFamily="50" charset="-128"/>
              </a:rPr>
              <a:t>　　　　平時の備え・</a:t>
            </a:r>
            <a:br>
              <a:rPr lang="ja-JP" altLang="en-US" sz="2400" dirty="0">
                <a:solidFill>
                  <a:srgbClr val="002060"/>
                </a:solidFill>
                <a:latin typeface="BIZ UDPゴシック" panose="020B0400000000000000" pitchFamily="50" charset="-128"/>
                <a:ea typeface="BIZ UDPゴシック" panose="020B0400000000000000" pitchFamily="50" charset="-128"/>
              </a:rPr>
            </a:br>
            <a:r>
              <a:rPr lang="ja-JP" altLang="en-US" sz="2400" dirty="0">
                <a:solidFill>
                  <a:srgbClr val="002060"/>
                </a:solidFill>
                <a:latin typeface="BIZ UDPゴシック" panose="020B0400000000000000" pitchFamily="50" charset="-128"/>
                <a:ea typeface="BIZ UDPゴシック" panose="020B0400000000000000" pitchFamily="50" charset="-128"/>
              </a:rPr>
              <a:t>　　　　国内で新たな感染症が発生した場合</a:t>
            </a:r>
            <a:endParaRPr lang="en-US" altLang="ja-JP" sz="2400" dirty="0">
              <a:solidFill>
                <a:srgbClr val="002060"/>
              </a:solidFill>
              <a:latin typeface="BIZ UDPゴシック" panose="020B0400000000000000" pitchFamily="50" charset="-128"/>
              <a:ea typeface="BIZ UDPゴシック" panose="020B0400000000000000" pitchFamily="50" charset="-128"/>
            </a:endParaRPr>
          </a:p>
        </p:txBody>
      </p:sp>
      <p:sp>
        <p:nvSpPr>
          <p:cNvPr id="6" name="角丸四角形 5"/>
          <p:cNvSpPr/>
          <p:nvPr/>
        </p:nvSpPr>
        <p:spPr>
          <a:xfrm>
            <a:off x="277586" y="272650"/>
            <a:ext cx="685800" cy="669472"/>
          </a:xfrm>
          <a:prstGeom prst="roundRect">
            <a:avLst>
              <a:gd name="adj" fmla="val 9350"/>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2200"/>
              </a:lnSpc>
            </a:pPr>
            <a:r>
              <a:rPr kumimoji="1" lang="ja-JP" altLang="en-US" b="1" dirty="0">
                <a:latin typeface="BIZ UDゴシック" panose="020B0400000000000000" pitchFamily="49" charset="-128"/>
                <a:ea typeface="BIZ UDゴシック" panose="020B0400000000000000" pitchFamily="49" charset="-128"/>
              </a:rPr>
              <a:t>ﾚﾍﾞﾙ</a:t>
            </a:r>
            <a:endParaRPr kumimoji="1" lang="en-US" altLang="ja-JP" b="1" dirty="0">
              <a:latin typeface="BIZ UDゴシック" panose="020B0400000000000000" pitchFamily="49" charset="-128"/>
              <a:ea typeface="BIZ UDゴシック" panose="020B0400000000000000" pitchFamily="49" charset="-128"/>
            </a:endParaRPr>
          </a:p>
          <a:p>
            <a:pPr algn="ctr">
              <a:lnSpc>
                <a:spcPts val="2200"/>
              </a:lnSpc>
            </a:pPr>
            <a:r>
              <a:rPr kumimoji="1" lang="ja-JP" altLang="en-US" sz="2400" b="1" dirty="0">
                <a:latin typeface="BIZ UDゴシック" panose="020B0400000000000000" pitchFamily="49" charset="-128"/>
                <a:ea typeface="BIZ UDゴシック" panose="020B0400000000000000" pitchFamily="49" charset="-128"/>
              </a:rPr>
              <a:t>０</a:t>
            </a:r>
          </a:p>
        </p:txBody>
      </p:sp>
      <p:sp>
        <p:nvSpPr>
          <p:cNvPr id="2" name="日付プレースホルダー 1">
            <a:extLst>
              <a:ext uri="{FF2B5EF4-FFF2-40B4-BE49-F238E27FC236}">
                <a16:creationId xmlns:a16="http://schemas.microsoft.com/office/drawing/2014/main" id="{7703AFB8-DD17-A9C1-C234-53BEF7B567C2}"/>
              </a:ext>
            </a:extLst>
          </p:cNvPr>
          <p:cNvSpPr>
            <a:spLocks noGrp="1"/>
          </p:cNvSpPr>
          <p:nvPr>
            <p:ph type="dt" sz="half" idx="10"/>
          </p:nvPr>
        </p:nvSpPr>
        <p:spPr>
          <a:xfrm>
            <a:off x="3232482" y="9456283"/>
            <a:ext cx="393036" cy="527403"/>
          </a:xfrm>
        </p:spPr>
        <p:txBody>
          <a:bodyPr/>
          <a:lstStyle/>
          <a:p>
            <a:pPr algn="ctr"/>
            <a:r>
              <a:rPr kumimoji="1" lang="ja-JP" altLang="en-US" sz="1050" dirty="0">
                <a:latin typeface="BIZ UDゴシック" panose="020B0400000000000000" pitchFamily="49" charset="-128"/>
                <a:ea typeface="BIZ UDゴシック" panose="020B0400000000000000" pitchFamily="49" charset="-128"/>
              </a:rPr>
              <a:t>４</a:t>
            </a:r>
          </a:p>
        </p:txBody>
      </p:sp>
      <p:sp>
        <p:nvSpPr>
          <p:cNvPr id="7" name="テキスト ボックス 6">
            <a:extLst>
              <a:ext uri="{FF2B5EF4-FFF2-40B4-BE49-F238E27FC236}">
                <a16:creationId xmlns:a16="http://schemas.microsoft.com/office/drawing/2014/main" id="{4A2CF8DD-E939-B50D-4FA7-F4F751707726}"/>
              </a:ext>
            </a:extLst>
          </p:cNvPr>
          <p:cNvSpPr txBox="1"/>
          <p:nvPr/>
        </p:nvSpPr>
        <p:spPr>
          <a:xfrm>
            <a:off x="5388430" y="1434210"/>
            <a:ext cx="998084" cy="276999"/>
          </a:xfrm>
          <a:prstGeom prst="rect">
            <a:avLst/>
          </a:prstGeom>
          <a:solidFill>
            <a:schemeClr val="accent6">
              <a:lumMod val="20000"/>
              <a:lumOff val="80000"/>
            </a:schemeClr>
          </a:solidFill>
        </p:spPr>
        <p:txBody>
          <a:bodyPr wrap="square" rtlCol="0">
            <a:spAutoFit/>
          </a:bodyPr>
          <a:lstStyle/>
          <a:p>
            <a:pPr algn="ctr"/>
            <a:r>
              <a:rPr kumimoji="1" lang="en-US" altLang="ja-JP" sz="1200" dirty="0">
                <a:latin typeface="HG丸ｺﾞｼｯｸM-PRO" panose="020F0600000000000000" pitchFamily="50" charset="-128"/>
                <a:ea typeface="HG丸ｺﾞｼｯｸM-PRO" panose="020F0600000000000000" pitchFamily="50" charset="-128"/>
              </a:rPr>
              <a:t>BCP</a:t>
            </a:r>
            <a:r>
              <a:rPr kumimoji="1" lang="ja-JP" altLang="en-US" sz="1200" dirty="0">
                <a:latin typeface="HG丸ｺﾞｼｯｸM-PRO" panose="020F0600000000000000" pitchFamily="50" charset="-128"/>
                <a:ea typeface="HG丸ｺﾞｼｯｸM-PRO" panose="020F0600000000000000" pitchFamily="50" charset="-128"/>
              </a:rPr>
              <a:t>参照</a:t>
            </a:r>
          </a:p>
        </p:txBody>
      </p:sp>
    </p:spTree>
    <p:extLst>
      <p:ext uri="{BB962C8B-B14F-4D97-AF65-F5344CB8AC3E}">
        <p14:creationId xmlns:p14="http://schemas.microsoft.com/office/powerpoint/2010/main" val="24332198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203619" y="1091251"/>
            <a:ext cx="6450761" cy="8435134"/>
          </a:xfrm>
          <a:ln>
            <a:solidFill>
              <a:schemeClr val="tx1"/>
            </a:solidFill>
          </a:ln>
        </p:spPr>
        <p:txBody>
          <a:bodyPr>
            <a:normAutofit/>
          </a:bodyPr>
          <a:lstStyle/>
          <a:p>
            <a:pPr marL="0" indent="0">
              <a:buNone/>
            </a:pPr>
            <a:r>
              <a:rPr kumimoji="1" lang="ja-JP" altLang="en-US" sz="1800" u="sng" dirty="0">
                <a:latin typeface="BIZ UDPゴシック" panose="020B0400000000000000" pitchFamily="50" charset="-128"/>
                <a:ea typeface="BIZ UDPゴシック" panose="020B0400000000000000" pitchFamily="50" charset="-128"/>
              </a:rPr>
              <a:t>１　管理者への報告</a:t>
            </a:r>
            <a:endParaRPr kumimoji="1" lang="en-US" altLang="ja-JP" sz="1800" u="sng" dirty="0">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ケア担当者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p>
          <a:p>
            <a:pPr marL="0" indent="0">
              <a:buNone/>
            </a:pPr>
            <a:r>
              <a:rPr kumimoji="1" lang="ja-JP" altLang="en-US" sz="1600" dirty="0">
                <a:latin typeface="BIZ UDPゴシック" panose="020B0400000000000000" pitchFamily="50" charset="-128"/>
                <a:ea typeface="BIZ UDPゴシック" panose="020B0400000000000000" pitchFamily="50" charset="-128"/>
              </a:rPr>
              <a:t>□</a:t>
            </a:r>
            <a:r>
              <a:rPr kumimoji="1" lang="ja-JP" altLang="en-US" sz="1400" dirty="0">
                <a:latin typeface="BIZ UDPゴシック" panose="020B0400000000000000" pitchFamily="50" charset="-128"/>
                <a:ea typeface="BIZ UDPゴシック" panose="020B0400000000000000" pitchFamily="50" charset="-128"/>
              </a:rPr>
              <a:t> 症状（発熱、咳、息苦しさ、下痢、嘔吐等）がある利用者を把握したら、</a:t>
            </a:r>
            <a:endParaRPr kumimoji="1"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400" dirty="0">
                <a:latin typeface="BIZ UDPゴシック" panose="020B0400000000000000" pitchFamily="50" charset="-128"/>
                <a:ea typeface="BIZ UDPゴシック" panose="020B0400000000000000" pitchFamily="50" charset="-128"/>
              </a:rPr>
              <a:t>　　ただちに</a:t>
            </a:r>
            <a:r>
              <a:rPr kumimoji="1" lang="ja-JP" altLang="en-US" sz="1400" dirty="0">
                <a:latin typeface="BIZ UDPゴシック" panose="020B0400000000000000" pitchFamily="50" charset="-128"/>
                <a:ea typeface="BIZ UDPゴシック" panose="020B0400000000000000" pitchFamily="50" charset="-128"/>
              </a:rPr>
              <a:t>感染対策担当者（　   　　　　）へ報告する</a:t>
            </a:r>
            <a:endParaRPr kumimoji="1"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800" dirty="0">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感染対策担当者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p>
          <a:p>
            <a:pPr marL="0" indent="0">
              <a:buNone/>
            </a:pPr>
            <a:r>
              <a:rPr kumimoji="1" lang="ja-JP" altLang="en-US" sz="1600" dirty="0">
                <a:latin typeface="BIZ UDPゴシック" panose="020B0400000000000000" pitchFamily="50" charset="-128"/>
                <a:ea typeface="BIZ UDPゴシック" panose="020B0400000000000000" pitchFamily="50" charset="-128"/>
              </a:rPr>
              <a:t>□</a:t>
            </a:r>
            <a:r>
              <a:rPr kumimoji="1" lang="ja-JP" altLang="en-US" sz="1400" dirty="0">
                <a:latin typeface="BIZ UDPゴシック" panose="020B0400000000000000" pitchFamily="50" charset="-128"/>
                <a:ea typeface="BIZ UDPゴシック" panose="020B0400000000000000" pitchFamily="50" charset="-128"/>
              </a:rPr>
              <a:t> 発症者の報告を受け次第、管理者へ状況報告する</a:t>
            </a:r>
            <a:endParaRPr kumimoji="1"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600" dirty="0">
              <a:latin typeface="BIZ UDPゴシック" panose="020B0400000000000000" pitchFamily="50" charset="-128"/>
              <a:ea typeface="BIZ UDPゴシック" panose="020B0400000000000000" pitchFamily="50" charset="-128"/>
            </a:endParaRPr>
          </a:p>
          <a:p>
            <a:pPr marL="0" indent="0">
              <a:buNone/>
            </a:pPr>
            <a:endParaRPr lang="en-US" altLang="ja-JP" sz="600" dirty="0">
              <a:latin typeface="BIZ UDPゴシック" panose="020B0400000000000000" pitchFamily="50" charset="-128"/>
              <a:ea typeface="BIZ UDPゴシック" panose="020B0400000000000000" pitchFamily="50" charset="-128"/>
            </a:endParaRPr>
          </a:p>
          <a:p>
            <a:pPr marL="0" indent="0">
              <a:buNone/>
            </a:pPr>
            <a:r>
              <a:rPr lang="ja-JP" altLang="en-US" sz="1800" u="sng" dirty="0">
                <a:latin typeface="BIZ UDPゴシック" panose="020B0400000000000000" pitchFamily="50" charset="-128"/>
                <a:ea typeface="BIZ UDPゴシック" panose="020B0400000000000000" pitchFamily="50" charset="-128"/>
              </a:rPr>
              <a:t>２　嘱託医</a:t>
            </a:r>
            <a:r>
              <a:rPr lang="en-US" altLang="ja-JP" sz="1800" u="sng" dirty="0">
                <a:latin typeface="BIZ UDPゴシック" panose="020B0400000000000000" pitchFamily="50" charset="-128"/>
                <a:ea typeface="BIZ UDPゴシック" panose="020B0400000000000000" pitchFamily="50" charset="-128"/>
              </a:rPr>
              <a:t>/</a:t>
            </a:r>
            <a:r>
              <a:rPr lang="ja-JP" altLang="en-US" sz="1800" u="sng" dirty="0">
                <a:latin typeface="BIZ UDPゴシック" panose="020B0400000000000000" pitchFamily="50" charset="-128"/>
                <a:ea typeface="BIZ UDPゴシック" panose="020B0400000000000000" pitchFamily="50" charset="-128"/>
              </a:rPr>
              <a:t>協力医療機関等への報告・相談</a:t>
            </a:r>
            <a:r>
              <a:rPr lang="ja-JP" altLang="en-US" sz="1800" dirty="0">
                <a:latin typeface="BIZ UDPゴシック" panose="020B0400000000000000" pitchFamily="50" charset="-128"/>
                <a:ea typeface="BIZ UDPゴシック" panose="020B0400000000000000" pitchFamily="50" charset="-128"/>
              </a:rPr>
              <a:t>　</a:t>
            </a: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感染対策担当者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endParaRPr lang="ja-JP" altLang="en-US" sz="1600" b="1" dirty="0">
              <a:solidFill>
                <a:srgbClr val="0070C0"/>
              </a:solidFill>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嘱託医、協力医等に状況を報告し、医師の指示内容を確認する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利用者の体調、医師からの指示内容を明確に記録し、適切に申し送る</a:t>
            </a: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kumimoji="1" lang="ja-JP" altLang="en-US" dirty="0">
              <a:latin typeface="BIZ UDPゴシック" panose="020B0400000000000000" pitchFamily="50" charset="-128"/>
              <a:ea typeface="BIZ UDPゴシック" panose="020B0400000000000000" pitchFamily="50" charset="-128"/>
            </a:endParaRPr>
          </a:p>
        </p:txBody>
      </p:sp>
      <p:grpSp>
        <p:nvGrpSpPr>
          <p:cNvPr id="8" name="グループ化 7"/>
          <p:cNvGrpSpPr/>
          <p:nvPr/>
        </p:nvGrpSpPr>
        <p:grpSpPr>
          <a:xfrm>
            <a:off x="277585" y="248157"/>
            <a:ext cx="6341875" cy="669472"/>
            <a:chOff x="3448523" y="1342172"/>
            <a:chExt cx="6341875" cy="669472"/>
          </a:xfrm>
        </p:grpSpPr>
        <p:sp>
          <p:nvSpPr>
            <p:cNvPr id="5" name="タイトル 1"/>
            <p:cNvSpPr txBox="1">
              <a:spLocks/>
            </p:cNvSpPr>
            <p:nvPr/>
          </p:nvSpPr>
          <p:spPr>
            <a:xfrm>
              <a:off x="3448523" y="1342172"/>
              <a:ext cx="6341875" cy="669472"/>
            </a:xfrm>
            <a:prstGeom prst="rect">
              <a:avLst/>
            </a:prstGeom>
            <a:solidFill>
              <a:srgbClr val="FFFF00"/>
            </a:solidFill>
          </p:spPr>
          <p:txBody>
            <a:bodyPr vert="horz" lIns="91440" tIns="45720" rIns="91440" bIns="45720" rtlCol="0" anchor="ctr">
              <a:no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r>
                <a:rPr lang="ja-JP" altLang="en-US" sz="2400" dirty="0">
                  <a:solidFill>
                    <a:srgbClr val="002060"/>
                  </a:solidFill>
                  <a:latin typeface="BIZ UDPゴシック" panose="020B0400000000000000" pitchFamily="50" charset="-128"/>
                  <a:ea typeface="BIZ UDPゴシック" panose="020B0400000000000000" pitchFamily="50" charset="-128"/>
                </a:rPr>
                <a:t>　　　　感染疑い者が発生した場合</a:t>
              </a:r>
              <a:endParaRPr lang="en-US" altLang="ja-JP" sz="2400" dirty="0">
                <a:solidFill>
                  <a:srgbClr val="002060"/>
                </a:solidFill>
                <a:latin typeface="BIZ UDPゴシック" panose="020B0400000000000000" pitchFamily="50" charset="-128"/>
                <a:ea typeface="BIZ UDPゴシック" panose="020B0400000000000000" pitchFamily="50" charset="-128"/>
              </a:endParaRPr>
            </a:p>
          </p:txBody>
        </p:sp>
        <p:sp>
          <p:nvSpPr>
            <p:cNvPr id="6" name="角丸四角形 5"/>
            <p:cNvSpPr/>
            <p:nvPr/>
          </p:nvSpPr>
          <p:spPr>
            <a:xfrm>
              <a:off x="3448523" y="1342172"/>
              <a:ext cx="685800" cy="669472"/>
            </a:xfrm>
            <a:prstGeom prst="roundRect">
              <a:avLst>
                <a:gd name="adj" fmla="val 9350"/>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2200"/>
                </a:lnSpc>
              </a:pPr>
              <a:r>
                <a:rPr kumimoji="1" lang="ja-JP" altLang="en-US" b="1" dirty="0">
                  <a:latin typeface="BIZ UDゴシック" panose="020B0400000000000000" pitchFamily="49" charset="-128"/>
                  <a:ea typeface="BIZ UDゴシック" panose="020B0400000000000000" pitchFamily="49" charset="-128"/>
                </a:rPr>
                <a:t>ﾚﾍﾞﾙ</a:t>
              </a:r>
              <a:endParaRPr kumimoji="1" lang="en-US" altLang="ja-JP" b="1" dirty="0">
                <a:latin typeface="BIZ UDゴシック" panose="020B0400000000000000" pitchFamily="49" charset="-128"/>
                <a:ea typeface="BIZ UDゴシック" panose="020B0400000000000000" pitchFamily="49" charset="-128"/>
              </a:endParaRPr>
            </a:p>
            <a:p>
              <a:pPr algn="ctr">
                <a:lnSpc>
                  <a:spcPts val="2200"/>
                </a:lnSpc>
              </a:pPr>
              <a:r>
                <a:rPr kumimoji="1" lang="ja-JP" altLang="en-US" sz="2400" b="1" dirty="0">
                  <a:latin typeface="BIZ UDゴシック" panose="020B0400000000000000" pitchFamily="49" charset="-128"/>
                  <a:ea typeface="BIZ UDゴシック" panose="020B0400000000000000" pitchFamily="49" charset="-128"/>
                </a:rPr>
                <a:t>１</a:t>
              </a:r>
            </a:p>
          </p:txBody>
        </p:sp>
      </p:grpSp>
      <p:sp>
        <p:nvSpPr>
          <p:cNvPr id="2" name="日付プレースホルダー 1">
            <a:extLst>
              <a:ext uri="{FF2B5EF4-FFF2-40B4-BE49-F238E27FC236}">
                <a16:creationId xmlns:a16="http://schemas.microsoft.com/office/drawing/2014/main" id="{B578F471-34B3-2D7A-6CDE-96C7680DC01D}"/>
              </a:ext>
            </a:extLst>
          </p:cNvPr>
          <p:cNvSpPr>
            <a:spLocks noGrp="1"/>
          </p:cNvSpPr>
          <p:nvPr>
            <p:ph type="dt" sz="half" idx="10"/>
          </p:nvPr>
        </p:nvSpPr>
        <p:spPr>
          <a:xfrm>
            <a:off x="3183051" y="9436305"/>
            <a:ext cx="491897" cy="527403"/>
          </a:xfrm>
        </p:spPr>
        <p:txBody>
          <a:bodyPr/>
          <a:lstStyle/>
          <a:p>
            <a:pPr algn="ctr"/>
            <a:r>
              <a:rPr kumimoji="1" lang="ja-JP" altLang="en-US" sz="1050" dirty="0">
                <a:latin typeface="BIZ UDゴシック" panose="020B0400000000000000" pitchFamily="49" charset="-128"/>
                <a:ea typeface="BIZ UDゴシック" panose="020B0400000000000000" pitchFamily="49" charset="-128"/>
              </a:rPr>
              <a:t>５</a:t>
            </a:r>
          </a:p>
        </p:txBody>
      </p:sp>
    </p:spTree>
    <p:extLst>
      <p:ext uri="{BB962C8B-B14F-4D97-AF65-F5344CB8AC3E}">
        <p14:creationId xmlns:p14="http://schemas.microsoft.com/office/powerpoint/2010/main" val="39083297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203619" y="1091251"/>
            <a:ext cx="6450761" cy="8435134"/>
          </a:xfrm>
          <a:ln>
            <a:solidFill>
              <a:schemeClr val="tx1"/>
            </a:solidFill>
          </a:ln>
        </p:spPr>
        <p:txBody>
          <a:bodyPr>
            <a:normAutofit/>
          </a:bodyPr>
          <a:lstStyle/>
          <a:p>
            <a:pPr marL="0" indent="0">
              <a:buNone/>
            </a:pPr>
            <a:r>
              <a:rPr lang="ja-JP" altLang="en-US" sz="1800" u="sng" dirty="0">
                <a:latin typeface="BIZ UDPゴシック" panose="020B0400000000000000" pitchFamily="50" charset="-128"/>
                <a:ea typeface="BIZ UDPゴシック" panose="020B0400000000000000" pitchFamily="50" charset="-128"/>
              </a:rPr>
              <a:t>３　対策本部の設置、指揮命令系統の確立、情報共有</a:t>
            </a:r>
            <a:endParaRPr lang="ja-JP" altLang="en-US" sz="1400" dirty="0">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管理者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endParaRPr lang="ja-JP" altLang="en-US" sz="1600" b="1" dirty="0">
              <a:solidFill>
                <a:srgbClr val="0070C0"/>
              </a:solidFill>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対策本部を設置する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事務担当者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対策本部運営に必要な人員を招集する</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職員全体に対策本部設置について周知する</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状況を把握し経時的に活動記録を残す</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ホワイトボード（○○に設置する）や通信機器（△△を使用）を活用し、</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400" dirty="0">
                <a:latin typeface="BIZ UDPゴシック" panose="020B0400000000000000" pitchFamily="50" charset="-128"/>
                <a:ea typeface="BIZ UDPゴシック" panose="020B0400000000000000" pitchFamily="50" charset="-128"/>
              </a:rPr>
              <a:t>　　情報を全職員へ提示する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400" dirty="0">
                <a:latin typeface="BIZ UDPゴシック" panose="020B0400000000000000" pitchFamily="50" charset="-128"/>
                <a:ea typeface="BIZ UDPゴシック" panose="020B0400000000000000" pitchFamily="50" charset="-128"/>
              </a:rPr>
              <a:t>　</a:t>
            </a:r>
            <a:r>
              <a:rPr lang="ja-JP" altLang="en-US" sz="1200" dirty="0">
                <a:solidFill>
                  <a:srgbClr val="FF0000"/>
                </a:solidFill>
                <a:latin typeface="BIZ UDPゴシック" panose="020B0400000000000000" pitchFamily="50" charset="-128"/>
                <a:ea typeface="BIZ UDPゴシック" panose="020B0400000000000000" pitchFamily="50" charset="-128"/>
              </a:rPr>
              <a:t>　</a:t>
            </a:r>
            <a:r>
              <a:rPr lang="ja-JP" altLang="en-US" sz="1400" dirty="0">
                <a:latin typeface="BIZ UDPゴシック" panose="020B0400000000000000" pitchFamily="50" charset="-128"/>
                <a:ea typeface="BIZ UDPゴシック" panose="020B0400000000000000" pitchFamily="50" charset="-128"/>
              </a:rPr>
              <a:t>　　</a:t>
            </a: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kumimoji="1" lang="ja-JP" altLang="en-US" dirty="0">
              <a:latin typeface="BIZ UDPゴシック" panose="020B0400000000000000" pitchFamily="50" charset="-128"/>
              <a:ea typeface="BIZ UDPゴシック" panose="020B0400000000000000" pitchFamily="50" charset="-128"/>
            </a:endParaRPr>
          </a:p>
        </p:txBody>
      </p:sp>
      <p:grpSp>
        <p:nvGrpSpPr>
          <p:cNvPr id="8" name="グループ化 7"/>
          <p:cNvGrpSpPr/>
          <p:nvPr/>
        </p:nvGrpSpPr>
        <p:grpSpPr>
          <a:xfrm>
            <a:off x="277585" y="248157"/>
            <a:ext cx="6341875" cy="669472"/>
            <a:chOff x="3448523" y="1342172"/>
            <a:chExt cx="6341875" cy="669472"/>
          </a:xfrm>
        </p:grpSpPr>
        <p:sp>
          <p:nvSpPr>
            <p:cNvPr id="5" name="タイトル 1"/>
            <p:cNvSpPr txBox="1">
              <a:spLocks/>
            </p:cNvSpPr>
            <p:nvPr/>
          </p:nvSpPr>
          <p:spPr>
            <a:xfrm>
              <a:off x="3448523" y="1342172"/>
              <a:ext cx="6341875" cy="669472"/>
            </a:xfrm>
            <a:prstGeom prst="rect">
              <a:avLst/>
            </a:prstGeom>
            <a:solidFill>
              <a:srgbClr val="FFFF00"/>
            </a:solidFill>
          </p:spPr>
          <p:txBody>
            <a:bodyPr vert="horz" lIns="91440" tIns="45720" rIns="91440" bIns="45720" rtlCol="0" anchor="ctr">
              <a:no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r>
                <a:rPr lang="ja-JP" altLang="en-US" sz="2400" dirty="0">
                  <a:solidFill>
                    <a:srgbClr val="002060"/>
                  </a:solidFill>
                  <a:latin typeface="BIZ UDPゴシック" panose="020B0400000000000000" pitchFamily="50" charset="-128"/>
                  <a:ea typeface="BIZ UDPゴシック" panose="020B0400000000000000" pitchFamily="50" charset="-128"/>
                </a:rPr>
                <a:t>　　　　感染疑い者が発生した場合</a:t>
              </a:r>
              <a:endParaRPr lang="en-US" altLang="ja-JP" sz="2400" dirty="0">
                <a:solidFill>
                  <a:srgbClr val="002060"/>
                </a:solidFill>
                <a:latin typeface="BIZ UDPゴシック" panose="020B0400000000000000" pitchFamily="50" charset="-128"/>
                <a:ea typeface="BIZ UDPゴシック" panose="020B0400000000000000" pitchFamily="50" charset="-128"/>
              </a:endParaRPr>
            </a:p>
          </p:txBody>
        </p:sp>
        <p:sp>
          <p:nvSpPr>
            <p:cNvPr id="6" name="角丸四角形 5"/>
            <p:cNvSpPr/>
            <p:nvPr/>
          </p:nvSpPr>
          <p:spPr>
            <a:xfrm>
              <a:off x="3448523" y="1342172"/>
              <a:ext cx="685800" cy="669472"/>
            </a:xfrm>
            <a:prstGeom prst="roundRect">
              <a:avLst>
                <a:gd name="adj" fmla="val 9350"/>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2200"/>
                </a:lnSpc>
              </a:pPr>
              <a:r>
                <a:rPr kumimoji="1" lang="ja-JP" altLang="en-US" b="1" dirty="0">
                  <a:latin typeface="BIZ UDゴシック" panose="020B0400000000000000" pitchFamily="49" charset="-128"/>
                  <a:ea typeface="BIZ UDゴシック" panose="020B0400000000000000" pitchFamily="49" charset="-128"/>
                </a:rPr>
                <a:t>ﾚﾍﾞﾙ</a:t>
              </a:r>
              <a:endParaRPr kumimoji="1" lang="en-US" altLang="ja-JP" b="1" dirty="0">
                <a:latin typeface="BIZ UDゴシック" panose="020B0400000000000000" pitchFamily="49" charset="-128"/>
                <a:ea typeface="BIZ UDゴシック" panose="020B0400000000000000" pitchFamily="49" charset="-128"/>
              </a:endParaRPr>
            </a:p>
            <a:p>
              <a:pPr algn="ctr">
                <a:lnSpc>
                  <a:spcPts val="2200"/>
                </a:lnSpc>
              </a:pPr>
              <a:r>
                <a:rPr kumimoji="1" lang="ja-JP" altLang="en-US" sz="2400" b="1" dirty="0">
                  <a:latin typeface="BIZ UDゴシック" panose="020B0400000000000000" pitchFamily="49" charset="-128"/>
                  <a:ea typeface="BIZ UDゴシック" panose="020B0400000000000000" pitchFamily="49" charset="-128"/>
                </a:rPr>
                <a:t>１</a:t>
              </a:r>
            </a:p>
          </p:txBody>
        </p:sp>
      </p:grpSp>
      <p:sp>
        <p:nvSpPr>
          <p:cNvPr id="2" name="正方形/長方形 1">
            <a:extLst>
              <a:ext uri="{FF2B5EF4-FFF2-40B4-BE49-F238E27FC236}">
                <a16:creationId xmlns:a16="http://schemas.microsoft.com/office/drawing/2014/main" id="{913C0853-7322-07D7-20F9-E4209398CE9E}"/>
              </a:ext>
            </a:extLst>
          </p:cNvPr>
          <p:cNvSpPr/>
          <p:nvPr/>
        </p:nvSpPr>
        <p:spPr>
          <a:xfrm>
            <a:off x="463782" y="2055597"/>
            <a:ext cx="5969479" cy="402932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tx1"/>
                </a:solidFill>
                <a:latin typeface="BIZ UDPゴシック" panose="020B0400000000000000" pitchFamily="50" charset="-128"/>
                <a:ea typeface="BIZ UDPゴシック" panose="020B0400000000000000" pitchFamily="50" charset="-128"/>
              </a:rPr>
              <a:t>≪対策本部会議での主な検討事項≫</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pPr>
              <a:lnSpc>
                <a:spcPts val="20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　① 本部体制と指揮命令系統を確認する</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pPr>
              <a:lnSpc>
                <a:spcPts val="20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　② 役割分担を確認する</a:t>
            </a:r>
          </a:p>
          <a:p>
            <a:pPr>
              <a:lnSpc>
                <a:spcPts val="20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　③ 情報収集、事業所内の情報共有の方針・方法を確認する</a:t>
            </a:r>
          </a:p>
          <a:p>
            <a:pPr>
              <a:lnSpc>
                <a:spcPts val="20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　④ 現場の情報（感染疑い者の状況・居室、職員の体調、感染対策など）を　</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pPr>
              <a:lnSpc>
                <a:spcPts val="20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　　　共有する</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pPr>
              <a:lnSpc>
                <a:spcPts val="20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　⑤ 利用者・職員の発症時の報告ルートと対応方法を決定する</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pPr>
              <a:lnSpc>
                <a:spcPts val="20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　⑥ 感染疑い者への対応（隔離等）やルールを決定する</a:t>
            </a:r>
          </a:p>
          <a:p>
            <a:pPr>
              <a:lnSpc>
                <a:spcPts val="20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　⑦ 共有部分の利用方針を決定する</a:t>
            </a:r>
          </a:p>
          <a:p>
            <a:pPr>
              <a:lnSpc>
                <a:spcPts val="20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　⑧ 面会や家族交流について施設方針を確認する</a:t>
            </a:r>
          </a:p>
          <a:p>
            <a:pPr>
              <a:lnSpc>
                <a:spcPts val="20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　⑨ 利用者とその家族への説明内容を検討する</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pPr>
              <a:lnSpc>
                <a:spcPts val="20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　⑩</a:t>
            </a:r>
            <a:r>
              <a:rPr kumimoji="1" lang="ja-JP" altLang="en-US" sz="1400" baseline="0" dirty="0">
                <a:solidFill>
                  <a:schemeClr val="tx1"/>
                </a:solidFill>
                <a:latin typeface="BIZ UDPゴシック" panose="020B0400000000000000" pitchFamily="50" charset="-128"/>
                <a:ea typeface="BIZ UDPゴシック" panose="020B0400000000000000" pitchFamily="50" charset="-128"/>
              </a:rPr>
              <a:t> ホームページや関連施設などへの報告方法を検討する</a:t>
            </a:r>
            <a:endParaRPr kumimoji="1" lang="en-US" altLang="ja-JP" sz="1400" baseline="0" dirty="0">
              <a:solidFill>
                <a:schemeClr val="tx1"/>
              </a:solidFill>
              <a:latin typeface="BIZ UDPゴシック" panose="020B0400000000000000" pitchFamily="50" charset="-128"/>
              <a:ea typeface="BIZ UDPゴシック" panose="020B0400000000000000" pitchFamily="50" charset="-128"/>
            </a:endParaRPr>
          </a:p>
          <a:p>
            <a:pPr>
              <a:lnSpc>
                <a:spcPts val="20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　⑪ 人員配置・確保の方針を確認する</a:t>
            </a:r>
          </a:p>
          <a:p>
            <a:pPr>
              <a:lnSpc>
                <a:spcPts val="20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　⑫ 物品確保・在庫管理の方法を確認する</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pPr>
              <a:lnSpc>
                <a:spcPts val="20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　⑬ 次回会議日程を決める</a:t>
            </a:r>
          </a:p>
        </p:txBody>
      </p:sp>
      <p:sp>
        <p:nvSpPr>
          <p:cNvPr id="7" name="日付プレースホルダー 1">
            <a:extLst>
              <a:ext uri="{FF2B5EF4-FFF2-40B4-BE49-F238E27FC236}">
                <a16:creationId xmlns:a16="http://schemas.microsoft.com/office/drawing/2014/main" id="{09A72BC1-2C89-6025-3476-EBD9E16C6B43}"/>
              </a:ext>
            </a:extLst>
          </p:cNvPr>
          <p:cNvSpPr txBox="1">
            <a:spLocks/>
          </p:cNvSpPr>
          <p:nvPr/>
        </p:nvSpPr>
        <p:spPr>
          <a:xfrm>
            <a:off x="3183051" y="9436305"/>
            <a:ext cx="491897" cy="527403"/>
          </a:xfrm>
          <a:prstGeom prst="rect">
            <a:avLst/>
          </a:prstGeom>
        </p:spPr>
        <p:txBody>
          <a:bodyPr vert="horz" lIns="91440" tIns="45720" rIns="91440" bIns="45720" rtlCol="0" anchor="ctr"/>
          <a:lstStyle>
            <a:defPPr>
              <a:defRPr lang="en-US"/>
            </a:defPPr>
            <a:lvl1pPr marL="0" algn="l" defTabSz="457200" rtl="0" eaLnBrk="1" latinLnBrk="0" hangingPunct="1">
              <a:defRPr sz="9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kumimoji="1" lang="ja-JP" altLang="en-US" sz="1050" dirty="0">
                <a:latin typeface="BIZ UDゴシック" panose="020B0400000000000000" pitchFamily="49" charset="-128"/>
                <a:ea typeface="BIZ UDゴシック" panose="020B0400000000000000" pitchFamily="49" charset="-128"/>
              </a:rPr>
              <a:t>６</a:t>
            </a:r>
          </a:p>
        </p:txBody>
      </p:sp>
    </p:spTree>
    <p:extLst>
      <p:ext uri="{BB962C8B-B14F-4D97-AF65-F5344CB8AC3E}">
        <p14:creationId xmlns:p14="http://schemas.microsoft.com/office/powerpoint/2010/main" val="3717568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277585" y="931026"/>
            <a:ext cx="6341875" cy="8728363"/>
          </a:xfrm>
          <a:ln>
            <a:solidFill>
              <a:schemeClr val="tx1"/>
            </a:solidFill>
          </a:ln>
        </p:spPr>
        <p:txBody>
          <a:bodyPr>
            <a:normAutofit fontScale="92500" lnSpcReduction="10000"/>
          </a:bodyPr>
          <a:lstStyle/>
          <a:p>
            <a:pPr marL="0" indent="0">
              <a:buNone/>
            </a:pPr>
            <a:r>
              <a:rPr lang="ja-JP" altLang="en-US" u="sng" dirty="0">
                <a:latin typeface="BIZ UDPゴシック" panose="020B0400000000000000" pitchFamily="50" charset="-128"/>
                <a:ea typeface="BIZ UDPゴシック" panose="020B0400000000000000" pitchFamily="50" charset="-128"/>
              </a:rPr>
              <a:t>４　接触者の健康状態確認</a:t>
            </a:r>
          </a:p>
          <a:p>
            <a:pPr marL="0" indent="0">
              <a:buNone/>
            </a:pPr>
            <a:r>
              <a:rPr lang="en-US" altLang="ja-JP" sz="1700" b="1" dirty="0">
                <a:solidFill>
                  <a:srgbClr val="0070C0"/>
                </a:solidFill>
                <a:latin typeface="BIZ UDPゴシック" panose="020B0400000000000000" pitchFamily="50" charset="-128"/>
                <a:ea typeface="BIZ UDPゴシック" panose="020B0400000000000000" pitchFamily="50" charset="-128"/>
              </a:rPr>
              <a:t>【</a:t>
            </a:r>
            <a:r>
              <a:rPr lang="ja-JP" altLang="en-US" sz="1700" b="1" dirty="0">
                <a:solidFill>
                  <a:srgbClr val="0070C0"/>
                </a:solidFill>
                <a:latin typeface="BIZ UDPゴシック" panose="020B0400000000000000" pitchFamily="50" charset="-128"/>
                <a:ea typeface="BIZ UDPゴシック" panose="020B0400000000000000" pitchFamily="50" charset="-128"/>
              </a:rPr>
              <a:t>感染対策担当者</a:t>
            </a:r>
            <a:r>
              <a:rPr lang="en-US" altLang="ja-JP" sz="1700" b="1" dirty="0">
                <a:solidFill>
                  <a:srgbClr val="0070C0"/>
                </a:solidFill>
                <a:latin typeface="BIZ UDPゴシック" panose="020B0400000000000000" pitchFamily="50" charset="-128"/>
                <a:ea typeface="BIZ UDPゴシック" panose="020B0400000000000000" pitchFamily="50" charset="-128"/>
              </a:rPr>
              <a:t>】</a:t>
            </a:r>
          </a:p>
          <a:p>
            <a:pPr marL="0" indent="0">
              <a:buNone/>
            </a:pPr>
            <a:r>
              <a:rPr kumimoji="1" lang="ja-JP" altLang="en-US" sz="1700" dirty="0">
                <a:latin typeface="BIZ UDPゴシック" panose="020B0400000000000000" pitchFamily="50" charset="-128"/>
                <a:ea typeface="BIZ UDPゴシック" panose="020B0400000000000000" pitchFamily="50" charset="-128"/>
              </a:rPr>
              <a:t>□</a:t>
            </a:r>
            <a:r>
              <a:rPr kumimoji="1" lang="ja-JP" altLang="en-US" sz="1500" dirty="0">
                <a:latin typeface="BIZ UDPゴシック" panose="020B0400000000000000" pitchFamily="50" charset="-128"/>
                <a:ea typeface="BIZ UDPゴシック" panose="020B0400000000000000" pitchFamily="50" charset="-128"/>
              </a:rPr>
              <a:t> 全利用者及び職員の健康状態を確認する</a:t>
            </a:r>
            <a:endParaRPr kumimoji="1" lang="en-US" altLang="ja-JP" sz="1500" dirty="0">
              <a:latin typeface="BIZ UDPゴシック" panose="020B0400000000000000" pitchFamily="50" charset="-128"/>
              <a:ea typeface="BIZ UDPゴシック" panose="020B0400000000000000" pitchFamily="50" charset="-128"/>
            </a:endParaRPr>
          </a:p>
          <a:p>
            <a:pPr marL="0" indent="0">
              <a:buNone/>
            </a:pPr>
            <a:r>
              <a:rPr kumimoji="1" lang="ja-JP" altLang="en-US" sz="1700" dirty="0">
                <a:latin typeface="BIZ UDPゴシック" panose="020B0400000000000000" pitchFamily="50" charset="-128"/>
                <a:ea typeface="BIZ UDPゴシック" panose="020B0400000000000000" pitchFamily="50" charset="-128"/>
              </a:rPr>
              <a:t>□</a:t>
            </a:r>
            <a:r>
              <a:rPr kumimoji="1" lang="ja-JP" altLang="en-US" sz="1500" dirty="0">
                <a:latin typeface="BIZ UDPゴシック" panose="020B0400000000000000" pitchFamily="50" charset="-128"/>
                <a:ea typeface="BIZ UDPゴシック" panose="020B0400000000000000" pitchFamily="50" charset="-128"/>
              </a:rPr>
              <a:t> ケア担当者から、体調不良者と感染対策をせずに接触があった利用者や</a:t>
            </a:r>
            <a:endParaRPr kumimoji="1" lang="en-US" altLang="ja-JP" sz="1500" dirty="0">
              <a:latin typeface="BIZ UDPゴシック" panose="020B0400000000000000" pitchFamily="50" charset="-128"/>
              <a:ea typeface="BIZ UDPゴシック" panose="020B0400000000000000" pitchFamily="50" charset="-128"/>
            </a:endParaRPr>
          </a:p>
          <a:p>
            <a:pPr marL="0" indent="0">
              <a:buNone/>
            </a:pPr>
            <a:r>
              <a:rPr kumimoji="1" lang="ja-JP" altLang="en-US" sz="1500" dirty="0">
                <a:latin typeface="BIZ UDPゴシック" panose="020B0400000000000000" pitchFamily="50" charset="-128"/>
                <a:ea typeface="BIZ UDPゴシック" panose="020B0400000000000000" pitchFamily="50" charset="-128"/>
              </a:rPr>
              <a:t>　　職員を把握する</a:t>
            </a:r>
            <a:endParaRPr kumimoji="1" lang="en-US" altLang="ja-JP" sz="1500" dirty="0">
              <a:latin typeface="BIZ UDPゴシック" panose="020B0400000000000000" pitchFamily="50" charset="-128"/>
              <a:ea typeface="BIZ UDPゴシック" panose="020B0400000000000000" pitchFamily="50" charset="-128"/>
            </a:endParaRPr>
          </a:p>
          <a:p>
            <a:pPr marL="0" indent="0">
              <a:buNone/>
            </a:pPr>
            <a:r>
              <a:rPr lang="ja-JP" altLang="en-US" sz="1700" dirty="0">
                <a:latin typeface="BIZ UDPゴシック" panose="020B0400000000000000" pitchFamily="50" charset="-128"/>
                <a:ea typeface="BIZ UDPゴシック" panose="020B0400000000000000" pitchFamily="50" charset="-128"/>
              </a:rPr>
              <a:t>□</a:t>
            </a:r>
            <a:r>
              <a:rPr lang="ja-JP" altLang="en-US" sz="1500" dirty="0">
                <a:latin typeface="BIZ UDPゴシック" panose="020B0400000000000000" pitchFamily="50" charset="-128"/>
                <a:ea typeface="BIZ UDPゴシック" panose="020B0400000000000000" pitchFamily="50" charset="-128"/>
              </a:rPr>
              <a:t> 把握した接触者について、より注意深い健康観察をケア担当者へ指示する</a:t>
            </a:r>
            <a:endParaRPr kumimoji="1" lang="en-US" altLang="ja-JP" sz="1500" dirty="0">
              <a:latin typeface="BIZ UDPゴシック" panose="020B0400000000000000" pitchFamily="50" charset="-128"/>
              <a:ea typeface="BIZ UDPゴシック" panose="020B0400000000000000" pitchFamily="50" charset="-128"/>
            </a:endParaRPr>
          </a:p>
          <a:p>
            <a:pPr marL="0" indent="0">
              <a:buNone/>
            </a:pPr>
            <a:endParaRPr lang="en-US" altLang="ja-JP" sz="300" dirty="0">
              <a:latin typeface="BIZ UDPゴシック" panose="020B0400000000000000" pitchFamily="50" charset="-128"/>
              <a:ea typeface="BIZ UDPゴシック" panose="020B0400000000000000" pitchFamily="50" charset="-128"/>
            </a:endParaRPr>
          </a:p>
          <a:p>
            <a:pPr marL="0" indent="0">
              <a:buNone/>
            </a:pPr>
            <a:r>
              <a:rPr lang="en-US" altLang="ja-JP" sz="1700" b="1" dirty="0">
                <a:solidFill>
                  <a:srgbClr val="0070C0"/>
                </a:solidFill>
                <a:latin typeface="BIZ UDPゴシック" panose="020B0400000000000000" pitchFamily="50" charset="-128"/>
                <a:ea typeface="BIZ UDPゴシック" panose="020B0400000000000000" pitchFamily="50" charset="-128"/>
              </a:rPr>
              <a:t>【</a:t>
            </a:r>
            <a:r>
              <a:rPr lang="ja-JP" altLang="en-US" sz="1700" b="1" dirty="0">
                <a:solidFill>
                  <a:srgbClr val="0070C0"/>
                </a:solidFill>
                <a:latin typeface="BIZ UDPゴシック" panose="020B0400000000000000" pitchFamily="50" charset="-128"/>
                <a:ea typeface="BIZ UDPゴシック" panose="020B0400000000000000" pitchFamily="50" charset="-128"/>
              </a:rPr>
              <a:t>ケア担当者</a:t>
            </a:r>
            <a:r>
              <a:rPr lang="en-US" altLang="ja-JP" sz="1700" b="1" dirty="0">
                <a:solidFill>
                  <a:srgbClr val="0070C0"/>
                </a:solidFill>
                <a:latin typeface="BIZ UDPゴシック" panose="020B0400000000000000" pitchFamily="50" charset="-128"/>
                <a:ea typeface="BIZ UDPゴシック" panose="020B0400000000000000" pitchFamily="50" charset="-128"/>
              </a:rPr>
              <a:t>】</a:t>
            </a:r>
          </a:p>
          <a:p>
            <a:pPr marL="0" indent="0">
              <a:buNone/>
            </a:pPr>
            <a:r>
              <a:rPr kumimoji="1" lang="ja-JP" altLang="en-US" sz="1700" dirty="0">
                <a:latin typeface="BIZ UDPゴシック" panose="020B0400000000000000" pitchFamily="50" charset="-128"/>
                <a:ea typeface="BIZ UDPゴシック" panose="020B0400000000000000" pitchFamily="50" charset="-128"/>
              </a:rPr>
              <a:t>□</a:t>
            </a:r>
            <a:r>
              <a:rPr kumimoji="1" lang="ja-JP" altLang="en-US" sz="1500" dirty="0">
                <a:latin typeface="BIZ UDPゴシック" panose="020B0400000000000000" pitchFamily="50" charset="-128"/>
                <a:ea typeface="BIZ UDPゴシック" panose="020B0400000000000000" pitchFamily="50" charset="-128"/>
              </a:rPr>
              <a:t> 体調不良者と</a:t>
            </a:r>
            <a:r>
              <a:rPr lang="ja-JP" altLang="en-US" sz="1500" dirty="0">
                <a:latin typeface="BIZ UDPゴシック" panose="020B0400000000000000" pitchFamily="50" charset="-128"/>
                <a:ea typeface="BIZ UDPゴシック" panose="020B0400000000000000" pitchFamily="50" charset="-128"/>
              </a:rPr>
              <a:t>感染対策をせずに</a:t>
            </a:r>
            <a:r>
              <a:rPr kumimoji="1" lang="ja-JP" altLang="en-US" sz="1500" dirty="0">
                <a:latin typeface="BIZ UDPゴシック" panose="020B0400000000000000" pitchFamily="50" charset="-128"/>
                <a:ea typeface="BIZ UDPゴシック" panose="020B0400000000000000" pitchFamily="50" charset="-128"/>
              </a:rPr>
              <a:t>接触があった利用者や職員を感染対策</a:t>
            </a:r>
            <a:endParaRPr kumimoji="1" lang="en-US" altLang="ja-JP" sz="1500" dirty="0">
              <a:latin typeface="BIZ UDPゴシック" panose="020B0400000000000000" pitchFamily="50" charset="-128"/>
              <a:ea typeface="BIZ UDPゴシック" panose="020B0400000000000000" pitchFamily="50" charset="-128"/>
            </a:endParaRPr>
          </a:p>
          <a:p>
            <a:pPr marL="0" indent="0">
              <a:buNone/>
            </a:pPr>
            <a:r>
              <a:rPr lang="ja-JP" altLang="en-US" sz="1500" dirty="0">
                <a:latin typeface="BIZ UDPゴシック" panose="020B0400000000000000" pitchFamily="50" charset="-128"/>
                <a:ea typeface="BIZ UDPゴシック" panose="020B0400000000000000" pitchFamily="50" charset="-128"/>
              </a:rPr>
              <a:t>　　</a:t>
            </a:r>
            <a:r>
              <a:rPr kumimoji="1" lang="ja-JP" altLang="en-US" sz="1500" dirty="0">
                <a:latin typeface="BIZ UDPゴシック" panose="020B0400000000000000" pitchFamily="50" charset="-128"/>
                <a:ea typeface="BIZ UDPゴシック" panose="020B0400000000000000" pitchFamily="50" charset="-128"/>
              </a:rPr>
              <a:t>担当者へ報告する</a:t>
            </a:r>
            <a:endParaRPr kumimoji="1" lang="en-US" altLang="ja-JP" sz="1500" dirty="0">
              <a:latin typeface="BIZ UDPゴシック" panose="020B0400000000000000" pitchFamily="50" charset="-128"/>
              <a:ea typeface="BIZ UDPゴシック" panose="020B0400000000000000" pitchFamily="50" charset="-128"/>
            </a:endParaRPr>
          </a:p>
          <a:p>
            <a:pPr marL="0" indent="0">
              <a:buNone/>
            </a:pPr>
            <a:r>
              <a:rPr kumimoji="1" lang="ja-JP" altLang="en-US" sz="1700" dirty="0">
                <a:latin typeface="BIZ UDPゴシック" panose="020B0400000000000000" pitchFamily="50" charset="-128"/>
                <a:ea typeface="BIZ UDPゴシック" panose="020B0400000000000000" pitchFamily="50" charset="-128"/>
              </a:rPr>
              <a:t>□</a:t>
            </a:r>
            <a:r>
              <a:rPr kumimoji="1" lang="ja-JP" altLang="en-US" sz="1500" dirty="0">
                <a:latin typeface="BIZ UDPゴシック" panose="020B0400000000000000" pitchFamily="50" charset="-128"/>
                <a:ea typeface="BIZ UDPゴシック" panose="020B0400000000000000" pitchFamily="50" charset="-128"/>
              </a:rPr>
              <a:t> </a:t>
            </a:r>
            <a:r>
              <a:rPr lang="ja-JP" altLang="en-US" sz="1500" dirty="0">
                <a:latin typeface="BIZ UDPゴシック" panose="020B0400000000000000" pitchFamily="50" charset="-128"/>
                <a:ea typeface="BIZ UDPゴシック" panose="020B0400000000000000" pitchFamily="50" charset="-128"/>
              </a:rPr>
              <a:t>接触者の症状の有無について感染対策担当者へ報告する</a:t>
            </a:r>
            <a:endParaRPr lang="en-US" altLang="ja-JP" sz="1500" u="sng" dirty="0">
              <a:latin typeface="BIZ UDPゴシック" panose="020B0400000000000000" pitchFamily="50" charset="-128"/>
              <a:ea typeface="BIZ UDPゴシック" panose="020B0400000000000000" pitchFamily="50" charset="-128"/>
            </a:endParaRPr>
          </a:p>
          <a:p>
            <a:pPr marL="0" indent="0">
              <a:buNone/>
            </a:pPr>
            <a:endParaRPr lang="en-US" altLang="ja-JP" sz="100" u="sng" dirty="0">
              <a:latin typeface="BIZ UDPゴシック" panose="020B0400000000000000" pitchFamily="50" charset="-128"/>
              <a:ea typeface="BIZ UDPゴシック" panose="020B0400000000000000" pitchFamily="50" charset="-128"/>
            </a:endParaRPr>
          </a:p>
          <a:p>
            <a:pPr marL="0" indent="0">
              <a:buNone/>
            </a:pPr>
            <a:endParaRPr lang="en-US" altLang="ja-JP" sz="100" u="sng" dirty="0">
              <a:latin typeface="BIZ UDPゴシック" panose="020B0400000000000000" pitchFamily="50" charset="-128"/>
              <a:ea typeface="BIZ UDPゴシック" panose="020B0400000000000000" pitchFamily="50" charset="-128"/>
            </a:endParaRPr>
          </a:p>
          <a:p>
            <a:pPr marL="0" indent="0">
              <a:buNone/>
            </a:pPr>
            <a:r>
              <a:rPr lang="ja-JP" altLang="en-US" sz="1900" u="sng" dirty="0">
                <a:latin typeface="BIZ UDPゴシック" panose="020B0400000000000000" pitchFamily="50" charset="-128"/>
                <a:ea typeface="BIZ UDPゴシック" panose="020B0400000000000000" pitchFamily="50" charset="-128"/>
              </a:rPr>
              <a:t>５　共有部分の見直し・感染対策</a:t>
            </a:r>
            <a:r>
              <a:rPr lang="ja-JP" altLang="en-US" sz="1800" dirty="0">
                <a:latin typeface="BIZ UDPゴシック" panose="020B0400000000000000" pitchFamily="50" charset="-128"/>
                <a:ea typeface="BIZ UDPゴシック" panose="020B0400000000000000" pitchFamily="50" charset="-128"/>
              </a:rPr>
              <a:t>　</a:t>
            </a:r>
          </a:p>
          <a:p>
            <a:pPr marL="0" indent="0">
              <a:buNone/>
            </a:pPr>
            <a:r>
              <a:rPr lang="en-US" altLang="ja-JP" sz="1700" b="1" dirty="0">
                <a:solidFill>
                  <a:srgbClr val="0070C0"/>
                </a:solidFill>
                <a:latin typeface="BIZ UDPゴシック" panose="020B0400000000000000" pitchFamily="50" charset="-128"/>
                <a:ea typeface="BIZ UDPゴシック" panose="020B0400000000000000" pitchFamily="50" charset="-128"/>
              </a:rPr>
              <a:t>【</a:t>
            </a:r>
            <a:r>
              <a:rPr lang="ja-JP" altLang="en-US" sz="1700" b="1" dirty="0">
                <a:solidFill>
                  <a:srgbClr val="0070C0"/>
                </a:solidFill>
                <a:latin typeface="BIZ UDPゴシック" panose="020B0400000000000000" pitchFamily="50" charset="-128"/>
                <a:ea typeface="BIZ UDPゴシック" panose="020B0400000000000000" pitchFamily="50" charset="-128"/>
              </a:rPr>
              <a:t>感染対策担当者</a:t>
            </a:r>
            <a:r>
              <a:rPr lang="en-US" altLang="ja-JP" sz="1700" b="1" dirty="0">
                <a:solidFill>
                  <a:srgbClr val="0070C0"/>
                </a:solidFill>
                <a:latin typeface="BIZ UDPゴシック" panose="020B0400000000000000" pitchFamily="50" charset="-128"/>
                <a:ea typeface="BIZ UDPゴシック" panose="020B0400000000000000" pitchFamily="50" charset="-128"/>
              </a:rPr>
              <a:t>】</a:t>
            </a:r>
            <a:endParaRPr lang="ja-JP" altLang="en-US" sz="1700" b="1" dirty="0">
              <a:solidFill>
                <a:srgbClr val="0070C0"/>
              </a:solidFill>
              <a:latin typeface="BIZ UDPゴシック" panose="020B0400000000000000" pitchFamily="50" charset="-128"/>
              <a:ea typeface="BIZ UDPゴシック" panose="020B0400000000000000" pitchFamily="50" charset="-128"/>
            </a:endParaRPr>
          </a:p>
          <a:p>
            <a:pPr marL="0" indent="0">
              <a:buNone/>
            </a:pPr>
            <a:r>
              <a:rPr lang="ja-JP" altLang="en-US" sz="1700" dirty="0">
                <a:latin typeface="BIZ UDPゴシック" panose="020B0400000000000000" pitchFamily="50" charset="-128"/>
                <a:ea typeface="BIZ UDPゴシック" panose="020B0400000000000000" pitchFamily="50" charset="-128"/>
              </a:rPr>
              <a:t>□</a:t>
            </a:r>
            <a:r>
              <a:rPr lang="ja-JP" altLang="en-US" sz="1500" dirty="0">
                <a:latin typeface="BIZ UDPゴシック" panose="020B0400000000000000" pitchFamily="50" charset="-128"/>
                <a:ea typeface="BIZ UDPゴシック" panose="020B0400000000000000" pitchFamily="50" charset="-128"/>
              </a:rPr>
              <a:t> 共有部分の利用者の感染対策の方法を決定する</a:t>
            </a:r>
            <a:endParaRPr lang="en-US" altLang="ja-JP" sz="1500" dirty="0">
              <a:latin typeface="BIZ UDPゴシック" panose="020B0400000000000000" pitchFamily="50" charset="-128"/>
              <a:ea typeface="BIZ UDPゴシック" panose="020B0400000000000000" pitchFamily="50" charset="-128"/>
            </a:endParaRPr>
          </a:p>
          <a:p>
            <a:pPr marL="0" indent="0">
              <a:buNone/>
            </a:pPr>
            <a:r>
              <a:rPr lang="ja-JP" altLang="en-US" sz="1700" dirty="0">
                <a:latin typeface="BIZ UDPゴシック" panose="020B0400000000000000" pitchFamily="50" charset="-128"/>
                <a:ea typeface="BIZ UDPゴシック" panose="020B0400000000000000" pitchFamily="50" charset="-128"/>
              </a:rPr>
              <a:t>□</a:t>
            </a:r>
            <a:r>
              <a:rPr lang="ja-JP" altLang="en-US" sz="1500" dirty="0">
                <a:latin typeface="BIZ UDPゴシック" panose="020B0400000000000000" pitchFamily="50" charset="-128"/>
                <a:ea typeface="BIZ UDPゴシック" panose="020B0400000000000000" pitchFamily="50" charset="-128"/>
              </a:rPr>
              <a:t> 共有部分の利用方針を施設内職員へ周知する</a:t>
            </a:r>
            <a:endParaRPr lang="en-US" altLang="ja-JP" sz="1500" dirty="0">
              <a:latin typeface="BIZ UDPゴシック" panose="020B0400000000000000" pitchFamily="50" charset="-128"/>
              <a:ea typeface="BIZ UDPゴシック" panose="020B0400000000000000" pitchFamily="50" charset="-128"/>
            </a:endParaRPr>
          </a:p>
          <a:p>
            <a:pPr marL="0" indent="0">
              <a:buNone/>
            </a:pPr>
            <a:r>
              <a:rPr lang="ja-JP" altLang="en-US" sz="1700" dirty="0">
                <a:latin typeface="BIZ UDPゴシック" panose="020B0400000000000000" pitchFamily="50" charset="-128"/>
                <a:ea typeface="BIZ UDPゴシック" panose="020B0400000000000000" pitchFamily="50" charset="-128"/>
              </a:rPr>
              <a:t>□</a:t>
            </a:r>
            <a:r>
              <a:rPr lang="ja-JP" altLang="en-US" sz="1500" dirty="0">
                <a:latin typeface="BIZ UDPゴシック" panose="020B0400000000000000" pitchFamily="50" charset="-128"/>
                <a:ea typeface="BIZ UDPゴシック" panose="020B0400000000000000" pitchFamily="50" charset="-128"/>
              </a:rPr>
              <a:t> 病原体に応じた感染対策の徹底を、ケア担当者へ指示する</a:t>
            </a:r>
            <a:endParaRPr lang="en-US" altLang="ja-JP" sz="1500" dirty="0">
              <a:latin typeface="BIZ UDPゴシック" panose="020B0400000000000000" pitchFamily="50" charset="-128"/>
              <a:ea typeface="BIZ UDPゴシック" panose="020B0400000000000000" pitchFamily="50" charset="-128"/>
            </a:endParaRPr>
          </a:p>
          <a:p>
            <a:pPr marL="0" indent="0">
              <a:buNone/>
            </a:pPr>
            <a:r>
              <a:rPr lang="ja-JP" altLang="en-US" sz="1700" dirty="0">
                <a:latin typeface="BIZ UDPゴシック" panose="020B0400000000000000" pitchFamily="50" charset="-128"/>
                <a:ea typeface="BIZ UDPゴシック" panose="020B0400000000000000" pitchFamily="50" charset="-128"/>
              </a:rPr>
              <a:t>□</a:t>
            </a:r>
            <a:r>
              <a:rPr lang="ja-JP" altLang="en-US" sz="1500" dirty="0">
                <a:latin typeface="BIZ UDPゴシック" panose="020B0400000000000000" pitchFamily="50" charset="-128"/>
                <a:ea typeface="BIZ UDPゴシック" panose="020B0400000000000000" pitchFamily="50" charset="-128"/>
              </a:rPr>
              <a:t> 感染疑い者本人・家族へ隔離、感染対応について説明する</a:t>
            </a:r>
          </a:p>
          <a:p>
            <a:pPr marL="0" indent="0">
              <a:buNone/>
            </a:pPr>
            <a:r>
              <a:rPr lang="ja-JP" altLang="en-US" sz="1700" dirty="0">
                <a:latin typeface="BIZ UDPゴシック" panose="020B0400000000000000" pitchFamily="50" charset="-128"/>
                <a:ea typeface="BIZ UDPゴシック" panose="020B0400000000000000" pitchFamily="50" charset="-128"/>
              </a:rPr>
              <a:t>□</a:t>
            </a:r>
            <a:r>
              <a:rPr lang="ja-JP" altLang="en-US" sz="1500" dirty="0">
                <a:latin typeface="BIZ UDPゴシック" panose="020B0400000000000000" pitchFamily="50" charset="-128"/>
                <a:ea typeface="BIZ UDPゴシック" panose="020B0400000000000000" pitchFamily="50" charset="-128"/>
              </a:rPr>
              <a:t> 本人・家族の同意の上、ケア担当者に隔離を指示する</a:t>
            </a:r>
          </a:p>
          <a:p>
            <a:pPr marL="0" indent="0">
              <a:buNone/>
            </a:pPr>
            <a:r>
              <a:rPr lang="ja-JP" altLang="en-US" sz="1500" dirty="0">
                <a:latin typeface="BIZ UDPゴシック" panose="020B0400000000000000" pitchFamily="50" charset="-128"/>
                <a:ea typeface="BIZ UDPゴシック" panose="020B0400000000000000" pitchFamily="50" charset="-128"/>
              </a:rPr>
              <a:t>　</a:t>
            </a:r>
            <a:r>
              <a:rPr lang="en-US" altLang="ja-JP" sz="1500" dirty="0">
                <a:latin typeface="BIZ UDPゴシック" panose="020B0400000000000000" pitchFamily="50" charset="-128"/>
                <a:ea typeface="BIZ UDPゴシック" panose="020B0400000000000000" pitchFamily="50" charset="-128"/>
              </a:rPr>
              <a:t>※</a:t>
            </a:r>
            <a:r>
              <a:rPr lang="ja-JP" altLang="en-US" sz="1500" dirty="0">
                <a:latin typeface="BIZ UDPゴシック" panose="020B0400000000000000" pitchFamily="50" charset="-128"/>
                <a:ea typeface="BIZ UDPゴシック" panose="020B0400000000000000" pitchFamily="50" charset="-128"/>
              </a:rPr>
              <a:t>　隔離部屋を確保するための部屋移動において、接触がなかった利用者を</a:t>
            </a:r>
            <a:endParaRPr lang="en-US" altLang="ja-JP" sz="1500" dirty="0">
              <a:latin typeface="BIZ UDPゴシック" panose="020B0400000000000000" pitchFamily="50" charset="-128"/>
              <a:ea typeface="BIZ UDPゴシック" panose="020B0400000000000000" pitchFamily="50" charset="-128"/>
            </a:endParaRPr>
          </a:p>
          <a:p>
            <a:pPr marL="0" indent="0">
              <a:buNone/>
            </a:pPr>
            <a:r>
              <a:rPr lang="en-US" altLang="ja-JP" sz="1500" dirty="0">
                <a:latin typeface="BIZ UDPゴシック" panose="020B0400000000000000" pitchFamily="50" charset="-128"/>
                <a:ea typeface="BIZ UDPゴシック" panose="020B0400000000000000" pitchFamily="50" charset="-128"/>
              </a:rPr>
              <a:t>       </a:t>
            </a:r>
            <a:r>
              <a:rPr lang="ja-JP" altLang="en-US" sz="1500" dirty="0">
                <a:latin typeface="BIZ UDPゴシック" panose="020B0400000000000000" pitchFamily="50" charset="-128"/>
                <a:ea typeface="BIZ UDPゴシック" panose="020B0400000000000000" pitchFamily="50" charset="-128"/>
              </a:rPr>
              <a:t>接触者と同室にしない</a:t>
            </a:r>
            <a:endParaRPr lang="en-US" altLang="ja-JP" sz="1500" dirty="0">
              <a:latin typeface="BIZ UDPゴシック" panose="020B0400000000000000" pitchFamily="50" charset="-128"/>
              <a:ea typeface="BIZ UDPゴシック" panose="020B0400000000000000" pitchFamily="50" charset="-128"/>
            </a:endParaRPr>
          </a:p>
          <a:p>
            <a:pPr marL="0" indent="0">
              <a:buNone/>
            </a:pPr>
            <a:endParaRPr lang="en-US" altLang="ja-JP" sz="100" dirty="0">
              <a:latin typeface="BIZ UDPゴシック" panose="020B0400000000000000" pitchFamily="50" charset="-128"/>
              <a:ea typeface="BIZ UDPゴシック" panose="020B0400000000000000" pitchFamily="50" charset="-128"/>
            </a:endParaRPr>
          </a:p>
          <a:p>
            <a:pPr marL="0" indent="0">
              <a:buNone/>
            </a:pPr>
            <a:r>
              <a:rPr lang="en-US" altLang="ja-JP" sz="1700" b="1" dirty="0">
                <a:solidFill>
                  <a:srgbClr val="0070C0"/>
                </a:solidFill>
                <a:latin typeface="BIZ UDPゴシック" panose="020B0400000000000000" pitchFamily="50" charset="-128"/>
                <a:ea typeface="BIZ UDPゴシック" panose="020B0400000000000000" pitchFamily="50" charset="-128"/>
              </a:rPr>
              <a:t>【</a:t>
            </a:r>
            <a:r>
              <a:rPr lang="ja-JP" altLang="en-US" sz="1700" b="1" dirty="0">
                <a:solidFill>
                  <a:srgbClr val="0070C0"/>
                </a:solidFill>
                <a:latin typeface="BIZ UDPゴシック" panose="020B0400000000000000" pitchFamily="50" charset="-128"/>
                <a:ea typeface="BIZ UDPゴシック" panose="020B0400000000000000" pitchFamily="50" charset="-128"/>
              </a:rPr>
              <a:t>ケア担当者</a:t>
            </a:r>
            <a:r>
              <a:rPr lang="en-US" altLang="ja-JP" sz="1700" b="1" dirty="0">
                <a:solidFill>
                  <a:srgbClr val="0070C0"/>
                </a:solidFill>
                <a:latin typeface="BIZ UDPゴシック" panose="020B0400000000000000" pitchFamily="50" charset="-128"/>
                <a:ea typeface="BIZ UDPゴシック" panose="020B0400000000000000" pitchFamily="50" charset="-128"/>
              </a:rPr>
              <a:t>】</a:t>
            </a:r>
          </a:p>
          <a:p>
            <a:pPr marL="0" indent="0">
              <a:buNone/>
            </a:pPr>
            <a:r>
              <a:rPr lang="ja-JP" altLang="en-US" sz="1700" dirty="0">
                <a:latin typeface="BIZ UDPゴシック" panose="020B0400000000000000" pitchFamily="50" charset="-128"/>
                <a:ea typeface="BIZ UDPゴシック" panose="020B0400000000000000" pitchFamily="50" charset="-128"/>
              </a:rPr>
              <a:t>□</a:t>
            </a:r>
            <a:r>
              <a:rPr lang="ja-JP" altLang="en-US" sz="1500" dirty="0">
                <a:latin typeface="BIZ UDPゴシック" panose="020B0400000000000000" pitchFamily="50" charset="-128"/>
                <a:ea typeface="BIZ UDPゴシック" panose="020B0400000000000000" pitchFamily="50" charset="-128"/>
              </a:rPr>
              <a:t> 共有部分の利用方法について利用者に説明する</a:t>
            </a:r>
            <a:endParaRPr lang="en-US" altLang="ja-JP" sz="1500" dirty="0">
              <a:latin typeface="BIZ UDPゴシック" panose="020B0400000000000000" pitchFamily="50" charset="-128"/>
              <a:ea typeface="BIZ UDPゴシック" panose="020B0400000000000000" pitchFamily="50" charset="-128"/>
            </a:endParaRPr>
          </a:p>
          <a:p>
            <a:pPr marL="0" indent="0">
              <a:buNone/>
            </a:pPr>
            <a:r>
              <a:rPr lang="ja-JP" altLang="en-US" sz="1700" dirty="0">
                <a:latin typeface="BIZ UDPゴシック" panose="020B0400000000000000" pitchFamily="50" charset="-128"/>
                <a:ea typeface="BIZ UDPゴシック" panose="020B0400000000000000" pitchFamily="50" charset="-128"/>
              </a:rPr>
              <a:t>□</a:t>
            </a:r>
            <a:r>
              <a:rPr lang="ja-JP" altLang="en-US" sz="1500" dirty="0">
                <a:latin typeface="BIZ UDPゴシック" panose="020B0400000000000000" pitchFamily="50" charset="-128"/>
                <a:ea typeface="BIZ UDPゴシック" panose="020B0400000000000000" pitchFamily="50" charset="-128"/>
              </a:rPr>
              <a:t> 指示された感染対策を徹底する</a:t>
            </a:r>
            <a:endParaRPr lang="en-US" altLang="ja-JP" sz="1500" dirty="0">
              <a:latin typeface="BIZ UDPゴシック" panose="020B0400000000000000" pitchFamily="50" charset="-128"/>
              <a:ea typeface="BIZ UDPゴシック" panose="020B0400000000000000" pitchFamily="50" charset="-128"/>
            </a:endParaRPr>
          </a:p>
          <a:p>
            <a:pPr marL="0" indent="0">
              <a:buNone/>
            </a:pPr>
            <a:r>
              <a:rPr lang="ja-JP" altLang="en-US" sz="1700" dirty="0">
                <a:latin typeface="BIZ UDPゴシック" panose="020B0400000000000000" pitchFamily="50" charset="-128"/>
                <a:ea typeface="BIZ UDPゴシック" panose="020B0400000000000000" pitchFamily="50" charset="-128"/>
              </a:rPr>
              <a:t>□</a:t>
            </a:r>
            <a:r>
              <a:rPr lang="ja-JP" altLang="en-US" sz="1500" dirty="0">
                <a:latin typeface="BIZ UDPゴシック" panose="020B0400000000000000" pitchFamily="50" charset="-128"/>
                <a:ea typeface="BIZ UDPゴシック" panose="020B0400000000000000" pitchFamily="50" charset="-128"/>
              </a:rPr>
              <a:t> 感染対策担当者の指示に従い、感染疑い者を指示された居室へ移動する</a:t>
            </a:r>
          </a:p>
          <a:p>
            <a:pPr marL="0" indent="0">
              <a:buNone/>
            </a:pPr>
            <a:r>
              <a:rPr lang="ja-JP" altLang="en-US" sz="1700" dirty="0">
                <a:latin typeface="BIZ UDPゴシック" panose="020B0400000000000000" pitchFamily="50" charset="-128"/>
                <a:ea typeface="BIZ UDPゴシック" panose="020B0400000000000000" pitchFamily="50" charset="-128"/>
              </a:rPr>
              <a:t>□</a:t>
            </a:r>
            <a:r>
              <a:rPr lang="ja-JP" altLang="en-US" sz="1500" dirty="0">
                <a:latin typeface="BIZ UDPゴシック" panose="020B0400000000000000" pitchFamily="50" charset="-128"/>
                <a:ea typeface="BIZ UDPゴシック" panose="020B0400000000000000" pitchFamily="50" charset="-128"/>
              </a:rPr>
              <a:t> 隔離部屋をレッドゾーン</a:t>
            </a:r>
            <a:r>
              <a:rPr lang="ja-JP" altLang="en-US" sz="1300" dirty="0">
                <a:latin typeface="BIZ UDPゴシック" panose="020B0400000000000000" pitchFamily="50" charset="-128"/>
                <a:ea typeface="BIZ UDPゴシック" panose="020B0400000000000000" pitchFamily="50" charset="-128"/>
              </a:rPr>
              <a:t>（</a:t>
            </a:r>
            <a:r>
              <a:rPr lang="en-US" altLang="ja-JP" sz="1300" dirty="0">
                <a:latin typeface="BIZ UDPゴシック" panose="020B0400000000000000" pitchFamily="50" charset="-128"/>
                <a:ea typeface="BIZ UDPゴシック" panose="020B0400000000000000" pitchFamily="50" charset="-128"/>
              </a:rPr>
              <a:t>P20</a:t>
            </a:r>
            <a:r>
              <a:rPr lang="ja-JP" altLang="en-US" sz="1300" dirty="0">
                <a:latin typeface="BIZ UDPゴシック" panose="020B0400000000000000" pitchFamily="50" charset="-128"/>
                <a:ea typeface="BIZ UDPゴシック" panose="020B0400000000000000" pitchFamily="50" charset="-128"/>
              </a:rPr>
              <a:t>「ゾーニングの考え方」参照）</a:t>
            </a:r>
            <a:r>
              <a:rPr lang="ja-JP" altLang="en-US" sz="1500" dirty="0">
                <a:latin typeface="BIZ UDPゴシック" panose="020B0400000000000000" pitchFamily="50" charset="-128"/>
                <a:ea typeface="BIZ UDPゴシック" panose="020B0400000000000000" pitchFamily="50" charset="-128"/>
              </a:rPr>
              <a:t>にする</a:t>
            </a:r>
            <a:endParaRPr lang="en-US" altLang="ja-JP" sz="1500" dirty="0">
              <a:latin typeface="BIZ UDPゴシック" panose="020B0400000000000000" pitchFamily="50" charset="-128"/>
              <a:ea typeface="BIZ UDPゴシック" panose="020B0400000000000000" pitchFamily="50" charset="-128"/>
            </a:endParaRPr>
          </a:p>
          <a:p>
            <a:pPr marL="0" indent="0">
              <a:buNone/>
            </a:pPr>
            <a:r>
              <a:rPr lang="ja-JP" altLang="en-US" sz="1700" dirty="0">
                <a:latin typeface="BIZ UDPゴシック" panose="020B0400000000000000" pitchFamily="50" charset="-128"/>
                <a:ea typeface="BIZ UDPゴシック" panose="020B0400000000000000" pitchFamily="50" charset="-128"/>
              </a:rPr>
              <a:t>□</a:t>
            </a:r>
            <a:r>
              <a:rPr lang="ja-JP" altLang="en-US" sz="1500" dirty="0">
                <a:latin typeface="BIZ UDPゴシック" panose="020B0400000000000000" pitchFamily="50" charset="-128"/>
                <a:ea typeface="BIZ UDPゴシック" panose="020B0400000000000000" pitchFamily="50" charset="-128"/>
              </a:rPr>
              <a:t> 動線を確保する</a:t>
            </a:r>
            <a:endParaRPr lang="en-US" altLang="ja-JP" sz="1500" dirty="0">
              <a:latin typeface="BIZ UDPゴシック" panose="020B0400000000000000" pitchFamily="50" charset="-128"/>
              <a:ea typeface="BIZ UDPゴシック" panose="020B0400000000000000" pitchFamily="50" charset="-128"/>
            </a:endParaRPr>
          </a:p>
          <a:p>
            <a:pPr marL="0" indent="0">
              <a:buNone/>
            </a:pPr>
            <a:r>
              <a:rPr lang="ja-JP" altLang="en-US" sz="1700" dirty="0">
                <a:latin typeface="BIZ UDPゴシック" panose="020B0400000000000000" pitchFamily="50" charset="-128"/>
                <a:ea typeface="BIZ UDPゴシック" panose="020B0400000000000000" pitchFamily="50" charset="-128"/>
              </a:rPr>
              <a:t>□</a:t>
            </a:r>
            <a:r>
              <a:rPr lang="ja-JP" altLang="en-US" sz="1500" dirty="0">
                <a:latin typeface="BIZ UDPゴシック" panose="020B0400000000000000" pitchFamily="50" charset="-128"/>
                <a:ea typeface="BIZ UDPゴシック" panose="020B0400000000000000" pitchFamily="50" charset="-128"/>
              </a:rPr>
              <a:t> 防護具等の必要物品を設置する</a:t>
            </a:r>
            <a:endParaRPr lang="en-US" altLang="ja-JP" sz="1500" dirty="0">
              <a:latin typeface="BIZ UDPゴシック" panose="020B0400000000000000" pitchFamily="50" charset="-128"/>
              <a:ea typeface="BIZ UDPゴシック" panose="020B0400000000000000" pitchFamily="50" charset="-128"/>
            </a:endParaRPr>
          </a:p>
          <a:p>
            <a:pPr marL="0" indent="0">
              <a:buNone/>
            </a:pPr>
            <a:r>
              <a:rPr lang="ja-JP" altLang="en-US" sz="1700" dirty="0">
                <a:latin typeface="BIZ UDPゴシック" panose="020B0400000000000000" pitchFamily="50" charset="-128"/>
                <a:ea typeface="BIZ UDPゴシック" panose="020B0400000000000000" pitchFamily="50" charset="-128"/>
              </a:rPr>
              <a:t>□</a:t>
            </a:r>
            <a:r>
              <a:rPr lang="ja-JP" altLang="en-US" sz="1500" dirty="0">
                <a:latin typeface="BIZ UDPゴシック" panose="020B0400000000000000" pitchFamily="50" charset="-128"/>
                <a:ea typeface="BIZ UDPゴシック" panose="020B0400000000000000" pitchFamily="50" charset="-128"/>
              </a:rPr>
              <a:t> 利用者が触る部分（ベッド柵、手すり、テーブル、ドアノブ、便座等）を拭き取り</a:t>
            </a:r>
            <a:endParaRPr lang="en-US" altLang="ja-JP" sz="1500" dirty="0">
              <a:latin typeface="BIZ UDPゴシック" panose="020B0400000000000000" pitchFamily="50" charset="-128"/>
              <a:ea typeface="BIZ UDPゴシック" panose="020B0400000000000000" pitchFamily="50" charset="-128"/>
            </a:endParaRPr>
          </a:p>
          <a:p>
            <a:pPr marL="0" indent="0">
              <a:buNone/>
            </a:pPr>
            <a:r>
              <a:rPr lang="ja-JP" altLang="en-US" sz="1500" dirty="0">
                <a:latin typeface="BIZ UDPゴシック" panose="020B0400000000000000" pitchFamily="50" charset="-128"/>
                <a:ea typeface="BIZ UDPゴシック" panose="020B0400000000000000" pitchFamily="50" charset="-128"/>
              </a:rPr>
              <a:t>　　消毒する</a:t>
            </a:r>
            <a:endParaRPr lang="en-US" altLang="ja-JP" sz="1500" dirty="0">
              <a:latin typeface="BIZ UDPゴシック" panose="020B0400000000000000" pitchFamily="50" charset="-128"/>
              <a:ea typeface="BIZ UDPゴシック" panose="020B0400000000000000" pitchFamily="50" charset="-128"/>
            </a:endParaRPr>
          </a:p>
        </p:txBody>
      </p:sp>
      <p:grpSp>
        <p:nvGrpSpPr>
          <p:cNvPr id="4" name="グループ化 3"/>
          <p:cNvGrpSpPr/>
          <p:nvPr/>
        </p:nvGrpSpPr>
        <p:grpSpPr>
          <a:xfrm>
            <a:off x="277585" y="114286"/>
            <a:ext cx="6341875" cy="669472"/>
            <a:chOff x="3448523" y="1342172"/>
            <a:chExt cx="6341875" cy="669472"/>
          </a:xfrm>
        </p:grpSpPr>
        <p:sp>
          <p:nvSpPr>
            <p:cNvPr id="5" name="タイトル 1"/>
            <p:cNvSpPr txBox="1">
              <a:spLocks/>
            </p:cNvSpPr>
            <p:nvPr/>
          </p:nvSpPr>
          <p:spPr>
            <a:xfrm>
              <a:off x="3448523" y="1342172"/>
              <a:ext cx="6341875" cy="669472"/>
            </a:xfrm>
            <a:prstGeom prst="rect">
              <a:avLst/>
            </a:prstGeom>
            <a:solidFill>
              <a:srgbClr val="FFFF00"/>
            </a:solidFill>
          </p:spPr>
          <p:txBody>
            <a:bodyPr vert="horz" lIns="91440" tIns="45720" rIns="91440" bIns="45720" rtlCol="0" anchor="ctr">
              <a:no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r>
                <a:rPr lang="ja-JP" altLang="en-US" sz="2400" dirty="0">
                  <a:solidFill>
                    <a:srgbClr val="002060"/>
                  </a:solidFill>
                  <a:latin typeface="BIZ UDPゴシック" panose="020B0400000000000000" pitchFamily="50" charset="-128"/>
                  <a:ea typeface="BIZ UDPゴシック" panose="020B0400000000000000" pitchFamily="50" charset="-128"/>
                </a:rPr>
                <a:t>　　　　感染疑い者が発生した場合</a:t>
              </a:r>
              <a:endParaRPr lang="en-US" altLang="ja-JP" sz="2400" dirty="0">
                <a:solidFill>
                  <a:srgbClr val="002060"/>
                </a:solidFill>
                <a:latin typeface="BIZ UDPゴシック" panose="020B0400000000000000" pitchFamily="50" charset="-128"/>
                <a:ea typeface="BIZ UDPゴシック" panose="020B0400000000000000" pitchFamily="50" charset="-128"/>
              </a:endParaRPr>
            </a:p>
          </p:txBody>
        </p:sp>
        <p:sp>
          <p:nvSpPr>
            <p:cNvPr id="6" name="角丸四角形 5"/>
            <p:cNvSpPr/>
            <p:nvPr/>
          </p:nvSpPr>
          <p:spPr>
            <a:xfrm>
              <a:off x="3448523" y="1342172"/>
              <a:ext cx="685800" cy="669472"/>
            </a:xfrm>
            <a:prstGeom prst="roundRect">
              <a:avLst>
                <a:gd name="adj" fmla="val 9350"/>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2200"/>
                </a:lnSpc>
              </a:pPr>
              <a:r>
                <a:rPr kumimoji="1" lang="ja-JP" altLang="en-US" b="1" dirty="0">
                  <a:latin typeface="BIZ UDゴシック" panose="020B0400000000000000" pitchFamily="49" charset="-128"/>
                  <a:ea typeface="BIZ UDゴシック" panose="020B0400000000000000" pitchFamily="49" charset="-128"/>
                </a:rPr>
                <a:t>ﾚﾍﾞﾙ</a:t>
              </a:r>
              <a:endParaRPr kumimoji="1" lang="en-US" altLang="ja-JP" b="1" dirty="0">
                <a:latin typeface="BIZ UDゴシック" panose="020B0400000000000000" pitchFamily="49" charset="-128"/>
                <a:ea typeface="BIZ UDゴシック" panose="020B0400000000000000" pitchFamily="49" charset="-128"/>
              </a:endParaRPr>
            </a:p>
            <a:p>
              <a:pPr algn="ctr">
                <a:lnSpc>
                  <a:spcPts val="2200"/>
                </a:lnSpc>
              </a:pPr>
              <a:r>
                <a:rPr kumimoji="1" lang="ja-JP" altLang="en-US" sz="2400" b="1" dirty="0">
                  <a:latin typeface="BIZ UDゴシック" panose="020B0400000000000000" pitchFamily="49" charset="-128"/>
                  <a:ea typeface="BIZ UDゴシック" panose="020B0400000000000000" pitchFamily="49" charset="-128"/>
                </a:rPr>
                <a:t>１</a:t>
              </a:r>
            </a:p>
          </p:txBody>
        </p:sp>
      </p:grpSp>
      <p:sp>
        <p:nvSpPr>
          <p:cNvPr id="7" name="日付プレースホルダー 1">
            <a:extLst>
              <a:ext uri="{FF2B5EF4-FFF2-40B4-BE49-F238E27FC236}">
                <a16:creationId xmlns:a16="http://schemas.microsoft.com/office/drawing/2014/main" id="{BA0822C1-A070-B43A-0C53-19C404AEF520}"/>
              </a:ext>
            </a:extLst>
          </p:cNvPr>
          <p:cNvSpPr>
            <a:spLocks noGrp="1"/>
          </p:cNvSpPr>
          <p:nvPr>
            <p:ph type="dt" sz="half" idx="10"/>
          </p:nvPr>
        </p:nvSpPr>
        <p:spPr>
          <a:xfrm>
            <a:off x="3202573" y="9526385"/>
            <a:ext cx="491897" cy="527403"/>
          </a:xfrm>
        </p:spPr>
        <p:txBody>
          <a:bodyPr/>
          <a:lstStyle/>
          <a:p>
            <a:pPr algn="ctr"/>
            <a:r>
              <a:rPr kumimoji="1" lang="ja-JP" altLang="en-US" sz="1050" dirty="0">
                <a:latin typeface="BIZ UDゴシック" panose="020B0400000000000000" pitchFamily="49" charset="-128"/>
                <a:ea typeface="BIZ UDゴシック" panose="020B0400000000000000" pitchFamily="49" charset="-128"/>
              </a:rPr>
              <a:t>７</a:t>
            </a:r>
          </a:p>
        </p:txBody>
      </p:sp>
    </p:spTree>
    <p:extLst>
      <p:ext uri="{BB962C8B-B14F-4D97-AF65-F5344CB8AC3E}">
        <p14:creationId xmlns:p14="http://schemas.microsoft.com/office/powerpoint/2010/main" val="20732321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199177" y="1103470"/>
            <a:ext cx="6498691" cy="8439541"/>
          </a:xfrm>
          <a:ln>
            <a:solidFill>
              <a:schemeClr val="tx1"/>
            </a:solidFill>
          </a:ln>
        </p:spPr>
        <p:txBody>
          <a:bodyPr>
            <a:normAutofit/>
          </a:bodyPr>
          <a:lstStyle/>
          <a:p>
            <a:pPr marL="0" indent="0">
              <a:buNone/>
            </a:pPr>
            <a:r>
              <a:rPr kumimoji="1" lang="ja-JP" altLang="en-US" sz="1800" u="sng" dirty="0">
                <a:latin typeface="BIZ UDPゴシック" panose="020B0400000000000000" pitchFamily="50" charset="-128"/>
                <a:ea typeface="BIZ UDPゴシック" panose="020B0400000000000000" pitchFamily="50" charset="-128"/>
              </a:rPr>
              <a:t>１　管理者への報告</a:t>
            </a:r>
            <a:endParaRPr kumimoji="1" lang="en-US" altLang="ja-JP" sz="1800" u="sng" dirty="0">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感染対策担当者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p>
          <a:p>
            <a:pPr marL="0" indent="0">
              <a:buNone/>
            </a:pPr>
            <a:r>
              <a:rPr kumimoji="1" lang="ja-JP" altLang="en-US" sz="1600" dirty="0">
                <a:latin typeface="BIZ UDPゴシック" panose="020B0400000000000000" pitchFamily="50" charset="-128"/>
                <a:ea typeface="BIZ UDPゴシック" panose="020B0400000000000000" pitchFamily="50" charset="-128"/>
              </a:rPr>
              <a:t>□</a:t>
            </a:r>
            <a:r>
              <a:rPr kumimoji="1" lang="ja-JP" altLang="en-US" sz="1400" dirty="0">
                <a:latin typeface="BIZ UDPゴシック" panose="020B0400000000000000" pitchFamily="50" charset="-128"/>
                <a:ea typeface="BIZ UDPゴシック" panose="020B0400000000000000" pitchFamily="50" charset="-128"/>
              </a:rPr>
              <a:t> 受診・検査の結果判明後、すぐに管理者へ報告する</a:t>
            </a:r>
            <a:endParaRPr kumimoji="1" lang="en-US" altLang="ja-JP" sz="1400" dirty="0">
              <a:latin typeface="BIZ UDPゴシック" panose="020B0400000000000000" pitchFamily="50" charset="-128"/>
              <a:ea typeface="BIZ UDPゴシック" panose="020B0400000000000000" pitchFamily="50" charset="-128"/>
            </a:endParaRPr>
          </a:p>
          <a:p>
            <a:pPr marL="0" indent="0">
              <a:buNone/>
            </a:pPr>
            <a:r>
              <a:rPr lang="en-US" altLang="ja-JP" sz="14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受診の際は、マスクを着用し、車内は窓を開けて換気する</a:t>
            </a:r>
            <a:endParaRPr kumimoji="1"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800" dirty="0">
              <a:latin typeface="BIZ UDPゴシック" panose="020B0400000000000000" pitchFamily="50" charset="-128"/>
              <a:ea typeface="BIZ UDPゴシック" panose="020B0400000000000000" pitchFamily="50" charset="-128"/>
            </a:endParaRPr>
          </a:p>
          <a:p>
            <a:pPr marL="0" indent="0">
              <a:buNone/>
            </a:pPr>
            <a:r>
              <a:rPr lang="ja-JP" altLang="en-US" sz="1800" u="sng" dirty="0">
                <a:latin typeface="BIZ UDPゴシック" panose="020B0400000000000000" pitchFamily="50" charset="-128"/>
                <a:ea typeface="BIZ UDPゴシック" panose="020B0400000000000000" pitchFamily="50" charset="-128"/>
              </a:rPr>
              <a:t>２　嘱託医</a:t>
            </a:r>
            <a:r>
              <a:rPr lang="en-US" altLang="ja-JP" sz="1800" u="sng" dirty="0">
                <a:latin typeface="BIZ UDPゴシック" panose="020B0400000000000000" pitchFamily="50" charset="-128"/>
                <a:ea typeface="BIZ UDPゴシック" panose="020B0400000000000000" pitchFamily="50" charset="-128"/>
              </a:rPr>
              <a:t>/</a:t>
            </a:r>
            <a:r>
              <a:rPr lang="ja-JP" altLang="en-US" sz="1800" u="sng" dirty="0">
                <a:latin typeface="BIZ UDPゴシック" panose="020B0400000000000000" pitchFamily="50" charset="-128"/>
                <a:ea typeface="BIZ UDPゴシック" panose="020B0400000000000000" pitchFamily="50" charset="-128"/>
              </a:rPr>
              <a:t>協力医療機関</a:t>
            </a:r>
            <a:r>
              <a:rPr lang="en-US" altLang="ja-JP" sz="1800" u="sng" dirty="0">
                <a:latin typeface="BIZ UDPゴシック" panose="020B0400000000000000" pitchFamily="50" charset="-128"/>
                <a:ea typeface="BIZ UDPゴシック" panose="020B0400000000000000" pitchFamily="50" charset="-128"/>
              </a:rPr>
              <a:t>/</a:t>
            </a:r>
            <a:r>
              <a:rPr lang="ja-JP" altLang="en-US" sz="1800" u="sng" dirty="0">
                <a:latin typeface="BIZ UDPゴシック" panose="020B0400000000000000" pitchFamily="50" charset="-128"/>
                <a:ea typeface="BIZ UDPゴシック" panose="020B0400000000000000" pitchFamily="50" charset="-128"/>
              </a:rPr>
              <a:t>関係機関への報告・相談</a:t>
            </a:r>
            <a:r>
              <a:rPr lang="ja-JP" altLang="en-US" sz="1600" dirty="0">
                <a:latin typeface="BIZ UDPゴシック" panose="020B0400000000000000" pitchFamily="50" charset="-128"/>
                <a:ea typeface="BIZ UDPゴシック" panose="020B0400000000000000" pitchFamily="50" charset="-128"/>
              </a:rPr>
              <a:t>　</a:t>
            </a: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感染対策担当者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endParaRPr lang="ja-JP" altLang="en-US" sz="1600" b="1" dirty="0">
              <a:solidFill>
                <a:srgbClr val="0070C0"/>
              </a:solidFill>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 </a:t>
            </a:r>
            <a:r>
              <a:rPr lang="ja-JP" altLang="en-US" sz="1400" dirty="0">
                <a:latin typeface="BIZ UDPゴシック" panose="020B0400000000000000" pitchFamily="50" charset="-128"/>
                <a:ea typeface="BIZ UDPゴシック" panose="020B0400000000000000" pitchFamily="50" charset="-128"/>
              </a:rPr>
              <a:t>嘱託医、協力医等に状況を報告し、医師の指示内容を確認する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400" dirty="0">
                <a:latin typeface="BIZ UDPゴシック" panose="020B0400000000000000" pitchFamily="50" charset="-128"/>
                <a:ea typeface="BIZ UDPゴシック" panose="020B0400000000000000" pitchFamily="50" charset="-128"/>
              </a:rPr>
              <a:t>　　　・救急受診が必要な状況の目安</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400" dirty="0">
                <a:latin typeface="BIZ UDPゴシック" panose="020B0400000000000000" pitchFamily="50" charset="-128"/>
                <a:ea typeface="BIZ UDPゴシック" panose="020B0400000000000000" pitchFamily="50" charset="-128"/>
              </a:rPr>
              <a:t>　　　・夜間休日を含めた連絡手段</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利用者の体調、医師からの指示内容を明確に記録し、適切に申し送る</a:t>
            </a: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800" dirty="0">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管理者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保健所、市役所所管課、ケアマネジャー・計画相談員へ報告する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100" dirty="0">
              <a:latin typeface="BIZ UDPゴシック" panose="020B0400000000000000" pitchFamily="50" charset="-128"/>
              <a:ea typeface="BIZ UDPゴシック" panose="020B0400000000000000" pitchFamily="50" charset="-128"/>
            </a:endParaRPr>
          </a:p>
          <a:p>
            <a:pPr marL="0" indent="0">
              <a:buNone/>
            </a:pPr>
            <a:endParaRPr kumimoji="1" lang="ja-JP" altLang="en-US" sz="1800" dirty="0">
              <a:latin typeface="BIZ UDPゴシック" panose="020B0400000000000000" pitchFamily="50" charset="-128"/>
              <a:ea typeface="BIZ UDPゴシック" panose="020B0400000000000000" pitchFamily="50" charset="-128"/>
            </a:endParaRPr>
          </a:p>
        </p:txBody>
      </p:sp>
      <p:grpSp>
        <p:nvGrpSpPr>
          <p:cNvPr id="4" name="グループ化 3"/>
          <p:cNvGrpSpPr/>
          <p:nvPr/>
        </p:nvGrpSpPr>
        <p:grpSpPr>
          <a:xfrm>
            <a:off x="277586" y="239485"/>
            <a:ext cx="6341875" cy="669472"/>
            <a:chOff x="3448523" y="1342172"/>
            <a:chExt cx="6341875" cy="669472"/>
          </a:xfrm>
        </p:grpSpPr>
        <p:sp>
          <p:nvSpPr>
            <p:cNvPr id="5" name="タイトル 1"/>
            <p:cNvSpPr txBox="1">
              <a:spLocks/>
            </p:cNvSpPr>
            <p:nvPr/>
          </p:nvSpPr>
          <p:spPr>
            <a:xfrm>
              <a:off x="3448523" y="1342172"/>
              <a:ext cx="6341875" cy="669472"/>
            </a:xfrm>
            <a:prstGeom prst="rect">
              <a:avLst/>
            </a:prstGeom>
            <a:solidFill>
              <a:srgbClr val="FFFF00"/>
            </a:solidFill>
          </p:spPr>
          <p:txBody>
            <a:bodyPr vert="horz" lIns="91440" tIns="45720" rIns="91440" bIns="45720" rtlCol="0" anchor="ctr">
              <a:no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r>
                <a:rPr lang="ja-JP" altLang="en-US" sz="2400" dirty="0">
                  <a:solidFill>
                    <a:srgbClr val="002060"/>
                  </a:solidFill>
                  <a:latin typeface="BIZ UDPゴシック" panose="020B0400000000000000" pitchFamily="50" charset="-128"/>
                  <a:ea typeface="BIZ UDPゴシック" panose="020B0400000000000000" pitchFamily="50" charset="-128"/>
                </a:rPr>
                <a:t>　　　　感染者が発生した場合</a:t>
              </a:r>
              <a:endParaRPr lang="en-US" altLang="ja-JP" sz="2400" dirty="0">
                <a:solidFill>
                  <a:srgbClr val="002060"/>
                </a:solidFill>
                <a:latin typeface="BIZ UDPゴシック" panose="020B0400000000000000" pitchFamily="50" charset="-128"/>
                <a:ea typeface="BIZ UDPゴシック" panose="020B0400000000000000" pitchFamily="50" charset="-128"/>
              </a:endParaRPr>
            </a:p>
          </p:txBody>
        </p:sp>
        <p:sp>
          <p:nvSpPr>
            <p:cNvPr id="6" name="角丸四角形 5"/>
            <p:cNvSpPr/>
            <p:nvPr/>
          </p:nvSpPr>
          <p:spPr>
            <a:xfrm>
              <a:off x="3448523" y="1342172"/>
              <a:ext cx="685800" cy="669472"/>
            </a:xfrm>
            <a:prstGeom prst="roundRect">
              <a:avLst>
                <a:gd name="adj" fmla="val 9350"/>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2200"/>
                </a:lnSpc>
              </a:pPr>
              <a:r>
                <a:rPr kumimoji="1" lang="ja-JP" altLang="en-US" b="1" dirty="0">
                  <a:latin typeface="BIZ UDゴシック" panose="020B0400000000000000" pitchFamily="49" charset="-128"/>
                  <a:ea typeface="BIZ UDゴシック" panose="020B0400000000000000" pitchFamily="49" charset="-128"/>
                </a:rPr>
                <a:t>ﾚﾍﾞﾙ</a:t>
              </a:r>
              <a:endParaRPr kumimoji="1" lang="en-US" altLang="ja-JP" b="1" dirty="0">
                <a:latin typeface="BIZ UDゴシック" panose="020B0400000000000000" pitchFamily="49" charset="-128"/>
                <a:ea typeface="BIZ UDゴシック" panose="020B0400000000000000" pitchFamily="49" charset="-128"/>
              </a:endParaRPr>
            </a:p>
            <a:p>
              <a:pPr algn="ctr">
                <a:lnSpc>
                  <a:spcPts val="2200"/>
                </a:lnSpc>
              </a:pPr>
              <a:r>
                <a:rPr kumimoji="1" lang="ja-JP" altLang="en-US" sz="2400" b="1" dirty="0">
                  <a:latin typeface="BIZ UDゴシック" panose="020B0400000000000000" pitchFamily="49" charset="-128"/>
                  <a:ea typeface="BIZ UDゴシック" panose="020B0400000000000000" pitchFamily="49" charset="-128"/>
                </a:rPr>
                <a:t>２</a:t>
              </a:r>
            </a:p>
          </p:txBody>
        </p:sp>
      </p:grpSp>
      <p:sp>
        <p:nvSpPr>
          <p:cNvPr id="7" name="日付プレースホルダー 1">
            <a:extLst>
              <a:ext uri="{FF2B5EF4-FFF2-40B4-BE49-F238E27FC236}">
                <a16:creationId xmlns:a16="http://schemas.microsoft.com/office/drawing/2014/main" id="{EDA67883-A253-A431-C0DA-00D5831C04F3}"/>
              </a:ext>
            </a:extLst>
          </p:cNvPr>
          <p:cNvSpPr>
            <a:spLocks noGrp="1"/>
          </p:cNvSpPr>
          <p:nvPr>
            <p:ph type="dt" sz="half" idx="10"/>
          </p:nvPr>
        </p:nvSpPr>
        <p:spPr>
          <a:xfrm>
            <a:off x="3202573" y="9526385"/>
            <a:ext cx="491897" cy="527403"/>
          </a:xfrm>
        </p:spPr>
        <p:txBody>
          <a:bodyPr/>
          <a:lstStyle/>
          <a:p>
            <a:pPr algn="ctr"/>
            <a:r>
              <a:rPr kumimoji="1" lang="ja-JP" altLang="en-US" sz="1050" dirty="0">
                <a:latin typeface="BIZ UDゴシック" panose="020B0400000000000000" pitchFamily="49" charset="-128"/>
                <a:ea typeface="BIZ UDゴシック" panose="020B0400000000000000" pitchFamily="49" charset="-128"/>
              </a:rPr>
              <a:t>８</a:t>
            </a:r>
          </a:p>
        </p:txBody>
      </p:sp>
    </p:spTree>
    <p:extLst>
      <p:ext uri="{BB962C8B-B14F-4D97-AF65-F5344CB8AC3E}">
        <p14:creationId xmlns:p14="http://schemas.microsoft.com/office/powerpoint/2010/main" val="173414918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7279</TotalTime>
  <Words>6149</Words>
  <Application>Microsoft Office PowerPoint</Application>
  <PresentationFormat>A4 210 x 297 mm</PresentationFormat>
  <Paragraphs>885</Paragraphs>
  <Slides>24</Slides>
  <Notes>0</Notes>
  <HiddenSlides>0</HiddenSlides>
  <MMClips>0</MMClips>
  <ScaleCrop>false</ScaleCrop>
  <HeadingPairs>
    <vt:vector size="6" baseType="variant">
      <vt:variant>
        <vt:lpstr>使用されているフォント</vt:lpstr>
      </vt:variant>
      <vt:variant>
        <vt:i4>10</vt:i4>
      </vt:variant>
      <vt:variant>
        <vt:lpstr>テーマ</vt:lpstr>
      </vt:variant>
      <vt:variant>
        <vt:i4>1</vt:i4>
      </vt:variant>
      <vt:variant>
        <vt:lpstr>スライド タイトル</vt:lpstr>
      </vt:variant>
      <vt:variant>
        <vt:i4>24</vt:i4>
      </vt:variant>
    </vt:vector>
  </HeadingPairs>
  <TitlesOfParts>
    <vt:vector size="35" baseType="lpstr">
      <vt:lpstr>BIZ UDPゴシック</vt:lpstr>
      <vt:lpstr>BIZ UDゴシック</vt:lpstr>
      <vt:lpstr>HGP創英角ｺﾞｼｯｸUB</vt:lpstr>
      <vt:lpstr>HGｺﾞｼｯｸM</vt:lpstr>
      <vt:lpstr>HG丸ｺﾞｼｯｸM-PRO</vt:lpstr>
      <vt:lpstr>ＭＳ Ｐゴシック</vt:lpstr>
      <vt:lpstr>游ゴシック</vt:lpstr>
      <vt:lpstr>Arial</vt:lpstr>
      <vt:lpstr>Calibri</vt:lpstr>
      <vt:lpstr>Calibri Light</vt:lpstr>
      <vt:lpstr>Office テーマ</vt:lpstr>
      <vt:lpstr>    甲府市社会福祉施設     感染症対策アクションカード       （入所系）</vt:lpstr>
      <vt:lpstr>　　　　平時の備え・ 　　　　国内で新たな感染症が発生した場合</vt:lpstr>
      <vt:lpstr>　　　　平時の備え・ 　　　　国内で新たな感染症が発生した場合</vt:lpstr>
      <vt:lpstr>　　　　平時の備え・ 　　　　国内で新たな感染症が発生した場合</vt:lpstr>
      <vt:lpstr>　　　　平時の備え・ 　　　　国内で新たな感染症が発生した場合</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社会福祉施設 感染症対策 アクションカード</dc:title>
  <dc:creator>TJ334</dc:creator>
  <cp:lastModifiedBy>YJ930</cp:lastModifiedBy>
  <cp:revision>177</cp:revision>
  <cp:lastPrinted>2025-12-18T05:07:29Z</cp:lastPrinted>
  <dcterms:created xsi:type="dcterms:W3CDTF">2024-06-13T06:51:03Z</dcterms:created>
  <dcterms:modified xsi:type="dcterms:W3CDTF">2026-05-14T06:58:20Z</dcterms:modified>
</cp:coreProperties>
</file>