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2192000" cy="16256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2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5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57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32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8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040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360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73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543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35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746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387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E816-054D-4FE8-8B77-E411014254AB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03DE9-E71B-4FE9-AFCC-DCCA3E6700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97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554110" y="6435694"/>
            <a:ext cx="2951611" cy="6372468"/>
          </a:xfrm>
          <a:prstGeom prst="roundRect">
            <a:avLst>
              <a:gd name="adj" fmla="val 5570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 sz="1805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700738" y="5847111"/>
            <a:ext cx="2658353" cy="935442"/>
          </a:xfrm>
          <a:prstGeom prst="roundRect">
            <a:avLst/>
          </a:prstGeom>
          <a:solidFill>
            <a:srgbClr val="92D050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2626" b="1" spc="8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HG丸ｺﾞｼｯｸM-PRO" pitchFamily="50" charset="-128"/>
                <a:ea typeface="HG丸ｺﾞｼｯｸM-PRO" pitchFamily="50" charset="-128"/>
              </a:rPr>
              <a:t>立地希望企業</a:t>
            </a:r>
            <a:endParaRPr lang="en-US" altLang="ja-JP" sz="2626" b="1" spc="82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0" name="下矢印 9"/>
          <p:cNvSpPr/>
          <p:nvPr/>
        </p:nvSpPr>
        <p:spPr>
          <a:xfrm>
            <a:off x="1568270" y="9212876"/>
            <a:ext cx="872719" cy="1535872"/>
          </a:xfrm>
          <a:prstGeom prst="downArrow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805" dirty="0">
                <a:solidFill>
                  <a:sysClr val="windowText" lastClr="000000"/>
                </a:solidFill>
                <a:latin typeface="HG丸ｺﾞｼｯｸM-PRO" pitchFamily="50" charset="-128"/>
                <a:ea typeface="HG丸ｺﾞｼｯｸM-PRO" pitchFamily="50" charset="-128"/>
              </a:rPr>
              <a:t>⑥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4561517" y="6379237"/>
            <a:ext cx="2951611" cy="4029723"/>
          </a:xfrm>
          <a:prstGeom prst="roundRect">
            <a:avLst>
              <a:gd name="adj" fmla="val 3720"/>
            </a:avLst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 sz="1805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8565661" y="6406383"/>
            <a:ext cx="2940020" cy="3095547"/>
          </a:xfrm>
          <a:prstGeom prst="roundRect">
            <a:avLst>
              <a:gd name="adj" fmla="val 3185"/>
            </a:avLst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 sz="1805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" name="右矢印 12"/>
          <p:cNvSpPr/>
          <p:nvPr/>
        </p:nvSpPr>
        <p:spPr>
          <a:xfrm>
            <a:off x="7537907" y="7115016"/>
            <a:ext cx="1002974" cy="765908"/>
          </a:xfrm>
          <a:prstGeom prst="rightArrow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805">
                <a:latin typeface="HG丸ｺﾞｼｯｸM-PRO" pitchFamily="50" charset="-128"/>
                <a:ea typeface="HG丸ｺﾞｼｯｸM-PRO" pitchFamily="50" charset="-128"/>
              </a:rPr>
              <a:t> ②</a:t>
            </a:r>
            <a:endParaRPr lang="en-US" altLang="ja-JP" sz="1805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3558542" y="7089235"/>
            <a:ext cx="1002974" cy="768514"/>
          </a:xfrm>
          <a:prstGeom prst="rightArrow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805" dirty="0">
                <a:latin typeface="HG丸ｺﾞｼｯｸM-PRO" pitchFamily="50" charset="-128"/>
                <a:ea typeface="HG丸ｺﾞｼｯｸM-PRO" pitchFamily="50" charset="-128"/>
              </a:rPr>
              <a:t> ①</a:t>
            </a:r>
          </a:p>
        </p:txBody>
      </p:sp>
      <p:sp>
        <p:nvSpPr>
          <p:cNvPr id="16" name="左矢印 15"/>
          <p:cNvSpPr/>
          <p:nvPr/>
        </p:nvSpPr>
        <p:spPr>
          <a:xfrm>
            <a:off x="7535302" y="8286631"/>
            <a:ext cx="1005579" cy="765908"/>
          </a:xfrm>
          <a:prstGeom prst="leftArrow">
            <a:avLst>
              <a:gd name="adj1" fmla="val 53316"/>
              <a:gd name="adj2" fmla="val 41709"/>
            </a:avLst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805" dirty="0">
                <a:solidFill>
                  <a:sysClr val="windowText" lastClr="000000"/>
                </a:solidFill>
                <a:latin typeface="HG丸ｺﾞｼｯｸM-PRO" pitchFamily="50" charset="-128"/>
                <a:ea typeface="HG丸ｺﾞｼｯｸM-PRO" pitchFamily="50" charset="-128"/>
              </a:rPr>
              <a:t>④</a:t>
            </a:r>
            <a:endParaRPr lang="en-US" altLang="ja-JP" sz="1805" dirty="0">
              <a:solidFill>
                <a:sysClr val="windowText" lastClr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7" name="左矢印 16"/>
          <p:cNvSpPr/>
          <p:nvPr/>
        </p:nvSpPr>
        <p:spPr>
          <a:xfrm>
            <a:off x="3531157" y="8308494"/>
            <a:ext cx="1005579" cy="768514"/>
          </a:xfrm>
          <a:prstGeom prst="leftArrow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805" dirty="0">
                <a:solidFill>
                  <a:sysClr val="windowText" lastClr="000000"/>
                </a:solidFill>
                <a:latin typeface="HG丸ｺﾞｼｯｸM-PRO" pitchFamily="50" charset="-128"/>
                <a:ea typeface="HG丸ｺﾞｼｯｸM-PRO" pitchFamily="50" charset="-128"/>
              </a:rPr>
              <a:t>⑤</a:t>
            </a:r>
            <a:endParaRPr lang="en-US" altLang="ja-JP" sz="1805" dirty="0">
              <a:solidFill>
                <a:sysClr val="windowText" lastClr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左右矢印 19"/>
          <p:cNvSpPr/>
          <p:nvPr/>
        </p:nvSpPr>
        <p:spPr>
          <a:xfrm>
            <a:off x="3558541" y="11048026"/>
            <a:ext cx="5173483" cy="636539"/>
          </a:xfrm>
          <a:prstGeom prst="leftRightArrow">
            <a:avLst>
              <a:gd name="adj1" fmla="val 51754"/>
              <a:gd name="adj2" fmla="val 50000"/>
            </a:avLst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ja-JP" altLang="en-US" sz="1805" dirty="0">
                <a:latin typeface="HG丸ｺﾞｼｯｸM-PRO" pitchFamily="50" charset="-128"/>
                <a:ea typeface="HG丸ｺﾞｼｯｸM-PRO" pitchFamily="50" charset="-128"/>
              </a:rPr>
              <a:t>　　　　　　　　　⑦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4708146" y="5858481"/>
            <a:ext cx="2658355" cy="932045"/>
          </a:xfrm>
          <a:prstGeom prst="roundRect">
            <a:avLst/>
          </a:prstGeom>
          <a:solidFill>
            <a:srgbClr val="92D050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2626" b="1" spc="82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HG丸ｺﾞｼｯｸM-PRO" pitchFamily="50" charset="-128"/>
                <a:ea typeface="HG丸ｺﾞｼｯｸM-PRO" pitchFamily="50" charset="-128"/>
              </a:rPr>
              <a:t>甲府市</a:t>
            </a:r>
            <a:endParaRPr lang="en-US" altLang="ja-JP" sz="2626" b="1" spc="82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8690708" y="5862112"/>
            <a:ext cx="2658353" cy="931364"/>
          </a:xfrm>
          <a:prstGeom prst="roundRect">
            <a:avLst/>
          </a:prstGeom>
          <a:solidFill>
            <a:srgbClr val="92D050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2626" b="1" spc="8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HG丸ｺﾞｼｯｸM-PRO" pitchFamily="50" charset="-128"/>
                <a:ea typeface="HG丸ｺﾞｼｯｸM-PRO" pitchFamily="50" charset="-128"/>
              </a:rPr>
              <a:t>協会</a:t>
            </a:r>
            <a:endParaRPr lang="en-US" altLang="ja-JP" sz="2626" b="1" spc="82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1746644" y="5043529"/>
            <a:ext cx="8862646" cy="62523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 cmpd="dbl">
            <a:solidFill>
              <a:sysClr val="windowText" lastClr="0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2297" b="1" dirty="0">
                <a:solidFill>
                  <a:sysClr val="windowText" lastClr="000000"/>
                </a:solidFill>
                <a:latin typeface="HG丸ｺﾞｼｯｸM-PRO" pitchFamily="50" charset="-128"/>
                <a:ea typeface="HG丸ｺﾞｼｯｸM-PRO" pitchFamily="50" charset="-128"/>
              </a:rPr>
              <a:t>土地等情報提供のフローは、次のとおりです。</a:t>
            </a:r>
            <a:endParaRPr lang="en-US" altLang="ja-JP" sz="2297" b="1" dirty="0">
              <a:solidFill>
                <a:sysClr val="windowText" lastClr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1501254" y="211016"/>
            <a:ext cx="8884552" cy="1008553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57150" cmpd="dbl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36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甲府市企業立地マッチング促進事業</a:t>
            </a:r>
            <a:endParaRPr lang="en-US" altLang="ja-JP" sz="36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162" name="テキスト ボックス 25"/>
          <p:cNvSpPr txBox="1">
            <a:spLocks noChangeArrowheads="1"/>
          </p:cNvSpPr>
          <p:nvPr/>
        </p:nvSpPr>
        <p:spPr bwMode="auto">
          <a:xfrm>
            <a:off x="778935" y="1393744"/>
            <a:ext cx="10634133" cy="3931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626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市内で事業用地をお探しの方に対し、甲府市が「山梨県宅地建物取引業協会」、「全日本不動産協会山梨県本部」の協力を得て、土地情報を提供します</a:t>
            </a:r>
            <a:r>
              <a:rPr lang="ja-JP" altLang="en-US" sz="2626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2626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lang="en-US" altLang="ja-JP" sz="2626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2626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○工場、ホテル・旅館、観光施設等の事業活動の用に供する土地や</a:t>
            </a:r>
            <a:endParaRPr lang="en-US" altLang="ja-JP" sz="2626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2626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施設が対象です（賃借も可）。</a:t>
            </a:r>
            <a:endParaRPr lang="en-US" altLang="ja-JP" sz="2626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lang="en-US" altLang="ja-JP" sz="1313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2626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○申請書を提出していただければ、約３週間で土地情報の有無及</a:t>
            </a:r>
            <a:endParaRPr lang="en-US" altLang="ja-JP" sz="2626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2626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び概要をお答えします。</a:t>
            </a:r>
            <a:endParaRPr lang="en-US" altLang="ja-JP" sz="2626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endParaRPr lang="en-US" altLang="ja-JP" sz="2626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63" name="テキスト ボックス 26"/>
          <p:cNvSpPr txBox="1">
            <a:spLocks noChangeArrowheads="1"/>
          </p:cNvSpPr>
          <p:nvPr/>
        </p:nvSpPr>
        <p:spPr bwMode="auto">
          <a:xfrm>
            <a:off x="719500" y="7059277"/>
            <a:ext cx="2710499" cy="8284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①土地等情報提供の申請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64" name="テキスト ボックス 27"/>
          <p:cNvSpPr txBox="1">
            <a:spLocks noChangeArrowheads="1"/>
          </p:cNvSpPr>
          <p:nvPr/>
        </p:nvSpPr>
        <p:spPr bwMode="auto">
          <a:xfrm>
            <a:off x="677331" y="8270758"/>
            <a:ext cx="2706606" cy="82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⑥情報の内容を検討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65" name="テキスト ボックス 28"/>
          <p:cNvSpPr txBox="1">
            <a:spLocks noChangeArrowheads="1"/>
          </p:cNvSpPr>
          <p:nvPr/>
        </p:nvSpPr>
        <p:spPr bwMode="auto">
          <a:xfrm>
            <a:off x="648592" y="10820552"/>
            <a:ext cx="2710499" cy="8258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⑦交渉したい土地等につい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41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て</a:t>
            </a:r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不動産会社に直接連絡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66" name="テキスト ボックス 29"/>
          <p:cNvSpPr txBox="1">
            <a:spLocks noChangeArrowheads="1"/>
          </p:cNvSpPr>
          <p:nvPr/>
        </p:nvSpPr>
        <p:spPr bwMode="auto">
          <a:xfrm>
            <a:off x="4704981" y="7083755"/>
            <a:ext cx="2732659" cy="8284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②協会へ土地等情報提供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の依頼（立地希望企業名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は秘匿）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67" name="テキスト ボックス 30"/>
          <p:cNvSpPr txBox="1">
            <a:spLocks noChangeArrowheads="1"/>
          </p:cNvSpPr>
          <p:nvPr/>
        </p:nvSpPr>
        <p:spPr bwMode="auto">
          <a:xfrm>
            <a:off x="4719857" y="8276596"/>
            <a:ext cx="2717028" cy="82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⑤土地情報の有無及び概要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を立地希望企業に通知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68" name="テキスト ボックス 31"/>
          <p:cNvSpPr txBox="1">
            <a:spLocks noChangeArrowheads="1"/>
          </p:cNvSpPr>
          <p:nvPr/>
        </p:nvSpPr>
        <p:spPr bwMode="auto">
          <a:xfrm>
            <a:off x="8732024" y="7059277"/>
            <a:ext cx="2659837" cy="8284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③不動産会社への周知及　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41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び</a:t>
            </a:r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土地等情報の収集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69" name="テキスト ボックス 32"/>
          <p:cNvSpPr txBox="1">
            <a:spLocks noChangeArrowheads="1"/>
          </p:cNvSpPr>
          <p:nvPr/>
        </p:nvSpPr>
        <p:spPr bwMode="auto">
          <a:xfrm>
            <a:off x="8734451" y="8280189"/>
            <a:ext cx="2659837" cy="82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④不動産会社からの土地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等情報</a:t>
            </a:r>
            <a:r>
              <a:rPr lang="en-US" altLang="ja-JP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(※)</a:t>
            </a:r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を市に報告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70" name="テキスト ボックス 33"/>
          <p:cNvSpPr txBox="1">
            <a:spLocks noChangeArrowheads="1"/>
          </p:cNvSpPr>
          <p:nvPr/>
        </p:nvSpPr>
        <p:spPr bwMode="auto">
          <a:xfrm>
            <a:off x="8883868" y="12036418"/>
            <a:ext cx="2706730" cy="8258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土地等の詳細について説明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72" name="テキスト ボックス 35"/>
          <p:cNvSpPr txBox="1">
            <a:spLocks noChangeArrowheads="1"/>
          </p:cNvSpPr>
          <p:nvPr/>
        </p:nvSpPr>
        <p:spPr bwMode="auto">
          <a:xfrm>
            <a:off x="746428" y="14140114"/>
            <a:ext cx="10634133" cy="1405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626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注意事項</a:t>
            </a:r>
            <a:endParaRPr lang="en-US" altLang="ja-JP" sz="1969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1969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○本市以外の土地情報収集には利用できません。</a:t>
            </a:r>
            <a:endParaRPr lang="en-US" altLang="ja-JP" sz="1969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1969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○不動産会社との交渉、契約には本市、各協会は責任を負いません。</a:t>
            </a:r>
            <a:endParaRPr lang="en-US" altLang="ja-JP" sz="1969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/>
            <a:r>
              <a:rPr lang="ja-JP" altLang="en-US" sz="1969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○法令及び本市の条例、規則、要綱等の条件は当事者同士で確認をしていただきます。</a:t>
            </a:r>
            <a:endParaRPr lang="en-US" altLang="ja-JP" sz="1969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173" name="テキスト ボックス 36"/>
          <p:cNvSpPr txBox="1">
            <a:spLocks noChangeArrowheads="1"/>
          </p:cNvSpPr>
          <p:nvPr/>
        </p:nvSpPr>
        <p:spPr bwMode="auto">
          <a:xfrm>
            <a:off x="677331" y="13409297"/>
            <a:ext cx="10634133" cy="37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805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805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土地等情報は、各情報提供者所有のもの又は媒介契約しているものに限ります。</a:t>
            </a:r>
            <a:endParaRPr lang="en-US" altLang="ja-JP" sz="1805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角丸四角形 31"/>
          <p:cNvSpPr/>
          <p:nvPr/>
        </p:nvSpPr>
        <p:spPr>
          <a:xfrm>
            <a:off x="8739859" y="11453891"/>
            <a:ext cx="2940020" cy="1626301"/>
          </a:xfrm>
          <a:prstGeom prst="roundRect">
            <a:avLst>
              <a:gd name="adj" fmla="val 3185"/>
            </a:avLst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ja-JP" altLang="en-US" sz="1805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8883868" y="10908796"/>
            <a:ext cx="2652002" cy="1045901"/>
          </a:xfrm>
          <a:prstGeom prst="roundRect">
            <a:avLst/>
          </a:prstGeom>
          <a:solidFill>
            <a:srgbClr val="92D050"/>
          </a:solidFill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2626" b="1" spc="8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HG丸ｺﾞｼｯｸM-PRO" pitchFamily="50" charset="-128"/>
                <a:ea typeface="HG丸ｺﾞｼｯｸM-PRO" pitchFamily="50" charset="-128"/>
              </a:rPr>
              <a:t>情報提供者</a:t>
            </a:r>
            <a:endParaRPr lang="en-US" altLang="ja-JP" sz="2626" b="1" spc="82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ja-JP" altLang="en-US" sz="1969" b="1" spc="8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HG丸ｺﾞｼｯｸM-PRO" pitchFamily="50" charset="-128"/>
                <a:ea typeface="HG丸ｺﾞｼｯｸM-PRO" pitchFamily="50" charset="-128"/>
              </a:rPr>
              <a:t>（協会の会員）</a:t>
            </a:r>
            <a:endParaRPr lang="en-US" altLang="ja-JP" sz="1969" b="1" spc="82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" name="上下矢印 1"/>
          <p:cNvSpPr/>
          <p:nvPr/>
        </p:nvSpPr>
        <p:spPr>
          <a:xfrm>
            <a:off x="10385806" y="9536444"/>
            <a:ext cx="674213" cy="1372351"/>
          </a:xfrm>
          <a:prstGeom prst="upDownArrow">
            <a:avLst>
              <a:gd name="adj1" fmla="val 57138"/>
              <a:gd name="adj2" fmla="val 3929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</a:t>
            </a:r>
          </a:p>
        </p:txBody>
      </p:sp>
      <p:sp>
        <p:nvSpPr>
          <p:cNvPr id="3" name="テキスト ボックス 28">
            <a:extLst>
              <a:ext uri="{FF2B5EF4-FFF2-40B4-BE49-F238E27FC236}">
                <a16:creationId xmlns:a16="http://schemas.microsoft.com/office/drawing/2014/main" id="{5D855DB5-7DB0-FE5C-33CD-F9F484F57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592" y="11720101"/>
            <a:ext cx="2710499" cy="8258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⑧交渉の結果を市へ報告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30">
            <a:extLst>
              <a:ext uri="{FF2B5EF4-FFF2-40B4-BE49-F238E27FC236}">
                <a16:creationId xmlns:a16="http://schemas.microsoft.com/office/drawing/2014/main" id="{40B2045F-2813-C551-FADA-8B7914B30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4981" y="9431155"/>
            <a:ext cx="2717028" cy="82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715963" eaLnBrk="0" fontAlgn="base" hangingPunct="0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64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⑨交渉の結果を協会へ報告</a:t>
            </a:r>
            <a:endParaRPr lang="en-US" altLang="ja-JP" sz="164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矢印: 上向き折線 14">
            <a:extLst>
              <a:ext uri="{FF2B5EF4-FFF2-40B4-BE49-F238E27FC236}">
                <a16:creationId xmlns:a16="http://schemas.microsoft.com/office/drawing/2014/main" id="{771A7A0D-CA72-41E5-AA09-53D1FA7AEFD8}"/>
              </a:ext>
            </a:extLst>
          </p:cNvPr>
          <p:cNvSpPr/>
          <p:nvPr/>
        </p:nvSpPr>
        <p:spPr>
          <a:xfrm>
            <a:off x="3550706" y="10408960"/>
            <a:ext cx="2234418" cy="2068007"/>
          </a:xfrm>
          <a:prstGeom prst="bentUpArrow">
            <a:avLst>
              <a:gd name="adj1" fmla="val 18685"/>
              <a:gd name="adj2" fmla="val 18858"/>
              <a:gd name="adj3" fmla="val 14867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⑧</a:t>
            </a:r>
          </a:p>
        </p:txBody>
      </p:sp>
      <p:sp>
        <p:nvSpPr>
          <p:cNvPr id="25" name="矢印: 上向き折線 24">
            <a:extLst>
              <a:ext uri="{FF2B5EF4-FFF2-40B4-BE49-F238E27FC236}">
                <a16:creationId xmlns:a16="http://schemas.microsoft.com/office/drawing/2014/main" id="{C5E1FE9C-BF92-5640-23AD-3DE6914852AF}"/>
              </a:ext>
            </a:extLst>
          </p:cNvPr>
          <p:cNvSpPr/>
          <p:nvPr/>
        </p:nvSpPr>
        <p:spPr>
          <a:xfrm>
            <a:off x="7565473" y="9525806"/>
            <a:ext cx="2344482" cy="854614"/>
          </a:xfrm>
          <a:prstGeom prst="bentUpArrow">
            <a:avLst>
              <a:gd name="adj1" fmla="val 39610"/>
              <a:gd name="adj2" fmla="val 38855"/>
              <a:gd name="adj3" fmla="val 33208"/>
            </a:avLst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⑨</a:t>
            </a:r>
          </a:p>
        </p:txBody>
      </p:sp>
    </p:spTree>
    <p:extLst>
      <p:ext uri="{BB962C8B-B14F-4D97-AF65-F5344CB8AC3E}">
        <p14:creationId xmlns:p14="http://schemas.microsoft.com/office/powerpoint/2010/main" val="2847696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323</Words>
  <Application>Microsoft Office PowerPoint</Application>
  <PresentationFormat>ユーザー設定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Company>和歌山市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和歌山市</dc:creator>
  <cp:lastModifiedBy>VJ098</cp:lastModifiedBy>
  <cp:revision>21</cp:revision>
  <cp:lastPrinted>2017-11-29T02:23:35Z</cp:lastPrinted>
  <dcterms:created xsi:type="dcterms:W3CDTF">2017-08-07T06:02:07Z</dcterms:created>
  <dcterms:modified xsi:type="dcterms:W3CDTF">2026-05-28T05:47:17Z</dcterms:modified>
</cp:coreProperties>
</file>