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authors+xml" PartName="/ppt/authors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&#65279;<?xml version="1.0" encoding="UTF-8" standalone="yes"?>
<Relationships xmlns="http://schemas.openxmlformats.org/package/2006/relationships">
  <Relationship Id="rId1" Target="ppt/presentation.xml" Type="http://schemas.openxmlformats.org/officeDocument/2006/relationships/officeDocument" />
  <Relationship Id="rId2" Target="docProps/thumbnail.jpeg" Type="http://schemas.openxmlformats.org/package/2006/relationships/metadata/thumbnail" />
  <Relationship Id="rId3" Target="docProps/core.xml" Type="http://schemas.openxmlformats.org/package/2006/relationships/metadata/core-properties" />
  <Relationship Id="rId4" Target="docProps/app.xml" Type="http://schemas.openxmlformats.org/officeDocument/2006/relationships/extended-properties" 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4"/>
    <p:sldMasterId id="2147483685" r:id="rId5"/>
  </p:sldMasterIdLst>
  <p:notesMasterIdLst>
    <p:notesMasterId r:id="rId7"/>
  </p:notesMasterIdLst>
  <p:sldIdLst>
    <p:sldId id="327" r:id="rId6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4E2ED"/>
    <a:srgbClr val="C6C6C6"/>
    <a:srgbClr val="E6E6E6"/>
    <a:srgbClr val="FF9900"/>
    <a:srgbClr val="103185"/>
    <a:srgbClr val="FABF00"/>
    <a:srgbClr val="009944"/>
    <a:srgbClr val="E8340C"/>
    <a:srgbClr val="FDF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89" autoAdjust="0"/>
    <p:restoredTop sz="90601" autoAdjust="0"/>
  </p:normalViewPr>
  <p:slideViewPr>
    <p:cSldViewPr>
      <p:cViewPr varScale="1">
        <p:scale>
          <a:sx n="67" d="100"/>
          <a:sy n="67" d="100"/>
        </p:scale>
        <p:origin x="3774" y="72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248"/>
    </p:cViewPr>
  </p:sorterViewPr>
  <p:gridSpacing cx="72008" cy="72008"/>
</p:viewPr>
</file>

<file path=ppt/_rels/presentation.xml.rels>&#65279;<?xml version="1.0" encoding="UTF-8" standalone="yes"?>
<Relationships xmlns="http://schemas.openxmlformats.org/package/2006/relationships">
  <Relationship Id="rId1" Target="../customXml/item1.xml" Type="http://schemas.openxmlformats.org/officeDocument/2006/relationships/customXml" />
  <Relationship Id="rId10" Target="theme/theme1.xml" Type="http://schemas.openxmlformats.org/officeDocument/2006/relationships/theme" />
  <Relationship Id="rId11" Target="tableStyles.xml" Type="http://schemas.openxmlformats.org/officeDocument/2006/relationships/tableStyles" />
  <Relationship Id="rId12" Target="changesInfos/changesInfo1.xml" Type="http://schemas.microsoft.com/office/2016/11/relationships/changesInfo" />
  <Relationship Id="rId13" Target="authors.xml" Type="http://schemas.microsoft.com/office/2018/10/relationships/authors" />
  <Relationship Id="rId2" Target="../customXml/item2.xml" Type="http://schemas.openxmlformats.org/officeDocument/2006/relationships/customXml" />
  <Relationship Id="rId3" Target="../customXml/item3.xml" Type="http://schemas.openxmlformats.org/officeDocument/2006/relationships/customXml" />
  <Relationship Id="rId4" Target="slideMasters/slideMaster1.xml" Type="http://schemas.openxmlformats.org/officeDocument/2006/relationships/slideMaster" />
  <Relationship Id="rId5" Target="slideMasters/slideMaster2.xml" Type="http://schemas.openxmlformats.org/officeDocument/2006/relationships/slideMaster" />
  <Relationship Id="rId6" Target="slides/slide1.xml" Type="http://schemas.openxmlformats.org/officeDocument/2006/relationships/slide" />
  <Relationship Id="rId7" Target="notesMasters/notesMaster1.xml" Type="http://schemas.openxmlformats.org/officeDocument/2006/relationships/notesMaster" />
  <Relationship Id="rId8" Target="presProps.xml" Type="http://schemas.openxmlformats.org/officeDocument/2006/relationships/presProps" />
  <Relationship Id="rId9" Target="viewProps.xml" Type="http://schemas.openxmlformats.org/officeDocument/2006/relationships/viewProps" />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美有(takahashi-miyu)" userId="26bc2236-0c3b-47a8-8e71-29306f23a18d" providerId="ADAL" clId="{5BE4B730-7C84-4C57-8E87-1B972AE86298}"/>
    <pc:docChg chg="custSel delSld modSld">
      <pc:chgData name="高橋 美有(takahashi-miyu)" userId="26bc2236-0c3b-47a8-8e71-29306f23a18d" providerId="ADAL" clId="{5BE4B730-7C84-4C57-8E87-1B972AE86298}" dt="2025-04-14T05:26:57.105" v="20" actId="1038"/>
      <pc:docMkLst>
        <pc:docMk/>
      </pc:docMkLst>
      <pc:sldChg chg="del">
        <pc:chgData name="高橋 美有(takahashi-miyu)" userId="26bc2236-0c3b-47a8-8e71-29306f23a18d" providerId="ADAL" clId="{5BE4B730-7C84-4C57-8E87-1B972AE86298}" dt="2025-04-14T05:26:42.714" v="1" actId="47"/>
        <pc:sldMkLst>
          <pc:docMk/>
          <pc:sldMk cId="3157032666" sldId="323"/>
        </pc:sldMkLst>
      </pc:sldChg>
      <pc:sldChg chg="del">
        <pc:chgData name="高橋 美有(takahashi-miyu)" userId="26bc2236-0c3b-47a8-8e71-29306f23a18d" providerId="ADAL" clId="{5BE4B730-7C84-4C57-8E87-1B972AE86298}" dt="2025-04-14T05:26:41.311" v="0" actId="47"/>
        <pc:sldMkLst>
          <pc:docMk/>
          <pc:sldMk cId="4085093903" sldId="326"/>
        </pc:sldMkLst>
      </pc:sldChg>
      <pc:sldChg chg="delSp modSp mod">
        <pc:chgData name="高橋 美有(takahashi-miyu)" userId="26bc2236-0c3b-47a8-8e71-29306f23a18d" providerId="ADAL" clId="{5BE4B730-7C84-4C57-8E87-1B972AE86298}" dt="2025-04-14T05:26:57.105" v="20" actId="1038"/>
        <pc:sldMkLst>
          <pc:docMk/>
          <pc:sldMk cId="3004246946" sldId="327"/>
        </pc:sldMkLst>
        <pc:spChg chg="del">
          <ac:chgData name="高橋 美有(takahashi-miyu)" userId="26bc2236-0c3b-47a8-8e71-29306f23a18d" providerId="ADAL" clId="{5BE4B730-7C84-4C57-8E87-1B972AE86298}" dt="2025-04-14T05:26:46.823" v="2" actId="478"/>
          <ac:spMkLst>
            <pc:docMk/>
            <pc:sldMk cId="3004246946" sldId="327"/>
            <ac:spMk id="3" creationId="{B6C62560-9163-8D4B-352A-FA16C4E4A98A}"/>
          </ac:spMkLst>
        </pc:spChg>
        <pc:spChg chg="del">
          <ac:chgData name="高橋 美有(takahashi-miyu)" userId="26bc2236-0c3b-47a8-8e71-29306f23a18d" providerId="ADAL" clId="{5BE4B730-7C84-4C57-8E87-1B972AE86298}" dt="2025-04-14T05:26:50.441" v="4" actId="478"/>
          <ac:spMkLst>
            <pc:docMk/>
            <pc:sldMk cId="3004246946" sldId="327"/>
            <ac:spMk id="44" creationId="{9D4B5973-C02E-BC97-D6C5-EBBBC8B34987}"/>
          </ac:spMkLst>
        </pc:spChg>
        <pc:grpChg chg="del">
          <ac:chgData name="高橋 美有(takahashi-miyu)" userId="26bc2236-0c3b-47a8-8e71-29306f23a18d" providerId="ADAL" clId="{5BE4B730-7C84-4C57-8E87-1B972AE86298}" dt="2025-04-14T05:26:48.361" v="3" actId="478"/>
          <ac:grpSpMkLst>
            <pc:docMk/>
            <pc:sldMk cId="3004246946" sldId="327"/>
            <ac:grpSpMk id="36" creationId="{9FE42073-38D7-3252-9E42-522423C4D36A}"/>
          </ac:grpSpMkLst>
        </pc:grpChg>
        <pc:picChg chg="mod">
          <ac:chgData name="高橋 美有(takahashi-miyu)" userId="26bc2236-0c3b-47a8-8e71-29306f23a18d" providerId="ADAL" clId="{5BE4B730-7C84-4C57-8E87-1B972AE86298}" dt="2025-04-14T05:26:57.105" v="20" actId="1038"/>
          <ac:picMkLst>
            <pc:docMk/>
            <pc:sldMk cId="3004246946" sldId="327"/>
            <ac:picMk id="22" creationId="{66557699-D4A1-E609-4E8F-C21C776DEF94}"/>
          </ac:picMkLst>
        </pc:picChg>
      </pc:sldChg>
    </pc:docChg>
  </pc:docChgLst>
  <pc:docChgLst>
    <pc:chgData name="高橋 美有(takahashi-miyu)" userId="26bc2236-0c3b-47a8-8e71-29306f23a18d" providerId="ADAL" clId="{00C3A367-91DF-47E7-B8C3-D3684A5166EA}"/>
    <pc:docChg chg="modSld">
      <pc:chgData name="高橋 美有(takahashi-miyu)" userId="26bc2236-0c3b-47a8-8e71-29306f23a18d" providerId="ADAL" clId="{00C3A367-91DF-47E7-B8C3-D3684A5166EA}" dt="2025-03-26T03:16:29.072" v="1" actId="20577"/>
      <pc:docMkLst>
        <pc:docMk/>
      </pc:docMkLst>
      <pc:sldChg chg="modSp mod">
        <pc:chgData name="高橋 美有(takahashi-miyu)" userId="26bc2236-0c3b-47a8-8e71-29306f23a18d" providerId="ADAL" clId="{00C3A367-91DF-47E7-B8C3-D3684A5166EA}" dt="2025-03-26T03:16:29.072" v="1" actId="20577"/>
        <pc:sldMkLst>
          <pc:docMk/>
          <pc:sldMk cId="3004246946" sldId="327"/>
        </pc:sldMkLst>
        <pc:spChg chg="mod">
          <ac:chgData name="高橋 美有(takahashi-miyu)" userId="26bc2236-0c3b-47a8-8e71-29306f23a18d" providerId="ADAL" clId="{00C3A367-91DF-47E7-B8C3-D3684A5166EA}" dt="2025-03-26T03:16:29.072" v="1" actId="20577"/>
          <ac:spMkLst>
            <pc:docMk/>
            <pc:sldMk cId="3004246946" sldId="327"/>
            <ac:spMk id="2" creationId="{CD23E50C-AEB7-914C-3EEE-CC83EF320663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EFCDD667-C0D1-4F24-A2BA-DA4A0D61B7FB}" type="datetimeFigureOut">
              <a:rPr lang="ja-JP" altLang="en-US"/>
              <a:pPr>
                <a:defRPr/>
              </a:pPr>
              <a:t>2025/4/24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40" y="4721227"/>
            <a:ext cx="5445125" cy="4471988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4FD50DAE-D9FA-4C1D-B58E-9A59EEBF9CB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69297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rtl="0" eaLnBrk="0" fontAlgn="base" hangingPunct="0">
      <a:spcBef>
        <a:spcPct val="30000"/>
      </a:spcBef>
      <a:spcAft>
        <a:spcPct val="0"/>
      </a:spcAft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7563" y="746125"/>
            <a:ext cx="2633662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D50DAE-D9FA-4C1D-B58E-9A59EEBF9CBC}" type="slidenum">
              <a:rPr lang="ja-JP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9046705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05813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 5">
            <a:extLst>
              <a:ext uri="{FF2B5EF4-FFF2-40B4-BE49-F238E27FC236}">
                <a16:creationId xmlns:a16="http://schemas.microsoft.com/office/drawing/2014/main" id="{3CFCC9D0-9A76-7E92-72C1-6D6E2B17A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97876" y="10313988"/>
            <a:ext cx="1763924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b="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>
              <a:defRPr/>
            </a:pPr>
            <a:fld id="{B84E1369-47A2-4319-BE3C-909AF31181CC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6020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8">
          <p15:clr>
            <a:srgbClr val="FBAE40"/>
          </p15:clr>
        </p15:guide>
        <p15:guide id="2" pos="2381">
          <p15:clr>
            <a:srgbClr val="FBAE40"/>
          </p15:clr>
        </p15:guide>
        <p15:guide id="3" pos="249">
          <p15:clr>
            <a:srgbClr val="FBAE40"/>
          </p15:clr>
        </p15:guide>
        <p15:guide id="4" pos="4513">
          <p15:clr>
            <a:srgbClr val="FBAE40"/>
          </p15:clr>
        </p15:guide>
        <p15:guide id="5" orient="horz" pos="238">
          <p15:clr>
            <a:srgbClr val="FBAE40"/>
          </p15:clr>
        </p15:guide>
        <p15:guide id="6" orient="horz" pos="6497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
<Relationships xmlns="http://schemas.openxmlformats.org/package/2006/relationships">
  <Relationship Id="rId1" Target="../slideLayouts/slideLayout1.xml" Type="http://schemas.openxmlformats.org/officeDocument/2006/relationships/slideLayout" />
  <Relationship Id="rId2" Target="../theme/theme1.xml" Type="http://schemas.openxmlformats.org/officeDocument/2006/relationships/theme" />
</Relationships>
</file>

<file path=ppt/slideMasters/_rels/slideMaster2.xml.rels>&#65279;<?xml version="1.0" encoding="UTF-8" standalone="yes"?>
<Relationships xmlns="http://schemas.openxmlformats.org/package/2006/relationships">
  <Relationship Id="rId1" Target="../slideLayouts/slideLayout2.xml" Type="http://schemas.openxmlformats.org/officeDocument/2006/relationships/slideLayout" />
  <Relationship Id="rId2" Target="../theme/theme2.xml" Type="http://schemas.openxmlformats.org/officeDocument/2006/relationships/theme" />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433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04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hf hdr="0" ftr="0" dt="0"/>
  <p:txStyles>
    <p:titleStyle>
      <a:lvl1pPr algn="l" defTabSz="697779" rtl="0" eaLnBrk="1" latinLnBrk="0" hangingPunct="1">
        <a:lnSpc>
          <a:spcPct val="90000"/>
        </a:lnSpc>
        <a:spcBef>
          <a:spcPct val="0"/>
        </a:spcBef>
        <a:buNone/>
        <a:defRPr kumimoji="1" lang="en-US" altLang="en-US" sz="1384" b="1" i="0" kern="1200" spc="208" dirty="0">
          <a:solidFill>
            <a:schemeClr val="bg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</p:titleStyle>
    <p:bodyStyle>
      <a:lvl1pPr marL="138102" indent="-138102" algn="l" defTabSz="697779" rtl="0" eaLnBrk="1" latinLnBrk="0" hangingPunct="1">
        <a:lnSpc>
          <a:spcPct val="130000"/>
        </a:lnSpc>
        <a:spcBef>
          <a:spcPts val="763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1pPr>
      <a:lvl2pPr marL="272570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2pPr>
      <a:lvl3pPr marL="478512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3pPr>
      <a:lvl4pPr marL="616614" indent="-138102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4pPr>
      <a:lvl5pPr marL="751081" indent="-134468" algn="l" defTabSz="697779" rtl="0" eaLnBrk="1" latinLnBrk="0" hangingPunct="1">
        <a:lnSpc>
          <a:spcPct val="130000"/>
        </a:lnSpc>
        <a:spcBef>
          <a:spcPts val="382"/>
        </a:spcBef>
        <a:spcAft>
          <a:spcPts val="610"/>
        </a:spcAft>
        <a:buClr>
          <a:schemeClr val="tx2"/>
        </a:buClr>
        <a:buFont typeface="Arial" panose="020B0604020202020204" pitchFamily="34" charset="0"/>
        <a:buChar char="•"/>
        <a:defRPr kumimoji="1" sz="1068" b="0" i="0" kern="1200">
          <a:solidFill>
            <a:schemeClr val="tx1"/>
          </a:solidFill>
          <a:latin typeface="Meiryo" panose="020B0604030504040204" pitchFamily="34" charset="-128"/>
          <a:ea typeface="Meiryo" panose="020B0604030504040204" pitchFamily="34" charset="-128"/>
          <a:cs typeface="+mn-cs"/>
        </a:defRPr>
      </a:lvl5pPr>
      <a:lvl6pPr marL="191889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267781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616670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965559" indent="-174445" algn="l" defTabSz="697779" rtl="0" eaLnBrk="1" latinLnBrk="0" hangingPunct="1">
        <a:lnSpc>
          <a:spcPct val="90000"/>
        </a:lnSpc>
        <a:spcBef>
          <a:spcPts val="382"/>
        </a:spcBef>
        <a:buFont typeface="Arial" panose="020B0604020202020204" pitchFamily="34" charset="0"/>
        <a:buChar char="•"/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1pPr>
      <a:lvl2pPr marL="34888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2pPr>
      <a:lvl3pPr marL="697779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3pPr>
      <a:lvl4pPr marL="1046668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4pPr>
      <a:lvl5pPr marL="139555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5pPr>
      <a:lvl6pPr marL="1744447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6pPr>
      <a:lvl7pPr marL="2093336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7pPr>
      <a:lvl8pPr marL="244222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8pPr>
      <a:lvl9pPr marL="2791115" algn="l" defTabSz="697779" rtl="0" eaLnBrk="1" latinLnBrk="0" hangingPunct="1">
        <a:defRPr kumimoji="1" sz="13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3367" userDrawn="1">
          <p15:clr>
            <a:srgbClr val="F26B43"/>
          </p15:clr>
        </p15:guide>
        <p15:guide id="4" pos="2381" userDrawn="1">
          <p15:clr>
            <a:srgbClr val="F26B43"/>
          </p15:clr>
        </p15:guide>
        <p15:guide id="5" pos="249" userDrawn="1">
          <p15:clr>
            <a:srgbClr val="F26B43"/>
          </p15:clr>
        </p15:guide>
        <p15:guide id="6" pos="4513" userDrawn="1">
          <p15:clr>
            <a:srgbClr val="F26B43"/>
          </p15:clr>
        </p15:guide>
        <p15:guide id="7" orient="horz" pos="238" userDrawn="1">
          <p15:clr>
            <a:srgbClr val="F26B43"/>
          </p15:clr>
        </p15:guide>
        <p15:guide id="8" orient="horz" pos="6497" userDrawn="1">
          <p15:clr>
            <a:srgbClr val="F26B43"/>
          </p15:clr>
        </p15:guide>
        <p15:guide id="9" pos="385" userDrawn="1">
          <p15:clr>
            <a:srgbClr val="F26B43"/>
          </p15:clr>
        </p15:guide>
        <p15:guide id="10" pos="4377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
<Relationships xmlns="http://schemas.openxmlformats.org/package/2006/relationships">
  <Relationship Id="rId1" Target="../slideLayouts/slideLayout1.xml" Type="http://schemas.openxmlformats.org/officeDocument/2006/relationships/slideLayout" />
  <Relationship Id="rId2" Target="../notesSlides/notesSlide1.xml" Type="http://schemas.openxmlformats.org/officeDocument/2006/relationships/notesSlide" />
  <Relationship Id="rId3" Target="../media/image1.png" Type="http://schemas.openxmlformats.org/officeDocument/2006/relationships/image" />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タイトル 1">
            <a:extLst>
              <a:ext uri="{FF2B5EF4-FFF2-40B4-BE49-F238E27FC236}">
                <a16:creationId xmlns:a16="http://schemas.microsoft.com/office/drawing/2014/main" id="{1DC7BB05-5671-4986-6BF2-A2FF5FA75346}"/>
              </a:ext>
            </a:extLst>
          </p:cNvPr>
          <p:cNvSpPr txBox="1">
            <a:spLocks/>
          </p:cNvSpPr>
          <p:nvPr/>
        </p:nvSpPr>
        <p:spPr>
          <a:xfrm>
            <a:off x="289794" y="208773"/>
            <a:ext cx="5055628" cy="295208"/>
          </a:xfrm>
          <a:prstGeom prst="roundRect">
            <a:avLst>
              <a:gd name="adj" fmla="val 6085"/>
            </a:avLst>
          </a:prstGeom>
          <a:noFill/>
        </p:spPr>
        <p:txBody>
          <a:bodyPr bIns="77712">
            <a:noAutofit/>
          </a:bodyPr>
          <a:lstStyle>
            <a:lvl1pPr algn="l" defTabSz="6977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lang="en-US" altLang="en-US" sz="1384" b="1" i="0" kern="1200" spc="208" dirty="0">
                <a:solidFill>
                  <a:schemeClr val="bg1"/>
                </a:solidFill>
                <a:latin typeface="Meiryo" panose="020B0604030504040204" pitchFamily="34" charset="-128"/>
                <a:ea typeface="Meiryo" panose="020B0604030504040204" pitchFamily="34" charset="-128"/>
                <a:cs typeface="+mn-cs"/>
              </a:defRPr>
            </a:lvl1pPr>
          </a:lstStyle>
          <a:p>
            <a:r>
              <a:rPr lang="ja-JP" altLang="en-US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就労系障害福祉サービスを利用される皆</a:t>
            </a:r>
            <a:r>
              <a:rPr lang="ja-JP" sz="1400" spc="216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さまへ</a:t>
            </a:r>
          </a:p>
        </p:txBody>
      </p:sp>
      <p:sp>
        <p:nvSpPr>
          <p:cNvPr id="20" name="Rectangle 458">
            <a:extLst>
              <a:ext uri="{FF2B5EF4-FFF2-40B4-BE49-F238E27FC236}">
                <a16:creationId xmlns:a16="http://schemas.microsoft.com/office/drawing/2014/main" id="{11E7DC11-8DC0-57BD-3B6A-4CA33EF848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95" y="589446"/>
            <a:ext cx="7542380" cy="1038310"/>
          </a:xfrm>
          <a:prstGeom prst="rect">
            <a:avLst/>
          </a:prstGeom>
          <a:pattFill prst="dkUpDiag">
            <a:fgClr>
              <a:schemeClr val="accent1">
                <a:lumMod val="20000"/>
                <a:lumOff val="80000"/>
              </a:schemeClr>
            </a:fgClr>
            <a:bgClr>
              <a:schemeClr val="bg1"/>
            </a:bgClr>
          </a:pattFill>
          <a:ln>
            <a:noFill/>
          </a:ln>
        </p:spPr>
        <p:txBody>
          <a:bodyPr rot="0" vert="horz" wrap="square" lIns="80189" tIns="108000" rIns="0" bIns="116567" anchor="ctr" anchorCtr="0" upright="1">
            <a:noAutofit/>
          </a:bodyPr>
          <a:lstStyle/>
          <a:p>
            <a:pPr algn="ctr">
              <a:lnSpc>
                <a:spcPct val="120000"/>
              </a:lnSpc>
            </a:pP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600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月から</a:t>
            </a:r>
            <a:r>
              <a:rPr lang="ja-JP" altLang="en-US" b="1" kern="100" spc="18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開始される新しい就労系障害福祉サービス</a:t>
            </a:r>
            <a:endParaRPr lang="en-US" altLang="ja-JP" b="1" kern="100" spc="180" dirty="0">
              <a:ln w="3175">
                <a:noFill/>
              </a:ln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</a:pPr>
            <a:r>
              <a:rPr lang="ja-JP" altLang="en-US" sz="2800" b="1" kern="100" spc="250" dirty="0">
                <a:ln w="3175">
                  <a:noFill/>
                </a:ln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「就労選択支援」のご案内</a:t>
            </a:r>
          </a:p>
        </p:txBody>
      </p:sp>
      <p:pic>
        <p:nvPicPr>
          <p:cNvPr id="22" name="図 21" descr="黒い背景と白い文字&#10;&#10;自動的に生成された説明">
            <a:extLst>
              <a:ext uri="{FF2B5EF4-FFF2-40B4-BE49-F238E27FC236}">
                <a16:creationId xmlns:a16="http://schemas.microsoft.com/office/drawing/2014/main" id="{66557699-D4A1-E609-4E8F-C21C776DEF9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781" y="10111657"/>
            <a:ext cx="1296144" cy="425502"/>
          </a:xfrm>
          <a:prstGeom prst="rect">
            <a:avLst/>
          </a:prstGeom>
        </p:spPr>
      </p:pic>
      <p:sp>
        <p:nvSpPr>
          <p:cNvPr id="24" name="テキスト ボックス 5">
            <a:extLst>
              <a:ext uri="{FF2B5EF4-FFF2-40B4-BE49-F238E27FC236}">
                <a16:creationId xmlns:a16="http://schemas.microsoft.com/office/drawing/2014/main" id="{A9A81D18-DE05-156E-6CA9-587A20549C2E}"/>
              </a:ext>
            </a:extLst>
          </p:cNvPr>
          <p:cNvSpPr txBox="1"/>
          <p:nvPr/>
        </p:nvSpPr>
        <p:spPr>
          <a:xfrm>
            <a:off x="597322" y="7074098"/>
            <a:ext cx="6644666" cy="26500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20000"/>
              </a:lnSpc>
              <a:defRPr/>
            </a:pPr>
            <a:r>
              <a:rPr lang="ja-JP" altLang="en-US" sz="110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　</a:t>
            </a:r>
            <a:r>
              <a:rPr lang="ja-JP" altLang="en-US" sz="1050" kern="100" spc="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卒業後に、就労移行支援や就労継続支援の利用を検討している方</a:t>
            </a:r>
          </a:p>
        </p:txBody>
      </p:sp>
      <p:graphicFrame>
        <p:nvGraphicFramePr>
          <p:cNvPr id="30" name="コンテンツ プレースホルダー 82">
            <a:extLst>
              <a:ext uri="{FF2B5EF4-FFF2-40B4-BE49-F238E27FC236}">
                <a16:creationId xmlns:a16="http://schemas.microsoft.com/office/drawing/2014/main" id="{6E7CD0A5-C4B5-E82F-7EE2-E4AE7C75EE55}"/>
              </a:ext>
            </a:extLst>
          </p:cNvPr>
          <p:cNvGraphicFramePr>
            <a:graphicFrameLocks/>
          </p:cNvGraphicFramePr>
          <p:nvPr/>
        </p:nvGraphicFramePr>
        <p:xfrm>
          <a:off x="401905" y="2283592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就労選択支援の主な内容</a:t>
                      </a:r>
                      <a:endParaRPr lang="ja-JP" altLang="ja-JP" sz="1400" kern="100" spc="130" baseline="0" dirty="0">
                        <a:solidFill>
                          <a:schemeClr val="bg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8" name="テキスト ボックス 5">
            <a:extLst>
              <a:ext uri="{FF2B5EF4-FFF2-40B4-BE49-F238E27FC236}">
                <a16:creationId xmlns:a16="http://schemas.microsoft.com/office/drawing/2014/main" id="{5E1216AC-D093-81F3-BBFB-B610F9AF8D75}"/>
              </a:ext>
            </a:extLst>
          </p:cNvPr>
          <p:cNvSpPr txBox="1"/>
          <p:nvPr/>
        </p:nvSpPr>
        <p:spPr>
          <a:xfrm>
            <a:off x="337859" y="1683298"/>
            <a:ext cx="6916011" cy="4977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30000"/>
              </a:lnSpc>
              <a:defRPr/>
            </a:pP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</a:t>
            </a:r>
            <a:r>
              <a:rPr lang="en-US" altLang="ja-JP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100" b="1" kern="100" spc="2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１日から、障害者本人が就労先や働き方についてより良い選択ができるよう、就労アセスメントの手法を活用して、本人の希望、就労能力や適性等に合った選択を支援する「就労選択支援」が開始されます。</a:t>
            </a:r>
            <a:endParaRPr lang="en-US" altLang="ja-JP" sz="1100" b="1" kern="100" spc="2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5">
            <a:extLst>
              <a:ext uri="{FF2B5EF4-FFF2-40B4-BE49-F238E27FC236}">
                <a16:creationId xmlns:a16="http://schemas.microsoft.com/office/drawing/2014/main" id="{DFCBE77A-8D93-5B6D-A998-C1C764995807}"/>
              </a:ext>
            </a:extLst>
          </p:cNvPr>
          <p:cNvSpPr txBox="1"/>
          <p:nvPr/>
        </p:nvSpPr>
        <p:spPr>
          <a:xfrm>
            <a:off x="539477" y="2705368"/>
            <a:ext cx="6592057" cy="160460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740184">
              <a:lnSpc>
                <a:spcPct val="110000"/>
              </a:lnSpc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　作業場面を活用した状況把握（アセスメント）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611188" indent="-382588" algn="just" defTabSz="740184">
              <a:lnSpc>
                <a:spcPct val="110000"/>
              </a:lnSpc>
              <a:tabLst>
                <a:tab pos="268288" algn="l"/>
              </a:tabLst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短期間の生産活動等を通じて、就労に関する適性等の評価や意向等を整理します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265238" indent="-1722438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　多機関連携によるケース会議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311150" lvl="1" indent="-82550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利用者や関係機関を招集して多機関によるケース会議を開催します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アセスメントシートの作成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アセスメントやケース会議を踏まえアセスメント結果を作成し、利用者や相談支援機関等に伝えます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indent="-457200" algn="just" defTabSz="740184">
              <a:lnSpc>
                <a:spcPct val="110000"/>
              </a:lnSpc>
              <a:spcBef>
                <a:spcPts val="300"/>
              </a:spcBef>
              <a:defRPr/>
            </a:pPr>
            <a:r>
              <a:rPr lang="ja-JP" altLang="en-US" sz="105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　事業者等との連絡調整</a:t>
            </a:r>
            <a:endParaRPr lang="en-US" altLang="ja-JP" sz="105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457200" indent="-233363" algn="just" defTabSz="740184">
              <a:lnSpc>
                <a:spcPct val="110000"/>
              </a:lnSpc>
              <a:defRPr/>
            </a:pPr>
            <a:r>
              <a:rPr lang="ja-JP" altLang="en-US" sz="105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アセスメント結果を踏まえ、関係機関等との連絡調整を行います</a:t>
            </a:r>
            <a:endParaRPr lang="en-US" altLang="ja-JP" sz="1050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0" name="コンテンツ プレースホルダー 82">
            <a:extLst>
              <a:ext uri="{FF2B5EF4-FFF2-40B4-BE49-F238E27FC236}">
                <a16:creationId xmlns:a16="http://schemas.microsoft.com/office/drawing/2014/main" id="{2D4FA60E-2D56-F7EE-C16C-087F23629070}"/>
              </a:ext>
            </a:extLst>
          </p:cNvPr>
          <p:cNvGraphicFramePr>
            <a:graphicFrameLocks/>
          </p:cNvGraphicFramePr>
          <p:nvPr/>
        </p:nvGraphicFramePr>
        <p:xfrm>
          <a:off x="597322" y="8777324"/>
          <a:ext cx="6343553" cy="1234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43553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1234281">
                <a:tc>
                  <a:txBody>
                    <a:bodyPr/>
                    <a:lstStyle/>
                    <a:p>
                      <a:pPr marL="10800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1400" kern="100" spc="0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ltUpDiag">
                      <a:fgClr>
                        <a:schemeClr val="bg1">
                          <a:lumMod val="85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graphicFrame>
        <p:nvGraphicFramePr>
          <p:cNvPr id="45" name="コンテンツ プレースホルダー 82">
            <a:extLst>
              <a:ext uri="{FF2B5EF4-FFF2-40B4-BE49-F238E27FC236}">
                <a16:creationId xmlns:a16="http://schemas.microsoft.com/office/drawing/2014/main" id="{F9655EAD-72B2-893B-E21A-C1A94B0C4A1B}"/>
              </a:ext>
            </a:extLst>
          </p:cNvPr>
          <p:cNvGraphicFramePr>
            <a:graphicFrameLocks/>
          </p:cNvGraphicFramePr>
          <p:nvPr/>
        </p:nvGraphicFramePr>
        <p:xfrm>
          <a:off x="968428" y="8804620"/>
          <a:ext cx="5972447" cy="631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2447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631920">
                <a:tc>
                  <a:txBody>
                    <a:bodyPr/>
                    <a:lstStyle/>
                    <a:p>
                      <a:pPr marL="108000" indent="0" algn="l">
                        <a:lnSpc>
                          <a:spcPct val="11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令和７年</a:t>
                      </a:r>
                      <a:r>
                        <a:rPr lang="en-US" altLang="ja-JP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月以降、新たに就労継続支援Ｂ型を利用しようと考えている方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marL="108000" algn="l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spc="130" baseline="0" dirty="0">
                          <a:solidFill>
                            <a:schemeClr val="accent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どのような就労先や働き方が自分に合っているのか迷っている方　など</a:t>
                      </a:r>
                      <a:endParaRPr lang="en-US" altLang="ja-JP" sz="1200" kern="100" spc="130" baseline="0" dirty="0">
                        <a:solidFill>
                          <a:schemeClr val="accent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0" marR="0" marT="0" marB="36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2" name="テキスト ボックス 5">
            <a:extLst>
              <a:ext uri="{FF2B5EF4-FFF2-40B4-BE49-F238E27FC236}">
                <a16:creationId xmlns:a16="http://schemas.microsoft.com/office/drawing/2014/main" id="{CD23E50C-AEB7-914C-3EEE-CC83EF320663}"/>
              </a:ext>
            </a:extLst>
          </p:cNvPr>
          <p:cNvSpPr txBox="1"/>
          <p:nvPr/>
        </p:nvSpPr>
        <p:spPr>
          <a:xfrm>
            <a:off x="535583" y="7434138"/>
            <a:ext cx="6610431" cy="8225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-222250" algn="just" defTabSz="740184">
              <a:lnSpc>
                <a:spcPct val="110000"/>
              </a:lnSpc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就労選択支援の施行に伴い、令和７年</a:t>
            </a:r>
            <a:r>
              <a:rPr lang="en-US" altLang="ja-JP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lang="ja-JP" altLang="en-US" sz="1000" b="1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から、就労継続支援Ｂ型は、従来の就労アセスメントに代わり「就労選択支援事業所によるアセスメントにより、就労面に係る課題等の把握が行われている者」が対象となります。近隣に就労選択支援事業所がない場合は自治体にご相談ください。</a:t>
            </a:r>
            <a:endParaRPr lang="en-US" altLang="ja-JP" sz="1000" b="1" kern="100" spc="8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71463" indent="-271463" algn="just" defTabSz="740184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ja-JP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000" kern="100" spc="8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特別支援学校等の生徒は、必要に応じて、在学中に複数回利用することも可能です。</a:t>
            </a:r>
          </a:p>
        </p:txBody>
      </p:sp>
      <p:sp>
        <p:nvSpPr>
          <p:cNvPr id="42" name="角丸四角形 87">
            <a:extLst>
              <a:ext uri="{FF2B5EF4-FFF2-40B4-BE49-F238E27FC236}">
                <a16:creationId xmlns:a16="http://schemas.microsoft.com/office/drawing/2014/main" id="{DF01DAFB-E32E-A38F-4C2B-BAD6F5093C32}"/>
              </a:ext>
            </a:extLst>
          </p:cNvPr>
          <p:cNvSpPr/>
          <p:nvPr/>
        </p:nvSpPr>
        <p:spPr>
          <a:xfrm>
            <a:off x="1922568" y="4940114"/>
            <a:ext cx="1592989" cy="1563798"/>
          </a:xfrm>
          <a:prstGeom prst="roundRect">
            <a:avLst>
              <a:gd name="adj" fmla="val 0"/>
            </a:avLst>
          </a:prstGeom>
          <a:solidFill>
            <a:schemeClr val="accent2">
              <a:alpha val="10000"/>
            </a:schemeClr>
          </a:solidFill>
          <a:ln w="28575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8295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0" i="0" u="none" strike="noStrike" kern="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DBFB877A-9CB9-5FFD-18F3-DA8167C5F939}"/>
              </a:ext>
            </a:extLst>
          </p:cNvPr>
          <p:cNvGrpSpPr/>
          <p:nvPr/>
        </p:nvGrpSpPr>
        <p:grpSpPr>
          <a:xfrm>
            <a:off x="570000" y="4469075"/>
            <a:ext cx="6541595" cy="1976173"/>
            <a:chOff x="570000" y="4367885"/>
            <a:chExt cx="6541595" cy="1976173"/>
          </a:xfrm>
        </p:grpSpPr>
        <p:sp>
          <p:nvSpPr>
            <p:cNvPr id="8" name="角丸四角形 72">
              <a:extLst>
                <a:ext uri="{FF2B5EF4-FFF2-40B4-BE49-F238E27FC236}">
                  <a16:creationId xmlns:a16="http://schemas.microsoft.com/office/drawing/2014/main" id="{5B4AC907-0055-8553-0665-E6E36D53BF0F}"/>
                </a:ext>
              </a:extLst>
            </p:cNvPr>
            <p:cNvSpPr/>
            <p:nvPr/>
          </p:nvSpPr>
          <p:spPr>
            <a:xfrm>
              <a:off x="5283738" y="5637442"/>
              <a:ext cx="1815025" cy="706616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9" name="角丸四角形 81">
              <a:extLst>
                <a:ext uri="{FF2B5EF4-FFF2-40B4-BE49-F238E27FC236}">
                  <a16:creationId xmlns:a16="http://schemas.microsoft.com/office/drawing/2014/main" id="{130B1FC5-3488-3AA8-2A4B-BD50F8D478F1}"/>
                </a:ext>
              </a:extLst>
            </p:cNvPr>
            <p:cNvSpPr/>
            <p:nvPr/>
          </p:nvSpPr>
          <p:spPr>
            <a:xfrm>
              <a:off x="5279300" y="4461501"/>
              <a:ext cx="1831974" cy="967067"/>
            </a:xfrm>
            <a:prstGeom prst="roundRect">
              <a:avLst>
                <a:gd name="adj" fmla="val 0"/>
              </a:avLst>
            </a:prstGeom>
            <a:solidFill>
              <a:schemeClr val="accent1">
                <a:alpha val="10000"/>
              </a:schemeClr>
            </a:solidFill>
            <a:ln w="28575" cap="flat" cmpd="sng" algn="ctr">
              <a:noFill/>
              <a:prstDash val="solid"/>
              <a:miter lim="800000"/>
            </a:ln>
            <a:effectLst/>
          </p:spPr>
          <p:txBody>
            <a:bodyPr lIns="0" tIns="0" rIns="0" bIns="0" rtlCol="0" anchor="b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050" b="0" i="0" u="none" strike="noStrike" kern="0" cap="none" spc="0" normalizeH="0" baseline="0" noProof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852B4E59-155E-BC52-EF7E-BD2E79036B4E}"/>
                </a:ext>
              </a:extLst>
            </p:cNvPr>
            <p:cNvCxnSpPr>
              <a:cxnSpLocks/>
            </p:cNvCxnSpPr>
            <p:nvPr/>
          </p:nvCxnSpPr>
          <p:spPr>
            <a:xfrm>
              <a:off x="4068186" y="4525139"/>
              <a:ext cx="0" cy="32333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7413C52-3855-90D6-2625-A75D52AF09FF}"/>
                </a:ext>
              </a:extLst>
            </p:cNvPr>
            <p:cNvSpPr/>
            <p:nvPr/>
          </p:nvSpPr>
          <p:spPr>
            <a:xfrm>
              <a:off x="5197236" y="5999102"/>
              <a:ext cx="15076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アセスメント結果を踏まえて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職業指導等を実施</a:t>
              </a:r>
              <a:endParaRPr kumimoji="0" lang="en-US" altLang="ja-JP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cxnSp>
          <p:nvCxnSpPr>
            <p:cNvPr id="12" name="カギ線コネクタ 71">
              <a:extLst>
                <a:ext uri="{FF2B5EF4-FFF2-40B4-BE49-F238E27FC236}">
                  <a16:creationId xmlns:a16="http://schemas.microsoft.com/office/drawing/2014/main" id="{B9B779D1-F8F8-E4DA-EA93-AE51E76F4D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12003" y="4508576"/>
              <a:ext cx="2285233" cy="276841"/>
            </a:xfrm>
            <a:prstGeom prst="bentConnector3">
              <a:avLst>
                <a:gd name="adj1" fmla="val -7686"/>
              </a:avLst>
            </a:prstGeom>
            <a:noFill/>
            <a:ln w="38100" cap="flat" cmpd="sng" algn="ctr">
              <a:solidFill>
                <a:schemeClr val="accent2"/>
              </a:solidFill>
              <a:prstDash val="solid"/>
              <a:miter lim="800000"/>
              <a:tailEnd type="triangle"/>
            </a:ln>
            <a:effectLst/>
          </p:spPr>
        </p:cxnSp>
        <p:sp>
          <p:nvSpPr>
            <p:cNvPr id="13" name="角丸四角形 73">
              <a:extLst>
                <a:ext uri="{FF2B5EF4-FFF2-40B4-BE49-F238E27FC236}">
                  <a16:creationId xmlns:a16="http://schemas.microsoft.com/office/drawing/2014/main" id="{A59155FF-C746-F9D3-ECBC-5CB1A791B684}"/>
                </a:ext>
              </a:extLst>
            </p:cNvPr>
            <p:cNvSpPr/>
            <p:nvPr/>
          </p:nvSpPr>
          <p:spPr>
            <a:xfrm>
              <a:off x="5360511" y="5805023"/>
              <a:ext cx="1098129" cy="182761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0" rIns="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ハローワーク等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4" name="右矢印 74">
              <a:extLst>
                <a:ext uri="{FF2B5EF4-FFF2-40B4-BE49-F238E27FC236}">
                  <a16:creationId xmlns:a16="http://schemas.microsoft.com/office/drawing/2014/main" id="{A1532949-C2E1-B9A2-E545-B841352015B1}"/>
                </a:ext>
              </a:extLst>
            </p:cNvPr>
            <p:cNvSpPr/>
            <p:nvPr/>
          </p:nvSpPr>
          <p:spPr>
            <a:xfrm>
              <a:off x="6592193" y="5887994"/>
              <a:ext cx="185632" cy="182761"/>
            </a:xfrm>
            <a:prstGeom prst="rightArrow">
              <a:avLst>
                <a:gd name="adj1" fmla="val 50000"/>
                <a:gd name="adj2" fmla="val 55657"/>
              </a:avLst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2621BA52-801E-153B-5C84-11D5ECE43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12647" y="5824356"/>
              <a:ext cx="225737" cy="416283"/>
            </a:xfrm>
            <a:prstGeom prst="rect">
              <a:avLst/>
            </a:prstGeom>
            <a:solidFill>
              <a:sysClr val="window" lastClr="FFFFFF"/>
            </a:solidFill>
            <a:ln w="12700" cap="flat" cmpd="sng" algn="ctr">
              <a:solidFill>
                <a:srgbClr val="C4D7F9">
                  <a:shade val="50000"/>
                </a:srgbClr>
              </a:solidFill>
              <a:prstDash val="solid"/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企業等</a:t>
              </a:r>
            </a:p>
          </p:txBody>
        </p:sp>
        <p:sp>
          <p:nvSpPr>
            <p:cNvPr id="16" name="正方形/長方形 15">
              <a:extLst>
                <a:ext uri="{FF2B5EF4-FFF2-40B4-BE49-F238E27FC236}">
                  <a16:creationId xmlns:a16="http://schemas.microsoft.com/office/drawing/2014/main" id="{87F0543F-EE1E-75AA-3CA5-B07BDD0782BA}"/>
                </a:ext>
              </a:extLst>
            </p:cNvPr>
            <p:cNvSpPr/>
            <p:nvPr/>
          </p:nvSpPr>
          <p:spPr>
            <a:xfrm>
              <a:off x="5282293" y="5587881"/>
              <a:ext cx="1822624" cy="17472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lIns="91440" tIns="45720" rIns="91440" bIns="54000"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2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一般就労等</a:t>
              </a:r>
              <a:endParaRPr kumimoji="0" lang="ja-JP" altLang="en-US" sz="800" b="1" i="0" u="none" strike="noStrike" kern="0" cap="none" spc="12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Segoe UI"/>
              </a:endParaRPr>
            </a:p>
          </p:txBody>
        </p:sp>
        <p:sp>
          <p:nvSpPr>
            <p:cNvPr id="18" name="角丸四角形吹き出し 77">
              <a:extLst>
                <a:ext uri="{FF2B5EF4-FFF2-40B4-BE49-F238E27FC236}">
                  <a16:creationId xmlns:a16="http://schemas.microsoft.com/office/drawing/2014/main" id="{11D406A9-069E-70ED-5D8F-2E162E6086FA}"/>
                </a:ext>
              </a:extLst>
            </p:cNvPr>
            <p:cNvSpPr/>
            <p:nvPr/>
          </p:nvSpPr>
          <p:spPr>
            <a:xfrm>
              <a:off x="2912003" y="4367885"/>
              <a:ext cx="2032952" cy="285751"/>
            </a:xfrm>
            <a:prstGeom prst="wedgeRoundRectCallout">
              <a:avLst>
                <a:gd name="adj1" fmla="val -22260"/>
                <a:gd name="adj2" fmla="val 21451"/>
                <a:gd name="adj3" fmla="val 16667"/>
              </a:avLst>
            </a:prstGeom>
            <a:solidFill>
              <a:srgbClr val="FFFFFF"/>
            </a:solidFill>
            <a:ln w="12700" cap="flat" cmpd="sng" algn="ctr">
              <a:solidFill>
                <a:schemeClr val="accent2"/>
              </a:solidFill>
              <a:prstDash val="solid"/>
              <a:miter lim="800000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本人と協同して作成したアセスメント結果を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支給決定等において勘案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1" name="角丸四角形 78">
              <a:extLst>
                <a:ext uri="{FF2B5EF4-FFF2-40B4-BE49-F238E27FC236}">
                  <a16:creationId xmlns:a16="http://schemas.microsoft.com/office/drawing/2014/main" id="{306C4F18-D87F-A6A9-5AA2-E3FF926B0F86}"/>
                </a:ext>
              </a:extLst>
            </p:cNvPr>
            <p:cNvSpPr/>
            <p:nvPr/>
          </p:nvSpPr>
          <p:spPr>
            <a:xfrm>
              <a:off x="5345422" y="5146576"/>
              <a:ext cx="1662751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就労移行支援事業所</a:t>
              </a:r>
            </a:p>
          </p:txBody>
        </p:sp>
        <p:sp>
          <p:nvSpPr>
            <p:cNvPr id="25" name="角丸四角形 79">
              <a:extLst>
                <a:ext uri="{FF2B5EF4-FFF2-40B4-BE49-F238E27FC236}">
                  <a16:creationId xmlns:a16="http://schemas.microsoft.com/office/drawing/2014/main" id="{6A0DF2BA-353B-CF1E-B2C7-5BC1A5AF847B}"/>
                </a:ext>
              </a:extLst>
            </p:cNvPr>
            <p:cNvSpPr/>
            <p:nvPr/>
          </p:nvSpPr>
          <p:spPr>
            <a:xfrm>
              <a:off x="5345423" y="4880623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就労継続支援Ａ型事業所</a:t>
              </a:r>
            </a:p>
          </p:txBody>
        </p:sp>
        <p:sp>
          <p:nvSpPr>
            <p:cNvPr id="34" name="角丸四角形 80">
              <a:extLst>
                <a:ext uri="{FF2B5EF4-FFF2-40B4-BE49-F238E27FC236}">
                  <a16:creationId xmlns:a16="http://schemas.microsoft.com/office/drawing/2014/main" id="{A723E417-1265-CCDE-8EFD-44A5FC28A5DE}"/>
                </a:ext>
              </a:extLst>
            </p:cNvPr>
            <p:cNvSpPr/>
            <p:nvPr/>
          </p:nvSpPr>
          <p:spPr>
            <a:xfrm>
              <a:off x="5345423" y="4621074"/>
              <a:ext cx="1662750" cy="228884"/>
            </a:xfrm>
            <a:prstGeom prst="roundRect">
              <a:avLst/>
            </a:prstGeom>
            <a:solidFill>
              <a:srgbClr val="FFFFFF"/>
            </a:solidFill>
            <a:ln w="12700" cap="flat" cmpd="sng" algn="ctr">
              <a:solidFill>
                <a:srgbClr val="005CAF"/>
              </a:solidFill>
              <a:prstDash val="solid"/>
              <a:miter lim="800000"/>
            </a:ln>
            <a:effectLst/>
          </p:spPr>
          <p:txBody>
            <a:bodyPr vert="horz" lIns="36000" rIns="36000" rtlCol="0" anchor="ctr"/>
            <a:lstStyle/>
            <a:p>
              <a:pPr marL="0" marR="0" lvl="0" indent="0" algn="ctr" defTabSz="41315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1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就労継続支援Ｂ型事業所</a:t>
              </a:r>
            </a:p>
          </p:txBody>
        </p: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EA13C445-2A84-53C0-A479-702B00F7FC8D}"/>
                </a:ext>
              </a:extLst>
            </p:cNvPr>
            <p:cNvSpPr/>
            <p:nvPr/>
          </p:nvSpPr>
          <p:spPr>
            <a:xfrm>
              <a:off x="5271031" y="4386361"/>
              <a:ext cx="1840564" cy="20139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15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就労系障害福祉サービス利用</a:t>
              </a:r>
            </a:p>
          </p:txBody>
        </p:sp>
        <p:sp>
          <p:nvSpPr>
            <p:cNvPr id="43" name="Rectangle 5">
              <a:extLst>
                <a:ext uri="{FF2B5EF4-FFF2-40B4-BE49-F238E27FC236}">
                  <a16:creationId xmlns:a16="http://schemas.microsoft.com/office/drawing/2014/main" id="{F866FAA5-AA7E-FE66-417B-C6550F710E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75334" y="6104003"/>
              <a:ext cx="1501177" cy="21871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accent2"/>
              </a:solidFill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本人への情報提供等（随時）</a:t>
              </a:r>
              <a:endParaRPr kumimoji="0" lang="en-US" altLang="ja-JP" sz="800" b="1" i="0" u="none" strike="noStrike" kern="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6" name="正方形/長方形 45">
              <a:extLst>
                <a:ext uri="{FF2B5EF4-FFF2-40B4-BE49-F238E27FC236}">
                  <a16:creationId xmlns:a16="http://schemas.microsoft.com/office/drawing/2014/main" id="{7AC24A0B-9B06-0E39-E0C9-B84BE64407B2}"/>
                </a:ext>
              </a:extLst>
            </p:cNvPr>
            <p:cNvSpPr/>
            <p:nvPr/>
          </p:nvSpPr>
          <p:spPr>
            <a:xfrm>
              <a:off x="1922889" y="4735796"/>
              <a:ext cx="1593308" cy="190311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vert="horz" lIns="0" tIns="0" rIns="0" bIns="36000" rtlCol="0" anchor="ctr"/>
            <a:lstStyle/>
            <a:p>
              <a:pPr marL="0" marR="0" lvl="0" indent="0" algn="ctr" defTabSz="82954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120" normalizeH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就労選択支援事業所</a:t>
              </a:r>
            </a:p>
          </p:txBody>
        </p:sp>
        <p:sp>
          <p:nvSpPr>
            <p:cNvPr id="48" name="ホームベース 75">
              <a:extLst>
                <a:ext uri="{FF2B5EF4-FFF2-40B4-BE49-F238E27FC236}">
                  <a16:creationId xmlns:a16="http://schemas.microsoft.com/office/drawing/2014/main" id="{3900EA47-48DA-1AF1-1C34-5536897BAB02}"/>
                </a:ext>
              </a:extLst>
            </p:cNvPr>
            <p:cNvSpPr/>
            <p:nvPr/>
          </p:nvSpPr>
          <p:spPr>
            <a:xfrm>
              <a:off x="901753" y="4486939"/>
              <a:ext cx="416843" cy="1814480"/>
            </a:xfrm>
            <a:prstGeom prst="homePlate">
              <a:avLst>
                <a:gd name="adj" fmla="val 55256"/>
              </a:avLst>
            </a:prstGeom>
            <a:solidFill>
              <a:schemeClr val="accent1">
                <a:alpha val="2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vert="eaVert" lIns="36000" tIns="30035" rIns="0" bIns="30035" rtlCol="0" anchor="ctr" anchorCtr="1"/>
            <a:lstStyle/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ja-JP" sz="917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  <a:p>
              <a:pPr marL="70200" marR="0" lvl="0" indent="-7020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就労系障害福祉サービスの利用希望</a:t>
              </a:r>
            </a:p>
          </p:txBody>
        </p:sp>
        <p:sp>
          <p:nvSpPr>
            <p:cNvPr id="49" name="円/楕円 79">
              <a:extLst>
                <a:ext uri="{FF2B5EF4-FFF2-40B4-BE49-F238E27FC236}">
                  <a16:creationId xmlns:a16="http://schemas.microsoft.com/office/drawing/2014/main" id="{87D4798C-91EB-D0B3-7B88-F5CF1D8B6B70}"/>
                </a:ext>
              </a:extLst>
            </p:cNvPr>
            <p:cNvSpPr/>
            <p:nvPr/>
          </p:nvSpPr>
          <p:spPr>
            <a:xfrm>
              <a:off x="570000" y="4486939"/>
              <a:ext cx="201359" cy="1814480"/>
            </a:xfrm>
            <a:prstGeom prst="rect">
              <a:avLst/>
            </a:prstGeom>
            <a:solidFill>
              <a:srgbClr val="FFFFFF"/>
            </a:solidFill>
            <a:ln w="15875" cap="flat" cmpd="sng" algn="ctr">
              <a:solidFill>
                <a:schemeClr val="accent2"/>
              </a:solidFill>
              <a:prstDash val="solid"/>
            </a:ln>
            <a:effectLst/>
          </p:spPr>
          <p:txBody>
            <a:bodyPr vert="eaVert" lIns="0" tIns="0" rIns="0" bIns="0"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900" b="1" i="0" u="none" strike="noStrike" kern="0" cap="none" spc="200" normalizeH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</a:t>
              </a:r>
            </a:p>
          </p:txBody>
        </p:sp>
        <p:sp>
          <p:nvSpPr>
            <p:cNvPr id="50" name="Rectangle 5">
              <a:extLst>
                <a:ext uri="{FF2B5EF4-FFF2-40B4-BE49-F238E27FC236}">
                  <a16:creationId xmlns:a16="http://schemas.microsoft.com/office/drawing/2014/main" id="{6B0D1A87-E162-29B0-799C-E999EBF75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072" y="4753905"/>
              <a:ext cx="218514" cy="1374903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1" name="Rectangle 5">
              <a:extLst>
                <a:ext uri="{FF2B5EF4-FFF2-40B4-BE49-F238E27FC236}">
                  <a16:creationId xmlns:a16="http://schemas.microsoft.com/office/drawing/2014/main" id="{9D91F91F-D1EF-D1CA-E945-9089BFEF60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0553" y="4866950"/>
              <a:ext cx="275740" cy="1088624"/>
            </a:xfrm>
            <a:prstGeom prst="rect">
              <a:avLst/>
            </a:prstGeom>
            <a:solidFill>
              <a:schemeClr val="accent5"/>
            </a:solidFill>
            <a:ln w="12700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eaVert" wrap="square" anchor="ctr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800" b="1" i="0" u="none" strike="noStrike" kern="0" cap="none" spc="50" normalizeH="0" noProof="0" dirty="0">
                  <a:ln>
                    <a:noFill/>
                  </a:ln>
                  <a:solidFill>
                    <a:srgbClr val="262626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計画相談支援事業所</a:t>
              </a:r>
            </a:p>
          </p:txBody>
        </p:sp>
        <p:sp>
          <p:nvSpPr>
            <p:cNvPr id="52" name="右矢印 110">
              <a:extLst>
                <a:ext uri="{FF2B5EF4-FFF2-40B4-BE49-F238E27FC236}">
                  <a16:creationId xmlns:a16="http://schemas.microsoft.com/office/drawing/2014/main" id="{FC097BB3-AD99-8DCD-2A0A-BE97B9EE2A9F}"/>
                </a:ext>
              </a:extLst>
            </p:cNvPr>
            <p:cNvSpPr/>
            <p:nvPr/>
          </p:nvSpPr>
          <p:spPr>
            <a:xfrm>
              <a:off x="1656109" y="5286396"/>
              <a:ext cx="224995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3" name="右矢印 110">
              <a:extLst>
                <a:ext uri="{FF2B5EF4-FFF2-40B4-BE49-F238E27FC236}">
                  <a16:creationId xmlns:a16="http://schemas.microsoft.com/office/drawing/2014/main" id="{1550EB87-AA35-CA7A-2FE8-5DFF100449C9}"/>
                </a:ext>
              </a:extLst>
            </p:cNvPr>
            <p:cNvSpPr/>
            <p:nvPr/>
          </p:nvSpPr>
          <p:spPr>
            <a:xfrm>
              <a:off x="3597064" y="5294380"/>
              <a:ext cx="261597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4" name="右矢印 110">
              <a:extLst>
                <a:ext uri="{FF2B5EF4-FFF2-40B4-BE49-F238E27FC236}">
                  <a16:creationId xmlns:a16="http://schemas.microsoft.com/office/drawing/2014/main" id="{1F520F94-67F3-2646-522D-28931B956E40}"/>
                </a:ext>
              </a:extLst>
            </p:cNvPr>
            <p:cNvSpPr/>
            <p:nvPr/>
          </p:nvSpPr>
          <p:spPr>
            <a:xfrm>
              <a:off x="4287248" y="4945035"/>
              <a:ext cx="89635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55" name="右矢印 110">
              <a:extLst>
                <a:ext uri="{FF2B5EF4-FFF2-40B4-BE49-F238E27FC236}">
                  <a16:creationId xmlns:a16="http://schemas.microsoft.com/office/drawing/2014/main" id="{46077AC5-DA2E-A221-4D74-4B7603475019}"/>
                </a:ext>
              </a:extLst>
            </p:cNvPr>
            <p:cNvSpPr/>
            <p:nvPr/>
          </p:nvSpPr>
          <p:spPr>
            <a:xfrm>
              <a:off x="3606882" y="5917125"/>
              <a:ext cx="1546766" cy="326443"/>
            </a:xfrm>
            <a:prstGeom prst="rightArrow">
              <a:avLst>
                <a:gd name="adj1" fmla="val 50000"/>
                <a:gd name="adj2" fmla="val 53348"/>
              </a:avLst>
            </a:prstGeom>
            <a:solidFill>
              <a:schemeClr val="bg1">
                <a:lumMod val="65000"/>
                <a:alpha val="7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765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627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endParaRPr>
            </a:p>
          </p:txBody>
        </p:sp>
        <p:sp>
          <p:nvSpPr>
            <p:cNvPr id="71" name="Rectangle 5">
              <a:extLst>
                <a:ext uri="{FF2B5EF4-FFF2-40B4-BE49-F238E27FC236}">
                  <a16:creationId xmlns:a16="http://schemas.microsoft.com/office/drawing/2014/main" id="{5B0F05D1-E91F-4A63-952D-E1969BFBD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1928" y="4946813"/>
              <a:ext cx="1501177" cy="21871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  <p:txBody>
            <a:bodyPr vert="horz" wrap="none" lIns="108000" rIns="36000" anchor="ctr" anchorCtr="1"/>
            <a:lstStyle/>
            <a:p>
              <a:pPr marL="0" marR="0" lvl="0" indent="0" algn="ctr" defTabSz="82954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05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障害者本人と協同</a:t>
              </a:r>
              <a:endParaRPr kumimoji="0" lang="en-US" altLang="ja-JP" sz="1050" b="1" i="0" u="none" strike="noStrike" kern="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82055C8-FEEA-5C10-4E10-B9BCCD92A77F}"/>
              </a:ext>
            </a:extLst>
          </p:cNvPr>
          <p:cNvSpPr txBox="1"/>
          <p:nvPr/>
        </p:nvSpPr>
        <p:spPr>
          <a:xfrm>
            <a:off x="1891752" y="5270629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①　アセスメント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75B4100-DA91-6E8C-4FE8-FC6FCEBDB439}"/>
              </a:ext>
            </a:extLst>
          </p:cNvPr>
          <p:cNvSpPr txBox="1"/>
          <p:nvPr/>
        </p:nvSpPr>
        <p:spPr>
          <a:xfrm>
            <a:off x="1892980" y="5476650"/>
            <a:ext cx="1718903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②　多機関連携によるケース会議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6E110745-6B73-D2B3-8359-1F30EE3361B4}"/>
              </a:ext>
            </a:extLst>
          </p:cNvPr>
          <p:cNvSpPr txBox="1"/>
          <p:nvPr/>
        </p:nvSpPr>
        <p:spPr>
          <a:xfrm>
            <a:off x="1891752" y="5653453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③　アセスメントシートの作成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73604D2A-4C96-2DE2-E4B2-0C97342FBBCB}"/>
              </a:ext>
            </a:extLst>
          </p:cNvPr>
          <p:cNvSpPr txBox="1"/>
          <p:nvPr/>
        </p:nvSpPr>
        <p:spPr>
          <a:xfrm>
            <a:off x="1891752" y="5868276"/>
            <a:ext cx="1787200" cy="217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800" dirty="0"/>
              <a:t>④　</a:t>
            </a:r>
            <a:r>
              <a:rPr kumimoji="1" lang="ja-JP" altLang="en-US" sz="800"/>
              <a:t>事業者等と</a:t>
            </a:r>
            <a:r>
              <a:rPr kumimoji="1" lang="ja-JP" altLang="en-US" sz="800" dirty="0"/>
              <a:t>の連絡調整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D9C2FC9-2B9D-F64F-2672-80DE48CA4E97}"/>
              </a:ext>
            </a:extLst>
          </p:cNvPr>
          <p:cNvSpPr txBox="1"/>
          <p:nvPr/>
        </p:nvSpPr>
        <p:spPr>
          <a:xfrm>
            <a:off x="1557113" y="9348592"/>
            <a:ext cx="4445448" cy="5706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自治体や相談支援事業所にご相談ください</a:t>
            </a:r>
            <a:endParaRPr kumimoji="1" lang="en-US" altLang="ja-JP" sz="1400" b="1" i="0" u="none" strike="noStrike" kern="100" cap="none" spc="200" normalizeH="0" noProof="0" dirty="0">
              <a:ln>
                <a:noFill/>
              </a:ln>
              <a:solidFill>
                <a:srgbClr val="000000">
                  <a:lumMod val="95000"/>
                  <a:lumOff val="5000"/>
                </a:srgbClr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108000" marR="0" lvl="0" indent="0" algn="ctr" defTabSz="697779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照会先：○○窓口／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</a:t>
            </a:r>
            <a:r>
              <a:rPr kumimoji="1" lang="ja-JP" altLang="en-US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ー</a:t>
            </a:r>
            <a:r>
              <a:rPr kumimoji="1" lang="en-US" altLang="ja-JP" sz="1400" b="1" i="0" u="none" strike="noStrike" kern="100" cap="none" spc="200" normalizeH="0" noProof="0" dirty="0">
                <a:ln>
                  <a:noFill/>
                </a:ln>
                <a:solidFill>
                  <a:srgbClr val="000000">
                    <a:lumMod val="95000"/>
                    <a:lumOff val="5000"/>
                  </a:srgbClr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××××)</a:t>
            </a:r>
          </a:p>
        </p:txBody>
      </p:sp>
      <p:graphicFrame>
        <p:nvGraphicFramePr>
          <p:cNvPr id="57" name="コンテンツ プレースホルダー 82">
            <a:extLst>
              <a:ext uri="{FF2B5EF4-FFF2-40B4-BE49-F238E27FC236}">
                <a16:creationId xmlns:a16="http://schemas.microsoft.com/office/drawing/2014/main" id="{94883068-C60F-24AF-6C10-4408AE1D5CE1}"/>
              </a:ext>
            </a:extLst>
          </p:cNvPr>
          <p:cNvGraphicFramePr>
            <a:graphicFrameLocks/>
          </p:cNvGraphicFramePr>
          <p:nvPr/>
        </p:nvGraphicFramePr>
        <p:xfrm>
          <a:off x="409829" y="6623610"/>
          <a:ext cx="6772070" cy="358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2070">
                  <a:extLst>
                    <a:ext uri="{9D8B030D-6E8A-4147-A177-3AD203B41FA5}">
                      <a16:colId xmlns:a16="http://schemas.microsoft.com/office/drawing/2014/main" val="620672036"/>
                    </a:ext>
                  </a:extLst>
                </a:gridCol>
              </a:tblGrid>
              <a:tr h="358087"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400" kern="100" spc="130" baseline="0" dirty="0">
                          <a:solidFill>
                            <a:schemeClr val="bg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Times New Roman" panose="02020603050405020304" pitchFamily="18" charset="0"/>
                        </a:rPr>
                        <a:t>就労選択支援の対象者</a:t>
                      </a:r>
                    </a:p>
                  </a:txBody>
                  <a:tcPr marL="180000" marR="0" marT="36000" marB="54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6152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666C68E-16CE-611D-17C4-5F574D062400}"/>
              </a:ext>
            </a:extLst>
          </p:cNvPr>
          <p:cNvSpPr txBox="1"/>
          <p:nvPr/>
        </p:nvSpPr>
        <p:spPr>
          <a:xfrm>
            <a:off x="6458640" y="145540"/>
            <a:ext cx="1002406" cy="3165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  <a:buClr>
                <a:schemeClr val="tx2"/>
              </a:buClr>
            </a:pP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別添３</a:t>
            </a:r>
          </a:p>
        </p:txBody>
      </p:sp>
    </p:spTree>
    <p:extLst>
      <p:ext uri="{BB962C8B-B14F-4D97-AF65-F5344CB8AC3E}">
        <p14:creationId xmlns:p14="http://schemas.microsoft.com/office/powerpoint/2010/main" val="3004246946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2.xml><?xml version="1.0" encoding="utf-8"?>
<a:theme xmlns:a="http://schemas.openxmlformats.org/drawingml/2006/main" name="1_テーマ1">
  <a:themeElements>
    <a:clrScheme name="厚生労働省カラースキーム">
      <a:dk1>
        <a:srgbClr val="000000"/>
      </a:dk1>
      <a:lt1>
        <a:srgbClr val="FFFFFF"/>
      </a:lt1>
      <a:dk2>
        <a:srgbClr val="103185"/>
      </a:dk2>
      <a:lt2>
        <a:srgbClr val="E4E2ED"/>
      </a:lt2>
      <a:accent1>
        <a:srgbClr val="005CAF"/>
      </a:accent1>
      <a:accent2>
        <a:srgbClr val="DB4D6D"/>
      </a:accent2>
      <a:accent3>
        <a:srgbClr val="66BAB7"/>
      </a:accent3>
      <a:accent4>
        <a:srgbClr val="FEDFE1"/>
      </a:accent4>
      <a:accent5>
        <a:srgbClr val="C9E7E7"/>
      </a:accent5>
      <a:accent6>
        <a:srgbClr val="FDF3B9"/>
      </a:accent6>
      <a:hlink>
        <a:srgbClr val="00489E"/>
      </a:hlink>
      <a:folHlink>
        <a:srgbClr val="00489E"/>
      </a:folHlink>
    </a:clrScheme>
    <a:fontScheme name="厚生労働省推奨フォント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 kumimoji="1" sz="1200" dirty="0" smtClean="0">
            <a:solidFill>
              <a:sysClr val="windowText" lastClr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ct val="120000"/>
          </a:lnSpc>
          <a:spcAft>
            <a:spcPts val="600"/>
          </a:spcAft>
          <a:buClr>
            <a:schemeClr val="tx2"/>
          </a:buClr>
          <a:defRPr kumimoji="1" sz="12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テーマ1" id="{B8680BF0-AF34-4D4D-A58A-6EE543DC5A41}" vid="{2011E3C7-A2DA-4E89-9333-0F9C6FC8E3DF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01E761D7F10AC4AA5F2ABE28D747455" ma:contentTypeVersion="15" ma:contentTypeDescription="新しいドキュメントを作成します。" ma:contentTypeScope="" ma:versionID="a1a5d4788f9ad038195f184f59cbe8c5">
  <xsd:schema xmlns:xsd="http://www.w3.org/2001/XMLSchema" xmlns:xs="http://www.w3.org/2001/XMLSchema" xmlns:p="http://schemas.microsoft.com/office/2006/metadata/properties" xmlns:ns2="3b7b391f-316a-4bc7-a585-b2bcaf106fac" xmlns:ns3="263dbbe5-076b-4606-a03b-9598f5f2f35a" targetNamespace="http://schemas.microsoft.com/office/2006/metadata/properties" ma:root="true" ma:fieldsID="a415a90dd5818373bf7a0c58fd41e082" ns2:_="" ns3:_="">
    <xsd:import namespace="3b7b391f-316a-4bc7-a585-b2bcaf106fac"/>
    <xsd:import namespace="263dbbe5-076b-4606-a03b-9598f5f2f35a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b391f-316a-4bc7-a585-b2bcaf106fac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3dbbe5-076b-4606-a03b-9598f5f2f35a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34faeb6-5c06-48a1-9936-61b343ad2bb4}" ma:internalName="TaxCatchAll" ma:showField="CatchAllData" ma:web="263dbbe5-076b-4606-a03b-9598f5f2f3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63dbbe5-076b-4606-a03b-9598f5f2f35a" xsi:nil="true"/>
    <lcf76f155ced4ddcb4097134ff3c332f xmlns="3b7b391f-316a-4bc7-a585-b2bcaf106fac">
      <Terms xmlns="http://schemas.microsoft.com/office/infopath/2007/PartnerControls"/>
    </lcf76f155ced4ddcb4097134ff3c332f>
    <Owner xmlns="3b7b391f-316a-4bc7-a585-b2bcaf106fac">
      <UserInfo>
        <DisplayName/>
        <AccountId xsi:nil="true"/>
        <AccountType/>
      </UserInfo>
    </Own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65E4EF-12FB-4C5E-9070-03DEFCA5C0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b391f-316a-4bc7-a585-b2bcaf106fac"/>
    <ds:schemaRef ds:uri="263dbbe5-076b-4606-a03b-9598f5f2f3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D665F32-FA56-4F98-B277-0823034A040C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263dbbe5-076b-4606-a03b-9598f5f2f35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b7b391f-316a-4bc7-a585-b2bcaf106fac"/>
  </ds:schemaRefs>
</ds:datastoreItem>
</file>

<file path=customXml/itemProps3.xml><?xml version="1.0" encoding="utf-8"?>
<ds:datastoreItem xmlns:ds="http://schemas.openxmlformats.org/officeDocument/2006/customXml" ds:itemID="{306E7941-E540-4535-B3B9-0A3FCC7F16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Words>477</Words>
  <PresentationFormat>ユーザー設定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Meiryo UI</vt:lpstr>
      <vt:lpstr>ＭＳ ゴシック</vt:lpstr>
      <vt:lpstr>Meiryo</vt:lpstr>
      <vt:lpstr>Arial</vt:lpstr>
      <vt:lpstr>Calibri</vt:lpstr>
      <vt:lpstr>テーマ1</vt:lpstr>
      <vt:lpstr>1_テーマ1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