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Lst>
  <p:sldSz cx="12801600" cy="9601200" type="A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84" autoAdjust="0"/>
    <p:restoredTop sz="90943" autoAdjust="0"/>
  </p:normalViewPr>
  <p:slideViewPr>
    <p:cSldViewPr snapToGrid="0">
      <p:cViewPr varScale="1">
        <p:scale>
          <a:sx n="53" d="100"/>
          <a:sy n="53" d="100"/>
        </p:scale>
        <p:origin x="1566"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94952D2-3135-4307-97F1-553905BD7E75}" type="datetimeFigureOut">
              <a:rPr kumimoji="1" lang="ja-JP" altLang="en-US" smtClean="0"/>
              <a:t>2025/7/31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5F80DD-168B-4AED-AF2B-D13AB326D089}" type="slidenum">
              <a:rPr kumimoji="1" lang="ja-JP" altLang="en-US" smtClean="0"/>
              <a:t>‹#›</a:t>
            </a:fld>
            <a:endParaRPr kumimoji="1" lang="ja-JP" altLang="en-US"/>
          </a:p>
        </p:txBody>
      </p:sp>
    </p:spTree>
    <p:extLst>
      <p:ext uri="{BB962C8B-B14F-4D97-AF65-F5344CB8AC3E}">
        <p14:creationId xmlns:p14="http://schemas.microsoft.com/office/powerpoint/2010/main" val="2908281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4952D2-3135-4307-97F1-553905BD7E75}" type="datetimeFigureOut">
              <a:rPr kumimoji="1" lang="ja-JP" altLang="en-US" smtClean="0"/>
              <a:t>2025/7/31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5F80DD-168B-4AED-AF2B-D13AB326D089}" type="slidenum">
              <a:rPr kumimoji="1" lang="ja-JP" altLang="en-US" smtClean="0"/>
              <a:t>‹#›</a:t>
            </a:fld>
            <a:endParaRPr kumimoji="1" lang="ja-JP" altLang="en-US"/>
          </a:p>
        </p:txBody>
      </p:sp>
    </p:spTree>
    <p:extLst>
      <p:ext uri="{BB962C8B-B14F-4D97-AF65-F5344CB8AC3E}">
        <p14:creationId xmlns:p14="http://schemas.microsoft.com/office/powerpoint/2010/main" val="870562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4952D2-3135-4307-97F1-553905BD7E75}" type="datetimeFigureOut">
              <a:rPr kumimoji="1" lang="ja-JP" altLang="en-US" smtClean="0"/>
              <a:t>2025/7/31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5F80DD-168B-4AED-AF2B-D13AB326D089}" type="slidenum">
              <a:rPr kumimoji="1" lang="ja-JP" altLang="en-US" smtClean="0"/>
              <a:t>‹#›</a:t>
            </a:fld>
            <a:endParaRPr kumimoji="1" lang="ja-JP" altLang="en-US"/>
          </a:p>
        </p:txBody>
      </p:sp>
    </p:spTree>
    <p:extLst>
      <p:ext uri="{BB962C8B-B14F-4D97-AF65-F5344CB8AC3E}">
        <p14:creationId xmlns:p14="http://schemas.microsoft.com/office/powerpoint/2010/main" val="2994804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4952D2-3135-4307-97F1-553905BD7E75}" type="datetimeFigureOut">
              <a:rPr kumimoji="1" lang="ja-JP" altLang="en-US" smtClean="0"/>
              <a:t>2025/7/31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5F80DD-168B-4AED-AF2B-D13AB326D089}" type="slidenum">
              <a:rPr kumimoji="1" lang="ja-JP" altLang="en-US" smtClean="0"/>
              <a:t>‹#›</a:t>
            </a:fld>
            <a:endParaRPr kumimoji="1" lang="ja-JP" altLang="en-US"/>
          </a:p>
        </p:txBody>
      </p:sp>
    </p:spTree>
    <p:extLst>
      <p:ext uri="{BB962C8B-B14F-4D97-AF65-F5344CB8AC3E}">
        <p14:creationId xmlns:p14="http://schemas.microsoft.com/office/powerpoint/2010/main" val="4216273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94952D2-3135-4307-97F1-553905BD7E75}" type="datetimeFigureOut">
              <a:rPr kumimoji="1" lang="ja-JP" altLang="en-US" smtClean="0"/>
              <a:t>2025/7/31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5F80DD-168B-4AED-AF2B-D13AB326D089}" type="slidenum">
              <a:rPr kumimoji="1" lang="ja-JP" altLang="en-US" smtClean="0"/>
              <a:t>‹#›</a:t>
            </a:fld>
            <a:endParaRPr kumimoji="1" lang="ja-JP" altLang="en-US"/>
          </a:p>
        </p:txBody>
      </p:sp>
    </p:spTree>
    <p:extLst>
      <p:ext uri="{BB962C8B-B14F-4D97-AF65-F5344CB8AC3E}">
        <p14:creationId xmlns:p14="http://schemas.microsoft.com/office/powerpoint/2010/main" val="57575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94952D2-3135-4307-97F1-553905BD7E75}" type="datetimeFigureOut">
              <a:rPr kumimoji="1" lang="ja-JP" altLang="en-US" smtClean="0"/>
              <a:t>2025/7/31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05F80DD-168B-4AED-AF2B-D13AB326D089}" type="slidenum">
              <a:rPr kumimoji="1" lang="ja-JP" altLang="en-US" smtClean="0"/>
              <a:t>‹#›</a:t>
            </a:fld>
            <a:endParaRPr kumimoji="1" lang="ja-JP" altLang="en-US"/>
          </a:p>
        </p:txBody>
      </p:sp>
    </p:spTree>
    <p:extLst>
      <p:ext uri="{BB962C8B-B14F-4D97-AF65-F5344CB8AC3E}">
        <p14:creationId xmlns:p14="http://schemas.microsoft.com/office/powerpoint/2010/main" val="3815638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94952D2-3135-4307-97F1-553905BD7E75}" type="datetimeFigureOut">
              <a:rPr kumimoji="1" lang="ja-JP" altLang="en-US" smtClean="0"/>
              <a:t>2025/7/31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05F80DD-168B-4AED-AF2B-D13AB326D089}" type="slidenum">
              <a:rPr kumimoji="1" lang="ja-JP" altLang="en-US" smtClean="0"/>
              <a:t>‹#›</a:t>
            </a:fld>
            <a:endParaRPr kumimoji="1" lang="ja-JP" altLang="en-US"/>
          </a:p>
        </p:txBody>
      </p:sp>
    </p:spTree>
    <p:extLst>
      <p:ext uri="{BB962C8B-B14F-4D97-AF65-F5344CB8AC3E}">
        <p14:creationId xmlns:p14="http://schemas.microsoft.com/office/powerpoint/2010/main" val="3917649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94952D2-3135-4307-97F1-553905BD7E75}" type="datetimeFigureOut">
              <a:rPr kumimoji="1" lang="ja-JP" altLang="en-US" smtClean="0"/>
              <a:t>2025/7/31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05F80DD-168B-4AED-AF2B-D13AB326D089}" type="slidenum">
              <a:rPr kumimoji="1" lang="ja-JP" altLang="en-US" smtClean="0"/>
              <a:t>‹#›</a:t>
            </a:fld>
            <a:endParaRPr kumimoji="1" lang="ja-JP" altLang="en-US"/>
          </a:p>
        </p:txBody>
      </p:sp>
    </p:spTree>
    <p:extLst>
      <p:ext uri="{BB962C8B-B14F-4D97-AF65-F5344CB8AC3E}">
        <p14:creationId xmlns:p14="http://schemas.microsoft.com/office/powerpoint/2010/main" val="4286409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4952D2-3135-4307-97F1-553905BD7E75}" type="datetimeFigureOut">
              <a:rPr kumimoji="1" lang="ja-JP" altLang="en-US" smtClean="0"/>
              <a:t>2025/7/31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05F80DD-168B-4AED-AF2B-D13AB326D089}" type="slidenum">
              <a:rPr kumimoji="1" lang="ja-JP" altLang="en-US" smtClean="0"/>
              <a:t>‹#›</a:t>
            </a:fld>
            <a:endParaRPr kumimoji="1" lang="ja-JP" altLang="en-US"/>
          </a:p>
        </p:txBody>
      </p:sp>
    </p:spTree>
    <p:extLst>
      <p:ext uri="{BB962C8B-B14F-4D97-AF65-F5344CB8AC3E}">
        <p14:creationId xmlns:p14="http://schemas.microsoft.com/office/powerpoint/2010/main" val="2739516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94952D2-3135-4307-97F1-553905BD7E75}" type="datetimeFigureOut">
              <a:rPr kumimoji="1" lang="ja-JP" altLang="en-US" smtClean="0"/>
              <a:t>2025/7/31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05F80DD-168B-4AED-AF2B-D13AB326D089}" type="slidenum">
              <a:rPr kumimoji="1" lang="ja-JP" altLang="en-US" smtClean="0"/>
              <a:t>‹#›</a:t>
            </a:fld>
            <a:endParaRPr kumimoji="1" lang="ja-JP" altLang="en-US"/>
          </a:p>
        </p:txBody>
      </p:sp>
    </p:spTree>
    <p:extLst>
      <p:ext uri="{BB962C8B-B14F-4D97-AF65-F5344CB8AC3E}">
        <p14:creationId xmlns:p14="http://schemas.microsoft.com/office/powerpoint/2010/main" val="1987113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94952D2-3135-4307-97F1-553905BD7E75}" type="datetimeFigureOut">
              <a:rPr kumimoji="1" lang="ja-JP" altLang="en-US" smtClean="0"/>
              <a:t>2025/7/31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05F80DD-168B-4AED-AF2B-D13AB326D089}" type="slidenum">
              <a:rPr kumimoji="1" lang="ja-JP" altLang="en-US" smtClean="0"/>
              <a:t>‹#›</a:t>
            </a:fld>
            <a:endParaRPr kumimoji="1" lang="ja-JP" altLang="en-US"/>
          </a:p>
        </p:txBody>
      </p:sp>
    </p:spTree>
    <p:extLst>
      <p:ext uri="{BB962C8B-B14F-4D97-AF65-F5344CB8AC3E}">
        <p14:creationId xmlns:p14="http://schemas.microsoft.com/office/powerpoint/2010/main" val="775250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794952D2-3135-4307-97F1-553905BD7E75}" type="datetimeFigureOut">
              <a:rPr kumimoji="1" lang="ja-JP" altLang="en-US" smtClean="0"/>
              <a:t>2025/7/31</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405F80DD-168B-4AED-AF2B-D13AB326D089}" type="slidenum">
              <a:rPr kumimoji="1" lang="ja-JP" altLang="en-US" smtClean="0"/>
              <a:t>‹#›</a:t>
            </a:fld>
            <a:endParaRPr kumimoji="1" lang="ja-JP" altLang="en-US"/>
          </a:p>
        </p:txBody>
      </p:sp>
    </p:spTree>
    <p:extLst>
      <p:ext uri="{BB962C8B-B14F-4D97-AF65-F5344CB8AC3E}">
        <p14:creationId xmlns:p14="http://schemas.microsoft.com/office/powerpoint/2010/main" val="29220539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a:extLst>
              <a:ext uri="{FF2B5EF4-FFF2-40B4-BE49-F238E27FC236}">
                <a16:creationId xmlns:a16="http://schemas.microsoft.com/office/drawing/2014/main" id="{DBE5995E-2509-6079-A7C5-3E55782C144E}"/>
              </a:ext>
            </a:extLst>
          </p:cNvPr>
          <p:cNvSpPr/>
          <p:nvPr/>
        </p:nvSpPr>
        <p:spPr>
          <a:xfrm>
            <a:off x="0" y="11115"/>
            <a:ext cx="12801599" cy="428176"/>
          </a:xfrm>
          <a:prstGeom prst="rect">
            <a:avLst/>
          </a:prstGeom>
          <a:gradFill flip="none" rotWithShape="1">
            <a:gsLst>
              <a:gs pos="80000">
                <a:srgbClr val="7991CE"/>
              </a:gs>
              <a:gs pos="100000">
                <a:srgbClr val="4472C4">
                  <a:lumMod val="0"/>
                  <a:lumOff val="100000"/>
                </a:srgbClr>
              </a:gs>
            </a:gsLst>
            <a:lin ang="0" scaled="1"/>
            <a:tileRect/>
          </a:gradFill>
          <a:ln w="12700" cap="flat" cmpd="sng" algn="ctr">
            <a:noFill/>
            <a:prstDash val="solid"/>
            <a:miter lim="800000"/>
          </a:ln>
          <a:effectLst/>
        </p:spPr>
        <p:txBody>
          <a:bodyPr rtlCol="0" anchor="ctr"/>
          <a:lstStyle/>
          <a:p>
            <a:pPr algn="ctr" defTabSz="480057"/>
            <a:r>
              <a:rPr lang="ja-JP" altLang="en-US" sz="2100" b="1" dirty="0">
                <a:solidFill>
                  <a:schemeClr val="bg1"/>
                </a:solidFill>
                <a:latin typeface="BIZ UDゴシック" panose="020B0400000000000000" pitchFamily="49" charset="-128"/>
                <a:ea typeface="BIZ UDゴシック" panose="020B0400000000000000" pitchFamily="49" charset="-128"/>
              </a:rPr>
              <a:t>歯・口腔における健康づくりの推進に関する基本的事項　概要</a:t>
            </a:r>
            <a:endParaRPr lang="ja-JP" altLang="en-US" sz="2100" b="1" kern="0" dirty="0">
              <a:solidFill>
                <a:schemeClr val="bg1"/>
              </a:solidFill>
              <a:latin typeface="Calibri" panose="020F0502020204030204"/>
              <a:ea typeface="游ゴシック" panose="020B0400000000000000" pitchFamily="50" charset="-128"/>
            </a:endParaRPr>
          </a:p>
        </p:txBody>
      </p:sp>
      <p:sp>
        <p:nvSpPr>
          <p:cNvPr id="20" name="正方形/長方形 19"/>
          <p:cNvSpPr/>
          <p:nvPr/>
        </p:nvSpPr>
        <p:spPr>
          <a:xfrm>
            <a:off x="3261315" y="974623"/>
            <a:ext cx="9504000" cy="21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BIZ UDゴシック" panose="020B0400000000000000" pitchFamily="49" charset="-128"/>
                <a:ea typeface="BIZ UDゴシック" panose="020B0400000000000000" pitchFamily="49" charset="-128"/>
              </a:rPr>
              <a:t>分野別の施策</a:t>
            </a:r>
          </a:p>
        </p:txBody>
      </p:sp>
      <p:graphicFrame>
        <p:nvGraphicFramePr>
          <p:cNvPr id="3" name="表 2"/>
          <p:cNvGraphicFramePr>
            <a:graphicFrameLocks noGrp="1"/>
          </p:cNvGraphicFramePr>
          <p:nvPr>
            <p:extLst>
              <p:ext uri="{D42A27DB-BD31-4B8C-83A1-F6EECF244321}">
                <p14:modId xmlns:p14="http://schemas.microsoft.com/office/powerpoint/2010/main" val="4266809099"/>
              </p:ext>
            </p:extLst>
          </p:nvPr>
        </p:nvGraphicFramePr>
        <p:xfrm>
          <a:off x="7992541" y="6729423"/>
          <a:ext cx="4723588" cy="2785079"/>
        </p:xfrm>
        <a:graphic>
          <a:graphicData uri="http://schemas.openxmlformats.org/drawingml/2006/table">
            <a:tbl>
              <a:tblPr firstRow="1" firstCol="1" bandRow="1">
                <a:tableStyleId>{5C22544A-7EE6-4342-B048-85BDC9FD1C3A}</a:tableStyleId>
              </a:tblPr>
              <a:tblGrid>
                <a:gridCol w="2866583">
                  <a:extLst>
                    <a:ext uri="{9D8B030D-6E8A-4147-A177-3AD203B41FA5}">
                      <a16:colId xmlns:a16="http://schemas.microsoft.com/office/drawing/2014/main" val="2447067649"/>
                    </a:ext>
                  </a:extLst>
                </a:gridCol>
                <a:gridCol w="1062275">
                  <a:extLst>
                    <a:ext uri="{9D8B030D-6E8A-4147-A177-3AD203B41FA5}">
                      <a16:colId xmlns:a16="http://schemas.microsoft.com/office/drawing/2014/main" val="1230702911"/>
                    </a:ext>
                  </a:extLst>
                </a:gridCol>
                <a:gridCol w="794730">
                  <a:extLst>
                    <a:ext uri="{9D8B030D-6E8A-4147-A177-3AD203B41FA5}">
                      <a16:colId xmlns:a16="http://schemas.microsoft.com/office/drawing/2014/main" val="3730685282"/>
                    </a:ext>
                  </a:extLst>
                </a:gridCol>
              </a:tblGrid>
              <a:tr h="285719">
                <a:tc>
                  <a:txBody>
                    <a:bodyPr/>
                    <a:lstStyle/>
                    <a:p>
                      <a:pPr algn="ctr">
                        <a:spcAft>
                          <a:spcPts val="0"/>
                        </a:spcAft>
                      </a:pPr>
                      <a:r>
                        <a:rPr lang="ja-JP" sz="1000" kern="100" dirty="0">
                          <a:effectLst/>
                        </a:rPr>
                        <a:t>指標名</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2009" marR="72009" marT="0" marB="0" anchor="ctr"/>
                </a:tc>
                <a:tc>
                  <a:txBody>
                    <a:bodyPr/>
                    <a:lstStyle/>
                    <a:p>
                      <a:pPr algn="ctr">
                        <a:spcAft>
                          <a:spcPts val="0"/>
                        </a:spcAft>
                      </a:pPr>
                      <a:r>
                        <a:rPr lang="ja-JP" sz="1000" kern="100" dirty="0">
                          <a:effectLst/>
                        </a:rPr>
                        <a:t>現状値</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2009" marR="72009" marT="0" marB="0" anchor="ctr"/>
                </a:tc>
                <a:tc>
                  <a:txBody>
                    <a:bodyPr/>
                    <a:lstStyle/>
                    <a:p>
                      <a:pPr algn="ctr">
                        <a:spcAft>
                          <a:spcPts val="0"/>
                        </a:spcAft>
                      </a:pPr>
                      <a:r>
                        <a:rPr lang="ja-JP" sz="900" kern="100" dirty="0">
                          <a:effectLst/>
                        </a:rPr>
                        <a:t>目標値</a:t>
                      </a:r>
                      <a:endParaRPr lang="en-US" altLang="ja-JP" sz="900" kern="100" dirty="0">
                        <a:effectLst/>
                      </a:endParaRPr>
                    </a:p>
                    <a:p>
                      <a:pPr algn="ctr">
                        <a:spcAft>
                          <a:spcPts val="0"/>
                        </a:spcAft>
                      </a:pPr>
                      <a:r>
                        <a:rPr lang="en-US" altLang="ja-JP" sz="800" kern="0" dirty="0">
                          <a:effectLst/>
                        </a:rPr>
                        <a:t>(</a:t>
                      </a:r>
                      <a:r>
                        <a:rPr lang="ja-JP" sz="800" kern="0" dirty="0">
                          <a:effectLst/>
                        </a:rPr>
                        <a:t>令和</a:t>
                      </a:r>
                      <a:r>
                        <a:rPr lang="en-US" sz="800" kern="0" dirty="0">
                          <a:effectLst/>
                        </a:rPr>
                        <a:t>11</a:t>
                      </a:r>
                      <a:r>
                        <a:rPr lang="ja-JP" sz="800" kern="0" dirty="0">
                          <a:effectLst/>
                        </a:rPr>
                        <a:t>年度</a:t>
                      </a:r>
                      <a:r>
                        <a:rPr lang="en-US" altLang="ja-JP" sz="800" kern="0" dirty="0">
                          <a:effectLst/>
                        </a:rPr>
                        <a:t>)</a:t>
                      </a:r>
                      <a:endParaRPr lang="ja-JP" sz="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2009" marR="72009" marT="0" marB="0" anchor="ctr"/>
                </a:tc>
                <a:extLst>
                  <a:ext uri="{0D108BD9-81ED-4DB2-BD59-A6C34878D82A}">
                    <a16:rowId xmlns:a16="http://schemas.microsoft.com/office/drawing/2014/main" val="1672520022"/>
                  </a:ext>
                </a:extLst>
              </a:tr>
              <a:tr h="295422">
                <a:tc>
                  <a:txBody>
                    <a:bodyPr/>
                    <a:lstStyle/>
                    <a:p>
                      <a:pPr algn="just">
                        <a:spcAft>
                          <a:spcPts val="0"/>
                        </a:spcAft>
                      </a:pPr>
                      <a:r>
                        <a:rPr lang="ja-JP" altLang="en-US" sz="900" kern="100" dirty="0">
                          <a:effectLst/>
                        </a:rPr>
                        <a:t>妊：</a:t>
                      </a:r>
                      <a:r>
                        <a:rPr lang="ja-JP" sz="900" kern="100" dirty="0">
                          <a:effectLst/>
                        </a:rPr>
                        <a:t>成人歯周疾患健診を受診する妊婦の割合</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2009" marR="72009" marT="0" marB="0" anchor="ctr"/>
                </a:tc>
                <a:tc>
                  <a:txBody>
                    <a:bodyPr/>
                    <a:lstStyle/>
                    <a:p>
                      <a:pPr algn="ctr">
                        <a:spcAft>
                          <a:spcPts val="0"/>
                        </a:spcAft>
                      </a:pPr>
                      <a:r>
                        <a:rPr lang="en-US" sz="1050" kern="100" dirty="0" smtClean="0">
                          <a:effectLst/>
                        </a:rPr>
                        <a:t>40.</a:t>
                      </a:r>
                      <a:r>
                        <a:rPr lang="en-US" altLang="ja-JP" sz="1050" kern="100" dirty="0" smtClean="0">
                          <a:effectLst/>
                        </a:rPr>
                        <a:t>2</a:t>
                      </a:r>
                      <a:r>
                        <a:rPr lang="en-US" sz="1050" kern="100" dirty="0" smtClean="0">
                          <a:effectLst/>
                        </a:rPr>
                        <a:t>%</a:t>
                      </a:r>
                      <a:endParaRPr lang="ja-JP" sz="1050" kern="100" dirty="0">
                        <a:effectLst/>
                      </a:endParaRPr>
                    </a:p>
                    <a:p>
                      <a:pPr algn="ctr">
                        <a:spcAft>
                          <a:spcPts val="0"/>
                        </a:spcAft>
                      </a:pPr>
                      <a:r>
                        <a:rPr lang="ja-JP" sz="1000" kern="0" spc="35" dirty="0">
                          <a:effectLst/>
                        </a:rPr>
                        <a:t>（令和</a:t>
                      </a:r>
                      <a:r>
                        <a:rPr lang="en-US" sz="1000" kern="0" spc="35" dirty="0">
                          <a:effectLst/>
                        </a:rPr>
                        <a:t>5</a:t>
                      </a:r>
                      <a:r>
                        <a:rPr lang="ja-JP" sz="1000" kern="0" spc="35" dirty="0">
                          <a:effectLst/>
                        </a:rPr>
                        <a:t>年度）</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2009" marR="72009" marT="0" marB="0" anchor="ctr"/>
                </a:tc>
                <a:tc>
                  <a:txBody>
                    <a:bodyPr/>
                    <a:lstStyle/>
                    <a:p>
                      <a:pPr algn="ctr">
                        <a:spcAft>
                          <a:spcPts val="0"/>
                        </a:spcAft>
                      </a:pPr>
                      <a:r>
                        <a:rPr lang="en-US" sz="1050" kern="100" dirty="0" smtClean="0">
                          <a:effectLst/>
                        </a:rPr>
                        <a:t>4</a:t>
                      </a:r>
                      <a:r>
                        <a:rPr lang="en-US" altLang="ja-JP" sz="1050" kern="100" dirty="0" smtClean="0">
                          <a:effectLst/>
                        </a:rPr>
                        <a:t>5</a:t>
                      </a:r>
                      <a:r>
                        <a:rPr lang="en-US" sz="1050" kern="100" dirty="0" smtClean="0">
                          <a:effectLst/>
                        </a:rPr>
                        <a:t>.</a:t>
                      </a:r>
                      <a:r>
                        <a:rPr lang="en-US" altLang="ja-JP" sz="1050" kern="100" dirty="0" smtClean="0">
                          <a:effectLst/>
                        </a:rPr>
                        <a:t>2</a:t>
                      </a:r>
                      <a:r>
                        <a:rPr lang="en-US" sz="1050" kern="100" dirty="0" smtClean="0">
                          <a:effectLst/>
                        </a:rPr>
                        <a:t>%</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2009" marR="72009" marT="0" marB="0" anchor="ctr"/>
                </a:tc>
                <a:extLst>
                  <a:ext uri="{0D108BD9-81ED-4DB2-BD59-A6C34878D82A}">
                    <a16:rowId xmlns:a16="http://schemas.microsoft.com/office/drawing/2014/main" val="2938653625"/>
                  </a:ext>
                </a:extLst>
              </a:tr>
              <a:tr h="295422">
                <a:tc>
                  <a:txBody>
                    <a:bodyPr/>
                    <a:lstStyle/>
                    <a:p>
                      <a:pPr marL="363538" indent="-363538" algn="just">
                        <a:spcAft>
                          <a:spcPts val="0"/>
                        </a:spcAft>
                      </a:pPr>
                      <a:r>
                        <a:rPr lang="ja-JP" altLang="en-US" sz="900" kern="100" dirty="0">
                          <a:effectLst/>
                        </a:rPr>
                        <a:t>乳幼：</a:t>
                      </a:r>
                      <a:r>
                        <a:rPr lang="en-US" sz="900" kern="100" dirty="0">
                          <a:effectLst/>
                        </a:rPr>
                        <a:t>1</a:t>
                      </a:r>
                      <a:r>
                        <a:rPr lang="ja-JP" sz="900" kern="100" dirty="0">
                          <a:effectLst/>
                        </a:rPr>
                        <a:t>歳</a:t>
                      </a:r>
                      <a:r>
                        <a:rPr lang="en-US" sz="900" kern="100" dirty="0">
                          <a:effectLst/>
                        </a:rPr>
                        <a:t>6</a:t>
                      </a:r>
                      <a:r>
                        <a:rPr lang="ja-JP" sz="900" kern="100" dirty="0">
                          <a:effectLst/>
                        </a:rPr>
                        <a:t>か月において仕上げ磨きをしている保護者の割合</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2009" marR="72009" marT="0" marB="0" anchor="ctr"/>
                </a:tc>
                <a:tc>
                  <a:txBody>
                    <a:bodyPr/>
                    <a:lstStyle/>
                    <a:p>
                      <a:pPr algn="ctr">
                        <a:spcAft>
                          <a:spcPts val="0"/>
                        </a:spcAft>
                      </a:pPr>
                      <a:r>
                        <a:rPr lang="en-US" altLang="ja-JP" sz="1050" kern="100" dirty="0">
                          <a:effectLst/>
                        </a:rPr>
                        <a:t>59</a:t>
                      </a:r>
                      <a:r>
                        <a:rPr lang="en-US" sz="1050" kern="100" dirty="0">
                          <a:effectLst/>
                        </a:rPr>
                        <a:t>.</a:t>
                      </a:r>
                      <a:r>
                        <a:rPr lang="en-US" altLang="ja-JP" sz="1050" kern="100" dirty="0">
                          <a:effectLst/>
                        </a:rPr>
                        <a:t>7</a:t>
                      </a:r>
                      <a:r>
                        <a:rPr lang="en-US" sz="1050" kern="100" dirty="0">
                          <a:effectLst/>
                        </a:rPr>
                        <a:t>%</a:t>
                      </a:r>
                      <a:endParaRPr lang="ja-JP" sz="1050" kern="100" dirty="0">
                        <a:effectLst/>
                      </a:endParaRPr>
                    </a:p>
                    <a:p>
                      <a:pPr algn="ctr">
                        <a:spcAft>
                          <a:spcPts val="0"/>
                        </a:spcAft>
                      </a:pPr>
                      <a:r>
                        <a:rPr lang="ja-JP" sz="1000" kern="0" spc="35" dirty="0">
                          <a:effectLst/>
                        </a:rPr>
                        <a:t>（令和</a:t>
                      </a:r>
                      <a:r>
                        <a:rPr lang="en-US" altLang="ja-JP" sz="1000" kern="0" spc="35" dirty="0">
                          <a:effectLst/>
                        </a:rPr>
                        <a:t>5</a:t>
                      </a:r>
                      <a:r>
                        <a:rPr lang="ja-JP" sz="1000" kern="0" spc="35" dirty="0">
                          <a:effectLst/>
                        </a:rPr>
                        <a:t>年度）</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2009" marR="72009" marT="0" marB="0" anchor="ctr"/>
                </a:tc>
                <a:tc>
                  <a:txBody>
                    <a:bodyPr/>
                    <a:lstStyle/>
                    <a:p>
                      <a:pPr algn="ctr">
                        <a:spcAft>
                          <a:spcPts val="0"/>
                        </a:spcAft>
                      </a:pPr>
                      <a:r>
                        <a:rPr lang="en-US" sz="1050" kern="100" dirty="0">
                          <a:effectLst/>
                        </a:rPr>
                        <a:t>6</a:t>
                      </a:r>
                      <a:r>
                        <a:rPr lang="en-US" altLang="ja-JP" sz="1050" kern="100" dirty="0">
                          <a:effectLst/>
                        </a:rPr>
                        <a:t>4</a:t>
                      </a:r>
                      <a:r>
                        <a:rPr lang="en-US" sz="1050" kern="100" dirty="0">
                          <a:effectLst/>
                        </a:rPr>
                        <a:t>.</a:t>
                      </a:r>
                      <a:r>
                        <a:rPr lang="en-US" altLang="ja-JP" sz="1050" kern="100" dirty="0">
                          <a:effectLst/>
                        </a:rPr>
                        <a:t>7</a:t>
                      </a:r>
                      <a:r>
                        <a:rPr lang="en-US" sz="1050" kern="100" dirty="0">
                          <a:effectLst/>
                        </a:rPr>
                        <a:t>%</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2009" marR="72009" marT="0" marB="0" anchor="ctr"/>
                </a:tc>
                <a:extLst>
                  <a:ext uri="{0D108BD9-81ED-4DB2-BD59-A6C34878D82A}">
                    <a16:rowId xmlns:a16="http://schemas.microsoft.com/office/drawing/2014/main" val="584080068"/>
                  </a:ext>
                </a:extLst>
              </a:tr>
              <a:tr h="295422">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a:effectLst/>
                        </a:rPr>
                        <a:t>乳幼：●</a:t>
                      </a:r>
                      <a:r>
                        <a:rPr lang="en-US" sz="900" kern="100" dirty="0">
                          <a:effectLst/>
                        </a:rPr>
                        <a:t>3</a:t>
                      </a:r>
                      <a:r>
                        <a:rPr lang="ja-JP" sz="900" kern="100" dirty="0">
                          <a:effectLst/>
                        </a:rPr>
                        <a:t>歳児でむし歯のある子どもの割合</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2009" marR="72009" marT="0" marB="0" anchor="ctr"/>
                </a:tc>
                <a:tc>
                  <a:txBody>
                    <a:bodyPr/>
                    <a:lstStyle/>
                    <a:p>
                      <a:pPr algn="ctr">
                        <a:spcAft>
                          <a:spcPts val="0"/>
                        </a:spcAft>
                      </a:pPr>
                      <a:r>
                        <a:rPr lang="en-US" sz="1050" kern="100" dirty="0">
                          <a:effectLst/>
                        </a:rPr>
                        <a:t>12.2%</a:t>
                      </a:r>
                      <a:endParaRPr lang="ja-JP" sz="1050" kern="100" dirty="0">
                        <a:effectLst/>
                      </a:endParaRPr>
                    </a:p>
                    <a:p>
                      <a:pPr algn="ctr">
                        <a:spcAft>
                          <a:spcPts val="0"/>
                        </a:spcAft>
                      </a:pPr>
                      <a:r>
                        <a:rPr lang="ja-JP" sz="1000" kern="0" spc="35" dirty="0">
                          <a:effectLst/>
                        </a:rPr>
                        <a:t>（令和</a:t>
                      </a:r>
                      <a:r>
                        <a:rPr lang="en-US" sz="1000" kern="0" spc="35" dirty="0">
                          <a:effectLst/>
                        </a:rPr>
                        <a:t>4</a:t>
                      </a:r>
                      <a:r>
                        <a:rPr lang="ja-JP" sz="1000" kern="0" spc="35" dirty="0">
                          <a:effectLst/>
                        </a:rPr>
                        <a:t>年度）</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2009" marR="72009" marT="0" marB="0" anchor="ctr"/>
                </a:tc>
                <a:tc>
                  <a:txBody>
                    <a:bodyPr/>
                    <a:lstStyle/>
                    <a:p>
                      <a:pPr algn="ctr">
                        <a:spcAft>
                          <a:spcPts val="0"/>
                        </a:spcAft>
                      </a:pPr>
                      <a:r>
                        <a:rPr lang="en-US" sz="1050" kern="100" dirty="0">
                          <a:effectLst/>
                        </a:rPr>
                        <a:t>11.6%</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2009" marR="72009" marT="0" marB="0" anchor="ctr"/>
                </a:tc>
                <a:extLst>
                  <a:ext uri="{0D108BD9-81ED-4DB2-BD59-A6C34878D82A}">
                    <a16:rowId xmlns:a16="http://schemas.microsoft.com/office/drawing/2014/main" val="3250094987"/>
                  </a:ext>
                </a:extLst>
              </a:tr>
              <a:tr h="295422">
                <a:tc>
                  <a:txBody>
                    <a:bodyPr/>
                    <a:lstStyle/>
                    <a:p>
                      <a:pPr algn="just">
                        <a:spcAft>
                          <a:spcPts val="0"/>
                        </a:spcAft>
                      </a:pPr>
                      <a:r>
                        <a:rPr lang="ja-JP" altLang="en-US" sz="900" kern="100" dirty="0">
                          <a:effectLst/>
                        </a:rPr>
                        <a:t>少年：</a:t>
                      </a:r>
                      <a:r>
                        <a:rPr lang="en-US" sz="900" kern="100" dirty="0">
                          <a:effectLst/>
                        </a:rPr>
                        <a:t>12</a:t>
                      </a:r>
                      <a:r>
                        <a:rPr lang="ja-JP" sz="900" kern="100" dirty="0">
                          <a:effectLst/>
                        </a:rPr>
                        <a:t>歳児でむし歯のない子どもの割合</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2009" marR="72009" marT="0" marB="0" anchor="ctr"/>
                </a:tc>
                <a:tc>
                  <a:txBody>
                    <a:bodyPr/>
                    <a:lstStyle/>
                    <a:p>
                      <a:pPr algn="ctr">
                        <a:spcAft>
                          <a:spcPts val="0"/>
                        </a:spcAft>
                      </a:pPr>
                      <a:r>
                        <a:rPr lang="en-US" sz="1050" kern="100" dirty="0">
                          <a:effectLst/>
                        </a:rPr>
                        <a:t>77.6%</a:t>
                      </a:r>
                      <a:endParaRPr lang="ja-JP" sz="1050" kern="100" dirty="0">
                        <a:effectLst/>
                      </a:endParaRPr>
                    </a:p>
                    <a:p>
                      <a:pPr algn="ctr">
                        <a:spcAft>
                          <a:spcPts val="0"/>
                        </a:spcAft>
                      </a:pPr>
                      <a:r>
                        <a:rPr lang="ja-JP" sz="1000" kern="0" spc="35" dirty="0">
                          <a:effectLst/>
                        </a:rPr>
                        <a:t>（令和</a:t>
                      </a:r>
                      <a:r>
                        <a:rPr lang="en-US" sz="1000" kern="0" spc="35" dirty="0">
                          <a:effectLst/>
                        </a:rPr>
                        <a:t>5</a:t>
                      </a:r>
                      <a:r>
                        <a:rPr lang="ja-JP" sz="1000" kern="0" spc="35" dirty="0">
                          <a:effectLst/>
                        </a:rPr>
                        <a:t>年度）</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2009" marR="72009" marT="0" marB="0" anchor="ctr"/>
                </a:tc>
                <a:tc>
                  <a:txBody>
                    <a:bodyPr/>
                    <a:lstStyle/>
                    <a:p>
                      <a:pPr algn="ctr">
                        <a:spcAft>
                          <a:spcPts val="0"/>
                        </a:spcAft>
                      </a:pPr>
                      <a:r>
                        <a:rPr lang="en-US" sz="1050" kern="100" dirty="0">
                          <a:effectLst/>
                        </a:rPr>
                        <a:t>78.1%</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2009" marR="72009" marT="0" marB="0" anchor="ctr"/>
                </a:tc>
                <a:extLst>
                  <a:ext uri="{0D108BD9-81ED-4DB2-BD59-A6C34878D82A}">
                    <a16:rowId xmlns:a16="http://schemas.microsoft.com/office/drawing/2014/main" val="3943511625"/>
                  </a:ext>
                </a:extLst>
              </a:tr>
              <a:tr h="295422">
                <a:tc>
                  <a:txBody>
                    <a:bodyPr/>
                    <a:lstStyle/>
                    <a:p>
                      <a:pPr algn="just">
                        <a:spcAft>
                          <a:spcPts val="0"/>
                        </a:spcAft>
                      </a:pPr>
                      <a:r>
                        <a:rPr lang="ja-JP" altLang="en-US" sz="900" kern="100" dirty="0">
                          <a:effectLst/>
                        </a:rPr>
                        <a:t>青・壮：●</a:t>
                      </a:r>
                      <a:r>
                        <a:rPr lang="ja-JP" sz="900" kern="100" dirty="0">
                          <a:effectLst/>
                        </a:rPr>
                        <a:t>年</a:t>
                      </a:r>
                      <a:r>
                        <a:rPr lang="en-US" sz="900" kern="100" dirty="0">
                          <a:effectLst/>
                        </a:rPr>
                        <a:t>1</a:t>
                      </a:r>
                      <a:r>
                        <a:rPr lang="ja-JP" sz="900" kern="100" dirty="0">
                          <a:effectLst/>
                        </a:rPr>
                        <a:t>回以上の歯科健診を受診した人の割合</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2009" marR="72009" marT="0" marB="0" anchor="ctr"/>
                </a:tc>
                <a:tc>
                  <a:txBody>
                    <a:bodyPr/>
                    <a:lstStyle/>
                    <a:p>
                      <a:pPr algn="ctr">
                        <a:spcAft>
                          <a:spcPts val="0"/>
                        </a:spcAft>
                      </a:pPr>
                      <a:r>
                        <a:rPr lang="en-US" sz="1050" kern="100" dirty="0">
                          <a:effectLst/>
                        </a:rPr>
                        <a:t>55.9%</a:t>
                      </a:r>
                      <a:endParaRPr lang="ja-JP" sz="1050" kern="100" dirty="0">
                        <a:effectLst/>
                      </a:endParaRPr>
                    </a:p>
                    <a:p>
                      <a:pPr algn="ctr">
                        <a:spcAft>
                          <a:spcPts val="0"/>
                        </a:spcAft>
                      </a:pPr>
                      <a:r>
                        <a:rPr lang="ja-JP" sz="1000" kern="0" spc="35" dirty="0">
                          <a:effectLst/>
                        </a:rPr>
                        <a:t>（令和</a:t>
                      </a:r>
                      <a:r>
                        <a:rPr lang="en-US" sz="1000" kern="0" spc="35" dirty="0">
                          <a:effectLst/>
                        </a:rPr>
                        <a:t>5</a:t>
                      </a:r>
                      <a:r>
                        <a:rPr lang="ja-JP" sz="1000" kern="0" spc="35" dirty="0">
                          <a:effectLst/>
                        </a:rPr>
                        <a:t>年度）</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2009" marR="72009" marT="0" marB="0" anchor="ctr"/>
                </a:tc>
                <a:tc>
                  <a:txBody>
                    <a:bodyPr/>
                    <a:lstStyle/>
                    <a:p>
                      <a:pPr algn="ctr">
                        <a:spcAft>
                          <a:spcPts val="0"/>
                        </a:spcAft>
                      </a:pPr>
                      <a:r>
                        <a:rPr lang="en-US" sz="1050" kern="100" dirty="0">
                          <a:effectLst/>
                        </a:rPr>
                        <a:t>61.5</a:t>
                      </a:r>
                      <a:r>
                        <a:rPr lang="ja-JP" sz="1050" kern="100" dirty="0">
                          <a:effectLst/>
                        </a:rPr>
                        <a:t>％以上</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2009" marR="72009" marT="0" marB="0" anchor="ctr"/>
                </a:tc>
                <a:extLst>
                  <a:ext uri="{0D108BD9-81ED-4DB2-BD59-A6C34878D82A}">
                    <a16:rowId xmlns:a16="http://schemas.microsoft.com/office/drawing/2014/main" val="1120739755"/>
                  </a:ext>
                </a:extLst>
              </a:tr>
              <a:tr h="295422">
                <a:tc>
                  <a:txBody>
                    <a:bodyPr/>
                    <a:lstStyle/>
                    <a:p>
                      <a:pPr marL="449263" indent="-449263" algn="just">
                        <a:spcAft>
                          <a:spcPts val="0"/>
                        </a:spcAft>
                      </a:pPr>
                      <a:r>
                        <a:rPr lang="ja-JP" altLang="en-US" sz="900" kern="100" dirty="0">
                          <a:effectLst/>
                        </a:rPr>
                        <a:t>青・壮：●</a:t>
                      </a:r>
                      <a:r>
                        <a:rPr lang="ja-JP" sz="800" kern="100" dirty="0">
                          <a:effectLst/>
                        </a:rPr>
                        <a:t>歯・口腔の健康を保つことへの関心を持っている人の割合</a:t>
                      </a:r>
                      <a:endParaRPr lang="ja-JP" sz="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2009" marR="72009" marT="0" marB="0" anchor="ctr"/>
                </a:tc>
                <a:tc>
                  <a:txBody>
                    <a:bodyPr/>
                    <a:lstStyle/>
                    <a:p>
                      <a:pPr algn="ctr">
                        <a:spcAft>
                          <a:spcPts val="0"/>
                        </a:spcAft>
                      </a:pPr>
                      <a:r>
                        <a:rPr lang="en-US" sz="1050" kern="100" dirty="0">
                          <a:effectLst/>
                        </a:rPr>
                        <a:t>88.7%</a:t>
                      </a:r>
                      <a:endParaRPr lang="ja-JP" sz="1050" kern="100" dirty="0">
                        <a:effectLst/>
                      </a:endParaRPr>
                    </a:p>
                    <a:p>
                      <a:pPr algn="ctr">
                        <a:spcAft>
                          <a:spcPts val="0"/>
                        </a:spcAft>
                      </a:pPr>
                      <a:r>
                        <a:rPr lang="ja-JP" sz="1000" kern="0" spc="35" dirty="0">
                          <a:effectLst/>
                        </a:rPr>
                        <a:t>（令和</a:t>
                      </a:r>
                      <a:r>
                        <a:rPr lang="en-US" sz="1000" kern="0" spc="35" dirty="0">
                          <a:effectLst/>
                        </a:rPr>
                        <a:t>5</a:t>
                      </a:r>
                      <a:r>
                        <a:rPr lang="ja-JP" sz="1000" kern="0" spc="35" dirty="0">
                          <a:effectLst/>
                        </a:rPr>
                        <a:t>年度）</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2009" marR="72009" marT="0" marB="0" anchor="ctr"/>
                </a:tc>
                <a:tc>
                  <a:txBody>
                    <a:bodyPr/>
                    <a:lstStyle/>
                    <a:p>
                      <a:pPr algn="ctr">
                        <a:spcAft>
                          <a:spcPts val="0"/>
                        </a:spcAft>
                      </a:pPr>
                      <a:r>
                        <a:rPr lang="en-US" sz="1050" kern="100" dirty="0">
                          <a:effectLst/>
                        </a:rPr>
                        <a:t>90.0</a:t>
                      </a:r>
                      <a:r>
                        <a:rPr lang="ja-JP" sz="1050" kern="100" dirty="0">
                          <a:effectLst/>
                        </a:rPr>
                        <a:t>％以上</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2009" marR="72009" marT="0" marB="0" anchor="ctr"/>
                </a:tc>
                <a:extLst>
                  <a:ext uri="{0D108BD9-81ED-4DB2-BD59-A6C34878D82A}">
                    <a16:rowId xmlns:a16="http://schemas.microsoft.com/office/drawing/2014/main" val="3734899843"/>
                  </a:ext>
                </a:extLst>
              </a:tr>
              <a:tr h="295422">
                <a:tc>
                  <a:txBody>
                    <a:bodyPr/>
                    <a:lstStyle/>
                    <a:p>
                      <a:pPr algn="just">
                        <a:spcAft>
                          <a:spcPts val="0"/>
                        </a:spcAft>
                      </a:pPr>
                      <a:r>
                        <a:rPr lang="ja-JP" altLang="en-US" sz="900" kern="100" dirty="0">
                          <a:effectLst/>
                        </a:rPr>
                        <a:t>壮：</a:t>
                      </a:r>
                      <a:r>
                        <a:rPr lang="en-US" altLang="ja-JP" sz="900" kern="100" dirty="0">
                          <a:effectLst/>
                          <a:latin typeface="+mn-ea"/>
                          <a:ea typeface="+mn-ea"/>
                          <a:cs typeface="Times New Roman" panose="02020603050405020304" pitchFamily="18" charset="0"/>
                        </a:rPr>
                        <a:t>40</a:t>
                      </a:r>
                      <a:r>
                        <a:rPr lang="ja-JP" altLang="en-US" sz="900" kern="100" dirty="0">
                          <a:effectLst/>
                          <a:latin typeface="+mn-ea"/>
                          <a:ea typeface="+mn-ea"/>
                          <a:cs typeface="Times New Roman" panose="02020603050405020304" pitchFamily="18" charset="0"/>
                        </a:rPr>
                        <a:t>歳以上における自分の歯が</a:t>
                      </a:r>
                      <a:r>
                        <a:rPr lang="en-US" altLang="ja-JP" sz="900" kern="100" dirty="0">
                          <a:effectLst/>
                          <a:latin typeface="+mn-ea"/>
                          <a:ea typeface="+mn-ea"/>
                          <a:cs typeface="Times New Roman" panose="02020603050405020304" pitchFamily="18" charset="0"/>
                        </a:rPr>
                        <a:t>19</a:t>
                      </a:r>
                      <a:r>
                        <a:rPr lang="ja-JP" altLang="en-US" sz="900" kern="100" dirty="0">
                          <a:effectLst/>
                          <a:latin typeface="+mn-ea"/>
                          <a:ea typeface="+mn-ea"/>
                          <a:cs typeface="Times New Roman" panose="02020603050405020304" pitchFamily="18" charset="0"/>
                        </a:rPr>
                        <a:t>本以下の者の割合</a:t>
                      </a:r>
                      <a:endParaRPr lang="ja-JP" sz="900" kern="100" dirty="0">
                        <a:effectLst/>
                        <a:latin typeface="+mn-ea"/>
                        <a:ea typeface="+mn-ea"/>
                        <a:cs typeface="Times New Roman" panose="02020603050405020304" pitchFamily="18" charset="0"/>
                      </a:endParaRPr>
                    </a:p>
                  </a:txBody>
                  <a:tcPr marL="72009" marR="72009" marT="0" marB="0" anchor="ctr"/>
                </a:tc>
                <a:tc>
                  <a:txBody>
                    <a:bodyPr/>
                    <a:lstStyle/>
                    <a:p>
                      <a:pPr algn="ctr">
                        <a:spcAft>
                          <a:spcPts val="0"/>
                        </a:spcAft>
                      </a:pPr>
                      <a:r>
                        <a:rPr lang="en-US" altLang="ja-JP" sz="1050" kern="100" dirty="0">
                          <a:effectLst/>
                          <a:latin typeface="+mn-lt"/>
                        </a:rPr>
                        <a:t>19.0%</a:t>
                      </a:r>
                      <a:endParaRPr lang="ja-JP" altLang="ja-JP" sz="1050" kern="100" dirty="0">
                        <a:effectLst/>
                        <a:latin typeface="+mn-lt"/>
                      </a:endParaRPr>
                    </a:p>
                    <a:p>
                      <a:pPr algn="ctr">
                        <a:spcAft>
                          <a:spcPts val="0"/>
                        </a:spcAft>
                      </a:pPr>
                      <a:r>
                        <a:rPr lang="ja-JP" altLang="ja-JP" sz="1000" kern="0" spc="35" dirty="0">
                          <a:effectLst/>
                          <a:latin typeface="+mn-lt"/>
                        </a:rPr>
                        <a:t>（令和</a:t>
                      </a:r>
                      <a:r>
                        <a:rPr lang="en-US" altLang="ja-JP" sz="1000" kern="0" spc="35" dirty="0">
                          <a:effectLst/>
                          <a:latin typeface="+mn-lt"/>
                        </a:rPr>
                        <a:t>5</a:t>
                      </a:r>
                      <a:r>
                        <a:rPr lang="ja-JP" altLang="ja-JP" sz="1000" kern="0" spc="35" dirty="0">
                          <a:effectLst/>
                          <a:latin typeface="+mn-lt"/>
                        </a:rPr>
                        <a:t>年度）</a:t>
                      </a:r>
                      <a:endParaRPr lang="ja-JP" sz="1000" kern="100" dirty="0">
                        <a:effectLst/>
                        <a:latin typeface="+mn-lt"/>
                        <a:ea typeface="游明朝" panose="02020400000000000000" pitchFamily="18" charset="-128"/>
                        <a:cs typeface="Times New Roman" panose="02020603050405020304" pitchFamily="18" charset="0"/>
                      </a:endParaRPr>
                    </a:p>
                  </a:txBody>
                  <a:tcPr marL="72009" marR="72009" marT="0" marB="0" anchor="ctr"/>
                </a:tc>
                <a:tc>
                  <a:txBody>
                    <a:bodyPr/>
                    <a:lstStyle/>
                    <a:p>
                      <a:pPr algn="ctr">
                        <a:spcAft>
                          <a:spcPts val="0"/>
                        </a:spcAft>
                      </a:pPr>
                      <a:r>
                        <a:rPr lang="en-US" altLang="ja-JP" sz="1050" kern="100" dirty="0">
                          <a:effectLst/>
                          <a:latin typeface="+mn-lt"/>
                        </a:rPr>
                        <a:t>12.0%</a:t>
                      </a:r>
                      <a:r>
                        <a:rPr lang="ja-JP" altLang="en-US" sz="1050" kern="100" dirty="0">
                          <a:effectLst/>
                          <a:latin typeface="+mn-lt"/>
                          <a:ea typeface="+mn-ea"/>
                          <a:cs typeface="+mn-cs"/>
                        </a:rPr>
                        <a:t>以下</a:t>
                      </a:r>
                      <a:endParaRPr lang="ja-JP" sz="1050" kern="100" dirty="0">
                        <a:effectLst/>
                        <a:latin typeface="+mn-lt"/>
                        <a:ea typeface="游明朝" panose="02020400000000000000" pitchFamily="18" charset="-128"/>
                        <a:cs typeface="Times New Roman" panose="02020603050405020304" pitchFamily="18" charset="0"/>
                      </a:endParaRPr>
                    </a:p>
                  </a:txBody>
                  <a:tcPr marL="72009" marR="72009" marT="0" marB="0" anchor="ctr"/>
                </a:tc>
                <a:extLst>
                  <a:ext uri="{0D108BD9-81ED-4DB2-BD59-A6C34878D82A}">
                    <a16:rowId xmlns:a16="http://schemas.microsoft.com/office/drawing/2014/main" val="3652801573"/>
                  </a:ext>
                </a:extLst>
              </a:tr>
              <a:tr h="0">
                <a:tc>
                  <a:txBody>
                    <a:bodyPr/>
                    <a:lstStyle/>
                    <a:p>
                      <a:pPr algn="just">
                        <a:spcAft>
                          <a:spcPts val="0"/>
                        </a:spcAft>
                      </a:pPr>
                      <a:r>
                        <a:rPr lang="ja-JP" altLang="en-US" sz="900" kern="100" dirty="0">
                          <a:effectLst/>
                        </a:rPr>
                        <a:t>高：◎</a:t>
                      </a:r>
                      <a:r>
                        <a:rPr lang="ja-JP" sz="900" kern="100" dirty="0">
                          <a:effectLst/>
                        </a:rPr>
                        <a:t>訪問歯科診療を含めた在宅療養の認知度</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2009" marR="72009" marT="0" marB="0" anchor="ctr"/>
                </a:tc>
                <a:tc>
                  <a:txBody>
                    <a:bodyPr/>
                    <a:lstStyle/>
                    <a:p>
                      <a:pPr algn="ctr">
                        <a:spcAft>
                          <a:spcPts val="0"/>
                        </a:spcAft>
                      </a:pPr>
                      <a:r>
                        <a:rPr lang="en-US" sz="1050" kern="100" dirty="0">
                          <a:effectLst/>
                        </a:rPr>
                        <a:t>49.3%</a:t>
                      </a:r>
                      <a:endParaRPr lang="ja-JP" sz="1050" kern="100" dirty="0">
                        <a:effectLst/>
                      </a:endParaRPr>
                    </a:p>
                    <a:p>
                      <a:pPr algn="ctr">
                        <a:spcAft>
                          <a:spcPts val="0"/>
                        </a:spcAft>
                      </a:pPr>
                      <a:r>
                        <a:rPr lang="ja-JP" sz="1000" kern="0" spc="35" dirty="0">
                          <a:effectLst/>
                        </a:rPr>
                        <a:t>（令和</a:t>
                      </a:r>
                      <a:r>
                        <a:rPr lang="en-US" sz="1000" kern="0" spc="35" dirty="0">
                          <a:effectLst/>
                        </a:rPr>
                        <a:t>5</a:t>
                      </a:r>
                      <a:r>
                        <a:rPr lang="ja-JP" sz="1000" kern="0" spc="35" dirty="0">
                          <a:effectLst/>
                        </a:rPr>
                        <a:t>年度）</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2009" marR="72009" marT="0" marB="0" anchor="ctr"/>
                </a:tc>
                <a:tc>
                  <a:txBody>
                    <a:bodyPr/>
                    <a:lstStyle/>
                    <a:p>
                      <a:pPr algn="ctr">
                        <a:spcAft>
                          <a:spcPts val="0"/>
                        </a:spcAft>
                      </a:pPr>
                      <a:r>
                        <a:rPr lang="en-US" sz="1050" kern="100" dirty="0">
                          <a:effectLst/>
                        </a:rPr>
                        <a:t>60.0%</a:t>
                      </a:r>
                      <a:endParaRPr lang="ja-JP" sz="1050" kern="100" dirty="0">
                        <a:effectLst/>
                      </a:endParaRPr>
                    </a:p>
                    <a:p>
                      <a:pPr algn="ctr">
                        <a:spcAft>
                          <a:spcPts val="0"/>
                        </a:spcAft>
                      </a:pPr>
                      <a:r>
                        <a:rPr lang="en-US" altLang="ja-JP" sz="1000" kern="0" dirty="0">
                          <a:effectLst/>
                        </a:rPr>
                        <a:t>(</a:t>
                      </a:r>
                      <a:r>
                        <a:rPr lang="ja-JP" sz="1000" kern="0" dirty="0">
                          <a:effectLst/>
                        </a:rPr>
                        <a:t>令和</a:t>
                      </a:r>
                      <a:r>
                        <a:rPr lang="en-US" sz="1000" kern="0" dirty="0">
                          <a:effectLst/>
                        </a:rPr>
                        <a:t>8</a:t>
                      </a:r>
                      <a:r>
                        <a:rPr lang="ja-JP" sz="1000" kern="0" dirty="0">
                          <a:effectLst/>
                        </a:rPr>
                        <a:t>年度</a:t>
                      </a:r>
                      <a:r>
                        <a:rPr lang="en-US" altLang="ja-JP" sz="1000" kern="0" dirty="0">
                          <a:effectLst/>
                        </a:rPr>
                        <a:t>)</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2009" marR="72009" marT="0" marB="0" anchor="ctr"/>
                </a:tc>
                <a:extLst>
                  <a:ext uri="{0D108BD9-81ED-4DB2-BD59-A6C34878D82A}">
                    <a16:rowId xmlns:a16="http://schemas.microsoft.com/office/drawing/2014/main" val="2744038953"/>
                  </a:ext>
                </a:extLst>
              </a:tr>
            </a:tbl>
          </a:graphicData>
        </a:graphic>
      </p:graphicFrame>
      <p:sp>
        <p:nvSpPr>
          <p:cNvPr id="2" name="テキスト ボックス 1">
            <a:extLst>
              <a:ext uri="{FF2B5EF4-FFF2-40B4-BE49-F238E27FC236}">
                <a16:creationId xmlns:a16="http://schemas.microsoft.com/office/drawing/2014/main" id="{8A70A5AB-048E-2322-9881-F358C62E349A}"/>
              </a:ext>
            </a:extLst>
          </p:cNvPr>
          <p:cNvSpPr txBox="1"/>
          <p:nvPr/>
        </p:nvSpPr>
        <p:spPr>
          <a:xfrm>
            <a:off x="11310895" y="131721"/>
            <a:ext cx="1433603" cy="286232"/>
          </a:xfrm>
          <a:prstGeom prst="rect">
            <a:avLst/>
          </a:prstGeom>
          <a:noFill/>
          <a:ln>
            <a:noFill/>
          </a:ln>
        </p:spPr>
        <p:txBody>
          <a:bodyPr wrap="square" rtlCol="0">
            <a:spAutoFit/>
          </a:bodyPr>
          <a:lstStyle/>
          <a:p>
            <a:pPr algn="r"/>
            <a:r>
              <a:rPr lang="ja-JP" altLang="en-US" sz="1260" dirty="0">
                <a:latin typeface="BIZ UDゴシック" panose="020B0400000000000000" pitchFamily="49" charset="-128"/>
                <a:ea typeface="BIZ UDゴシック" panose="020B0400000000000000" pitchFamily="49" charset="-128"/>
              </a:rPr>
              <a:t>令和</a:t>
            </a:r>
            <a:r>
              <a:rPr lang="en-US" altLang="ja-JP" sz="1260" dirty="0">
                <a:latin typeface="BIZ UDゴシック" panose="020B0400000000000000" pitchFamily="49" charset="-128"/>
                <a:ea typeface="BIZ UDゴシック" panose="020B0400000000000000" pitchFamily="49" charset="-128"/>
              </a:rPr>
              <a:t>7</a:t>
            </a:r>
            <a:r>
              <a:rPr lang="ja-JP" altLang="en-US" sz="1260" dirty="0">
                <a:latin typeface="BIZ UDゴシック" panose="020B0400000000000000" pitchFamily="49" charset="-128"/>
                <a:ea typeface="BIZ UDゴシック" panose="020B0400000000000000" pitchFamily="49" charset="-128"/>
              </a:rPr>
              <a:t>年</a:t>
            </a:r>
            <a:r>
              <a:rPr lang="en-US" altLang="ja-JP" sz="1260" dirty="0">
                <a:latin typeface="BIZ UDゴシック" panose="020B0400000000000000" pitchFamily="49" charset="-128"/>
                <a:ea typeface="BIZ UDゴシック" panose="020B0400000000000000" pitchFamily="49" charset="-128"/>
              </a:rPr>
              <a:t>3</a:t>
            </a:r>
            <a:r>
              <a:rPr lang="ja-JP" altLang="en-US" sz="1260" dirty="0">
                <a:latin typeface="BIZ UDゴシック" panose="020B0400000000000000" pitchFamily="49" charset="-128"/>
                <a:ea typeface="BIZ UDゴシック" panose="020B0400000000000000" pitchFamily="49" charset="-128"/>
              </a:rPr>
              <a:t>月</a:t>
            </a:r>
          </a:p>
        </p:txBody>
      </p:sp>
      <p:sp>
        <p:nvSpPr>
          <p:cNvPr id="14" name="テキスト ボックス 13">
            <a:extLst>
              <a:ext uri="{FF2B5EF4-FFF2-40B4-BE49-F238E27FC236}">
                <a16:creationId xmlns:a16="http://schemas.microsoft.com/office/drawing/2014/main" id="{4936A41E-9F01-9D0A-5A0F-ECF7CE074232}"/>
              </a:ext>
            </a:extLst>
          </p:cNvPr>
          <p:cNvSpPr txBox="1"/>
          <p:nvPr/>
        </p:nvSpPr>
        <p:spPr>
          <a:xfrm>
            <a:off x="3251200" y="6506437"/>
            <a:ext cx="4680000" cy="3154710"/>
          </a:xfrm>
          <a:prstGeom prst="rect">
            <a:avLst/>
          </a:prstGeom>
          <a:solidFill>
            <a:schemeClr val="bg1">
              <a:lumMod val="95000"/>
            </a:schemeClr>
          </a:solidFill>
          <a:ln>
            <a:noFill/>
          </a:ln>
        </p:spPr>
        <p:txBody>
          <a:bodyPr wrap="square">
            <a:spAutoFit/>
          </a:bodyPr>
          <a:lstStyle/>
          <a:p>
            <a:pPr marL="110782" indent="-110782"/>
            <a:endParaRPr lang="en-US" altLang="ja-JP" sz="1050" dirty="0">
              <a:latin typeface="BIZ UDゴシック" panose="020B0400000000000000" pitchFamily="49" charset="-128"/>
              <a:ea typeface="BIZ UDゴシック" panose="020B0400000000000000" pitchFamily="49" charset="-128"/>
            </a:endParaRPr>
          </a:p>
          <a:p>
            <a:pPr marL="110782" indent="-110782"/>
            <a:r>
              <a:rPr lang="ja-JP" altLang="en-US" sz="1300" b="1" dirty="0">
                <a:solidFill>
                  <a:schemeClr val="accent1"/>
                </a:solidFill>
                <a:latin typeface="BIZ UDゴシック" panose="020B0400000000000000" pitchFamily="49" charset="-128"/>
                <a:ea typeface="BIZ UDゴシック" panose="020B0400000000000000" pitchFamily="49" charset="-128"/>
              </a:rPr>
              <a:t>⑴　関係機関と連携した取組</a:t>
            </a:r>
          </a:p>
          <a:p>
            <a:pPr marL="110782" indent="-110782"/>
            <a:r>
              <a:rPr lang="ja-JP" altLang="en-US" sz="1050" dirty="0">
                <a:latin typeface="BIZ UDゴシック" panose="020B0400000000000000" pitchFamily="49" charset="-128"/>
                <a:ea typeface="BIZ UDゴシック" panose="020B0400000000000000" pitchFamily="49" charset="-128"/>
              </a:rPr>
              <a:t>〇　各分野において、定期歯科健診の受診勧奨等の受診促進を実施。</a:t>
            </a:r>
          </a:p>
          <a:p>
            <a:pPr marL="110782" indent="-110782"/>
            <a:r>
              <a:rPr lang="ja-JP" altLang="en-US" sz="1050" dirty="0">
                <a:latin typeface="BIZ UDゴシック" panose="020B0400000000000000" pitchFamily="49" charset="-128"/>
                <a:ea typeface="BIZ UDゴシック" panose="020B0400000000000000" pitchFamily="49" charset="-128"/>
              </a:rPr>
              <a:t>〇　</a:t>
            </a:r>
            <a:r>
              <a:rPr lang="ja-JP" altLang="en-US" sz="1050" b="1" u="sng" dirty="0">
                <a:latin typeface="BIZ UDゴシック" panose="020B0400000000000000" pitchFamily="49" charset="-128"/>
                <a:ea typeface="BIZ UDゴシック" panose="020B0400000000000000" pitchFamily="49" charset="-128"/>
              </a:rPr>
              <a:t>市歯科医師会等の関係団体と連携しながら、各歯科医療機関の体制強化</a:t>
            </a:r>
            <a:r>
              <a:rPr lang="ja-JP" altLang="en-US" sz="1050" dirty="0">
                <a:latin typeface="BIZ UDゴシック" panose="020B0400000000000000" pitchFamily="49" charset="-128"/>
                <a:ea typeface="BIZ UDゴシック" panose="020B0400000000000000" pitchFamily="49" charset="-128"/>
              </a:rPr>
              <a:t>や　</a:t>
            </a:r>
            <a:r>
              <a:rPr lang="ja-JP" altLang="en-US" sz="1050" b="1" u="sng" dirty="0">
                <a:latin typeface="BIZ UDゴシック" panose="020B0400000000000000" pitchFamily="49" charset="-128"/>
                <a:ea typeface="BIZ UDゴシック" panose="020B0400000000000000" pitchFamily="49" charset="-128"/>
              </a:rPr>
              <a:t>積極的な歯科口腔に関する情報発信</a:t>
            </a:r>
            <a:r>
              <a:rPr lang="ja-JP" altLang="en-US" sz="1050" dirty="0">
                <a:latin typeface="BIZ UDゴシック" panose="020B0400000000000000" pitchFamily="49" charset="-128"/>
                <a:ea typeface="BIZ UDゴシック" panose="020B0400000000000000" pitchFamily="49" charset="-128"/>
              </a:rPr>
              <a:t>等を行う。</a:t>
            </a:r>
          </a:p>
          <a:p>
            <a:pPr marL="110782" indent="-110782"/>
            <a:r>
              <a:rPr lang="ja-JP" altLang="en-US" sz="1050" dirty="0">
                <a:latin typeface="BIZ UDゴシック" panose="020B0400000000000000" pitchFamily="49" charset="-128"/>
                <a:ea typeface="BIZ UDゴシック" panose="020B0400000000000000" pitchFamily="49" charset="-128"/>
              </a:rPr>
              <a:t>〇　イベントや歯と口の健康週間等での</a:t>
            </a:r>
            <a:r>
              <a:rPr lang="ja-JP" altLang="en-US" sz="1050" b="1" u="sng" dirty="0">
                <a:latin typeface="BIZ UDゴシック" panose="020B0400000000000000" pitchFamily="49" charset="-128"/>
                <a:ea typeface="BIZ UDゴシック" panose="020B0400000000000000" pitchFamily="49" charset="-128"/>
              </a:rPr>
              <a:t>歯科口腔の正しい知識の普及啓発</a:t>
            </a:r>
            <a:r>
              <a:rPr lang="ja-JP" altLang="en-US" sz="1050" dirty="0">
                <a:latin typeface="BIZ UDゴシック" panose="020B0400000000000000" pitchFamily="49" charset="-128"/>
                <a:ea typeface="BIZ UDゴシック" panose="020B0400000000000000" pitchFamily="49" charset="-128"/>
              </a:rPr>
              <a:t>。</a:t>
            </a:r>
          </a:p>
          <a:p>
            <a:pPr marL="110782" indent="-110782"/>
            <a:r>
              <a:rPr lang="ja-JP" altLang="en-US" sz="1300" b="1" dirty="0">
                <a:solidFill>
                  <a:schemeClr val="accent1"/>
                </a:solidFill>
                <a:latin typeface="BIZ UDゴシック" panose="020B0400000000000000" pitchFamily="49" charset="-128"/>
                <a:ea typeface="BIZ UDゴシック" panose="020B0400000000000000" pitchFamily="49" charset="-128"/>
              </a:rPr>
              <a:t>⑵　歯科口腔保健を担う人材の育成</a:t>
            </a:r>
          </a:p>
          <a:p>
            <a:pPr marL="110782" indent="-110782"/>
            <a:r>
              <a:rPr lang="ja-JP" altLang="en-US" sz="1050" dirty="0">
                <a:latin typeface="BIZ UDゴシック" panose="020B0400000000000000" pitchFamily="49" charset="-128"/>
                <a:ea typeface="BIZ UDゴシック" panose="020B0400000000000000" pitchFamily="49" charset="-128"/>
              </a:rPr>
              <a:t>〇　歯科口腔保健に携わる職員に各歯科専門機関が実施する研修参加等、</a:t>
            </a:r>
            <a:r>
              <a:rPr lang="ja-JP" altLang="en-US" sz="1050" b="1" u="sng" dirty="0">
                <a:latin typeface="BIZ UDゴシック" panose="020B0400000000000000" pitchFamily="49" charset="-128"/>
                <a:ea typeface="BIZ UDゴシック" panose="020B0400000000000000" pitchFamily="49" charset="-128"/>
              </a:rPr>
              <a:t>必要な教育を実施</a:t>
            </a:r>
            <a:r>
              <a:rPr lang="ja-JP" altLang="en-US" sz="1050" dirty="0">
                <a:latin typeface="BIZ UDゴシック" panose="020B0400000000000000" pitchFamily="49" charset="-128"/>
                <a:ea typeface="BIZ UDゴシック" panose="020B0400000000000000" pitchFamily="49" charset="-128"/>
              </a:rPr>
              <a:t>し、</a:t>
            </a:r>
            <a:r>
              <a:rPr lang="ja-JP" altLang="en-US" sz="1050" b="1" u="sng" dirty="0">
                <a:latin typeface="BIZ UDゴシック" panose="020B0400000000000000" pitchFamily="49" charset="-128"/>
                <a:ea typeface="BIZ UDゴシック" panose="020B0400000000000000" pitchFamily="49" charset="-128"/>
              </a:rPr>
              <a:t>最新の知識等を持つ職員を育成</a:t>
            </a:r>
            <a:r>
              <a:rPr lang="ja-JP" altLang="en-US" sz="1050" dirty="0">
                <a:latin typeface="BIZ UDゴシック" panose="020B0400000000000000" pitchFamily="49" charset="-128"/>
                <a:ea typeface="BIZ UDゴシック" panose="020B0400000000000000" pitchFamily="49" charset="-128"/>
              </a:rPr>
              <a:t>。</a:t>
            </a:r>
            <a:endParaRPr lang="en-US" altLang="ja-JP" sz="1050" dirty="0">
              <a:latin typeface="BIZ UDゴシック" panose="020B0400000000000000" pitchFamily="49" charset="-128"/>
              <a:ea typeface="BIZ UDゴシック" panose="020B0400000000000000" pitchFamily="49" charset="-128"/>
            </a:endParaRPr>
          </a:p>
          <a:p>
            <a:pPr marL="110782" indent="-110782"/>
            <a:r>
              <a:rPr lang="ja-JP" altLang="en-US" sz="1300" b="1" dirty="0">
                <a:solidFill>
                  <a:schemeClr val="accent1"/>
                </a:solidFill>
                <a:latin typeface="BIZ UDゴシック" panose="020B0400000000000000" pitchFamily="49" charset="-128"/>
                <a:ea typeface="BIZ UDゴシック" panose="020B0400000000000000" pitchFamily="49" charset="-128"/>
              </a:rPr>
              <a:t>⑶　多職種が連携した歯科口腔ケアの推進</a:t>
            </a:r>
          </a:p>
          <a:p>
            <a:pPr marL="110782" indent="-110782"/>
            <a:r>
              <a:rPr lang="ja-JP" altLang="en-US" sz="1050" dirty="0">
                <a:latin typeface="BIZ UDゴシック" panose="020B0400000000000000" pitchFamily="49" charset="-128"/>
                <a:ea typeface="BIZ UDゴシック" panose="020B0400000000000000" pitchFamily="49" charset="-128"/>
              </a:rPr>
              <a:t>〇　歯科専門職をはじめ、</a:t>
            </a:r>
            <a:r>
              <a:rPr lang="ja-JP" altLang="en-US" sz="1050" b="1" u="sng" dirty="0">
                <a:latin typeface="BIZ UDゴシック" panose="020B0400000000000000" pitchFamily="49" charset="-128"/>
                <a:ea typeface="BIZ UDゴシック" panose="020B0400000000000000" pitchFamily="49" charset="-128"/>
              </a:rPr>
              <a:t>歯科口腔保健を担う多職種の連携を強化</a:t>
            </a:r>
            <a:r>
              <a:rPr lang="ja-JP" altLang="en-US" sz="1050" dirty="0">
                <a:latin typeface="BIZ UDゴシック" panose="020B0400000000000000" pitchFamily="49" charset="-128"/>
                <a:ea typeface="BIZ UDゴシック" panose="020B0400000000000000" pitchFamily="49" charset="-128"/>
              </a:rPr>
              <a:t>し、必要な状況で必要な歯科口腔ケアを受けられる体制の整備。</a:t>
            </a:r>
            <a:endParaRPr lang="en-US" altLang="ja-JP" sz="1050" dirty="0">
              <a:latin typeface="BIZ UDゴシック" panose="020B0400000000000000" pitchFamily="49" charset="-128"/>
              <a:ea typeface="BIZ UDゴシック" panose="020B0400000000000000" pitchFamily="49" charset="-128"/>
            </a:endParaRPr>
          </a:p>
          <a:p>
            <a:pPr marL="110782" indent="-110782"/>
            <a:r>
              <a:rPr lang="ja-JP" altLang="en-US" sz="1300" b="1" dirty="0">
                <a:solidFill>
                  <a:schemeClr val="accent1"/>
                </a:solidFill>
                <a:latin typeface="BIZ UDゴシック" panose="020B0400000000000000" pitchFamily="49" charset="-128"/>
                <a:ea typeface="BIZ UDゴシック" panose="020B0400000000000000" pitchFamily="49" charset="-128"/>
              </a:rPr>
              <a:t>⑷　災害時の体制整備</a:t>
            </a:r>
          </a:p>
          <a:p>
            <a:pPr marL="110782" indent="-110782"/>
            <a:r>
              <a:rPr lang="ja-JP" altLang="en-US" sz="1050" dirty="0">
                <a:latin typeface="BIZ UDゴシック" panose="020B0400000000000000" pitchFamily="49" charset="-128"/>
                <a:ea typeface="BIZ UDゴシック" panose="020B0400000000000000" pitchFamily="49" charset="-128"/>
              </a:rPr>
              <a:t>〇　市と市歯科医師会は、市地域防災計画に基づき、「災害時の歯科医療救護活動に関する協定」を締結し、災害時の歯科専門職の派遣等について規定。</a:t>
            </a:r>
          </a:p>
          <a:p>
            <a:pPr marL="110782" indent="-110782"/>
            <a:r>
              <a:rPr lang="ja-JP" altLang="en-US" sz="1050" dirty="0">
                <a:latin typeface="BIZ UDゴシック" panose="020B0400000000000000" pitchFamily="49" charset="-128"/>
                <a:ea typeface="BIZ UDゴシック" panose="020B0400000000000000" pitchFamily="49" charset="-128"/>
              </a:rPr>
              <a:t>〇　</a:t>
            </a:r>
            <a:r>
              <a:rPr lang="ja-JP" altLang="en-US" sz="1050" b="1" u="sng" dirty="0">
                <a:latin typeface="BIZ UDゴシック" panose="020B0400000000000000" pitchFamily="49" charset="-128"/>
                <a:ea typeface="BIZ UDゴシック" panose="020B0400000000000000" pitchFamily="49" charset="-128"/>
              </a:rPr>
              <a:t>防災マニュアルに避難グッズとして歯ブラシの掲載</a:t>
            </a:r>
            <a:r>
              <a:rPr lang="ja-JP" altLang="en-US" sz="1050" dirty="0">
                <a:latin typeface="BIZ UDゴシック" panose="020B0400000000000000" pitchFamily="49" charset="-128"/>
                <a:ea typeface="BIZ UDゴシック" panose="020B0400000000000000" pitchFamily="49" charset="-128"/>
              </a:rPr>
              <a:t>や</a:t>
            </a:r>
            <a:r>
              <a:rPr lang="ja-JP" altLang="en-US" sz="1050" b="1" u="sng" dirty="0">
                <a:latin typeface="BIZ UDゴシック" panose="020B0400000000000000" pitchFamily="49" charset="-128"/>
                <a:ea typeface="BIZ UDゴシック" panose="020B0400000000000000" pitchFamily="49" charset="-128"/>
              </a:rPr>
              <a:t>災害時の困難な状況下における口腔ケアの重要性についての普及啓発</a:t>
            </a:r>
            <a:r>
              <a:rPr lang="ja-JP" altLang="en-US" sz="1050" dirty="0">
                <a:latin typeface="BIZ UDゴシック" panose="020B0400000000000000" pitchFamily="49" charset="-128"/>
                <a:ea typeface="BIZ UDゴシック" panose="020B0400000000000000" pitchFamily="49" charset="-128"/>
              </a:rPr>
              <a:t>。</a:t>
            </a:r>
            <a:endParaRPr lang="en-US" altLang="ja-JP" sz="1050" dirty="0">
              <a:latin typeface="BIZ UDゴシック" panose="020B0400000000000000" pitchFamily="49" charset="-128"/>
              <a:ea typeface="BIZ UDゴシック" panose="020B0400000000000000" pitchFamily="49" charset="-128"/>
            </a:endParaRPr>
          </a:p>
        </p:txBody>
      </p:sp>
      <p:sp>
        <p:nvSpPr>
          <p:cNvPr id="15" name="テキスト ボックス 14">
            <a:extLst>
              <a:ext uri="{FF2B5EF4-FFF2-40B4-BE49-F238E27FC236}">
                <a16:creationId xmlns:a16="http://schemas.microsoft.com/office/drawing/2014/main" id="{D8613773-4A75-373E-A6B4-393E3294A69E}"/>
              </a:ext>
            </a:extLst>
          </p:cNvPr>
          <p:cNvSpPr txBox="1"/>
          <p:nvPr/>
        </p:nvSpPr>
        <p:spPr>
          <a:xfrm>
            <a:off x="3261278" y="5836459"/>
            <a:ext cx="9464100" cy="577081"/>
          </a:xfrm>
          <a:prstGeom prst="rect">
            <a:avLst/>
          </a:prstGeom>
          <a:solidFill>
            <a:schemeClr val="bg1">
              <a:lumMod val="95000"/>
            </a:schemeClr>
          </a:solidFill>
          <a:ln>
            <a:noFill/>
          </a:ln>
        </p:spPr>
        <p:txBody>
          <a:bodyPr wrap="square">
            <a:spAutoFit/>
          </a:bodyPr>
          <a:lstStyle/>
          <a:p>
            <a:pPr marL="174625" indent="-174625"/>
            <a:endParaRPr lang="en-US" altLang="ja-JP" sz="1050" dirty="0">
              <a:latin typeface="BIZ UDゴシック" panose="020B0400000000000000" pitchFamily="49" charset="-128"/>
              <a:ea typeface="BIZ UDゴシック" panose="020B0400000000000000" pitchFamily="49" charset="-128"/>
            </a:endParaRPr>
          </a:p>
          <a:p>
            <a:pPr marL="174625" indent="-174625"/>
            <a:r>
              <a:rPr lang="ja-JP" altLang="en-US" sz="1050" dirty="0">
                <a:latin typeface="BIZ UDゴシック" panose="020B0400000000000000" pitchFamily="49" charset="-128"/>
                <a:ea typeface="BIZ UDゴシック" panose="020B0400000000000000" pitchFamily="49" charset="-128"/>
              </a:rPr>
              <a:t>○　ライフステージごとの特性や歯と口腔の健康づくりについての</a:t>
            </a:r>
            <a:r>
              <a:rPr lang="ja-JP" altLang="en-US" sz="1050" b="1" u="sng" dirty="0">
                <a:latin typeface="BIZ UDゴシック" panose="020B0400000000000000" pitchFamily="49" charset="-128"/>
                <a:ea typeface="BIZ UDゴシック" panose="020B0400000000000000" pitchFamily="49" charset="-128"/>
              </a:rPr>
              <a:t>普及啓発を実施</a:t>
            </a:r>
            <a:r>
              <a:rPr lang="ja-JP" altLang="en-US" sz="1050" dirty="0">
                <a:latin typeface="BIZ UDゴシック" panose="020B0400000000000000" pitchFamily="49" charset="-128"/>
                <a:ea typeface="BIZ UDゴシック" panose="020B0400000000000000" pitchFamily="49" charset="-128"/>
              </a:rPr>
              <a:t>。</a:t>
            </a:r>
          </a:p>
          <a:p>
            <a:pPr marL="174625" indent="-174625"/>
            <a:r>
              <a:rPr lang="ja-JP" altLang="en-US" sz="1050" dirty="0">
                <a:latin typeface="BIZ UDゴシック" panose="020B0400000000000000" pitchFamily="49" charset="-128"/>
                <a:ea typeface="BIZ UDゴシック" panose="020B0400000000000000" pitchFamily="49" charset="-128"/>
              </a:rPr>
              <a:t>〇　状況に応じた歯科健診や歯科医療が受けられるよう、</a:t>
            </a:r>
            <a:r>
              <a:rPr lang="ja-JP" altLang="en-US" sz="1050" b="1" u="sng" dirty="0">
                <a:latin typeface="BIZ UDゴシック" panose="020B0400000000000000" pitchFamily="49" charset="-128"/>
                <a:ea typeface="BIZ UDゴシック" panose="020B0400000000000000" pitchFamily="49" charset="-128"/>
              </a:rPr>
              <a:t>関係機関と連携しながら現状やニーズの把握に努め、環境の整備に取り組む</a:t>
            </a:r>
            <a:r>
              <a:rPr lang="ja-JP" altLang="en-US" sz="1050" dirty="0">
                <a:latin typeface="BIZ UDゴシック" panose="020B0400000000000000" pitchFamily="49" charset="-128"/>
                <a:ea typeface="BIZ UDゴシック" panose="020B0400000000000000" pitchFamily="49" charset="-128"/>
              </a:rPr>
              <a:t>。</a:t>
            </a:r>
            <a:endParaRPr lang="en-US" altLang="ja-JP" sz="1050" dirty="0">
              <a:latin typeface="BIZ UDゴシック" panose="020B0400000000000000" pitchFamily="49" charset="-128"/>
              <a:ea typeface="BIZ UDゴシック" panose="020B0400000000000000" pitchFamily="49" charset="-128"/>
            </a:endParaRPr>
          </a:p>
        </p:txBody>
      </p:sp>
      <p:sp>
        <p:nvSpPr>
          <p:cNvPr id="33" name="テキスト ボックス 32">
            <a:extLst>
              <a:ext uri="{FF2B5EF4-FFF2-40B4-BE49-F238E27FC236}">
                <a16:creationId xmlns:a16="http://schemas.microsoft.com/office/drawing/2014/main" id="{7E46ED34-53A3-A88B-87CC-B085D49CD4FF}"/>
              </a:ext>
            </a:extLst>
          </p:cNvPr>
          <p:cNvSpPr txBox="1"/>
          <p:nvPr/>
        </p:nvSpPr>
        <p:spPr>
          <a:xfrm>
            <a:off x="10155838" y="6581917"/>
            <a:ext cx="2426226" cy="211596"/>
          </a:xfrm>
          <a:prstGeom prst="rect">
            <a:avLst/>
          </a:prstGeom>
          <a:noFill/>
        </p:spPr>
        <p:txBody>
          <a:bodyPr wrap="square" rtlCol="0">
            <a:spAutoFit/>
          </a:bodyPr>
          <a:lstStyle/>
          <a:p>
            <a:r>
              <a:rPr kumimoji="1" lang="ja-JP" altLang="en-US" sz="775" dirty="0"/>
              <a:t>〇保健計画、◎高齢者いきいき甲府プラン目標値</a:t>
            </a:r>
          </a:p>
        </p:txBody>
      </p:sp>
      <p:grpSp>
        <p:nvGrpSpPr>
          <p:cNvPr id="38" name="グループ化 37">
            <a:extLst>
              <a:ext uri="{FF2B5EF4-FFF2-40B4-BE49-F238E27FC236}">
                <a16:creationId xmlns:a16="http://schemas.microsoft.com/office/drawing/2014/main" id="{31352584-2110-2EAD-FE6D-7728F197554A}"/>
              </a:ext>
            </a:extLst>
          </p:cNvPr>
          <p:cNvGrpSpPr/>
          <p:nvPr/>
        </p:nvGrpSpPr>
        <p:grpSpPr>
          <a:xfrm>
            <a:off x="3265474" y="1218282"/>
            <a:ext cx="9588962" cy="4450978"/>
            <a:chOff x="3394140" y="769278"/>
            <a:chExt cx="6567421" cy="3444209"/>
          </a:xfrm>
        </p:grpSpPr>
        <p:sp>
          <p:nvSpPr>
            <p:cNvPr id="13" name="正方形/長方形 12">
              <a:extLst>
                <a:ext uri="{FF2B5EF4-FFF2-40B4-BE49-F238E27FC236}">
                  <a16:creationId xmlns:a16="http://schemas.microsoft.com/office/drawing/2014/main" id="{599C8740-1540-C80A-2474-AF5249DFD335}"/>
                </a:ext>
              </a:extLst>
            </p:cNvPr>
            <p:cNvSpPr/>
            <p:nvPr/>
          </p:nvSpPr>
          <p:spPr>
            <a:xfrm>
              <a:off x="3394140" y="814916"/>
              <a:ext cx="6509231" cy="3398571"/>
            </a:xfrm>
            <a:prstGeom prst="rect">
              <a:avLst/>
            </a:prstGeom>
            <a:solidFill>
              <a:schemeClr val="bg1">
                <a:lumMod val="95000"/>
              </a:schemeClr>
            </a:solidFill>
            <a:ln w="952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108" dirty="0"/>
            </a:p>
          </p:txBody>
        </p:sp>
        <p:sp>
          <p:nvSpPr>
            <p:cNvPr id="22" name="テキスト ボックス 21">
              <a:extLst>
                <a:ext uri="{FF2B5EF4-FFF2-40B4-BE49-F238E27FC236}">
                  <a16:creationId xmlns:a16="http://schemas.microsoft.com/office/drawing/2014/main" id="{EFA8D9EC-05E3-9AD6-B59B-79B0FB23D266}"/>
                </a:ext>
              </a:extLst>
            </p:cNvPr>
            <p:cNvSpPr txBox="1"/>
            <p:nvPr/>
          </p:nvSpPr>
          <p:spPr>
            <a:xfrm>
              <a:off x="6384463" y="2590782"/>
              <a:ext cx="3577098" cy="1601628"/>
            </a:xfrm>
            <a:prstGeom prst="rect">
              <a:avLst/>
            </a:prstGeom>
            <a:noFill/>
            <a:ln>
              <a:noFill/>
            </a:ln>
          </p:spPr>
          <p:txBody>
            <a:bodyPr wrap="square" numCol="1" spcCol="360000" rtlCol="0">
              <a:spAutoFit/>
            </a:bodyPr>
            <a:lstStyle/>
            <a:p>
              <a:pPr marL="110782" indent="-110782"/>
              <a:r>
                <a:rPr lang="ja-JP" altLang="en-US" sz="1300" b="1" dirty="0">
                  <a:solidFill>
                    <a:schemeClr val="accent1"/>
                  </a:solidFill>
                  <a:latin typeface="BIZ UDゴシック" panose="020B0400000000000000" pitchFamily="49" charset="-128"/>
                  <a:ea typeface="BIZ UDゴシック" panose="020B0400000000000000" pitchFamily="49" charset="-128"/>
                </a:rPr>
                <a:t>⑸高齢期</a:t>
              </a:r>
              <a:r>
                <a:rPr lang="en-US" altLang="ja-JP" sz="1300" b="1" dirty="0">
                  <a:solidFill>
                    <a:schemeClr val="accent1"/>
                  </a:solidFill>
                  <a:latin typeface="BIZ UDゴシック" panose="020B0400000000000000" pitchFamily="49" charset="-128"/>
                  <a:ea typeface="BIZ UDゴシック" panose="020B0400000000000000" pitchFamily="49" charset="-128"/>
                </a:rPr>
                <a:t>(65</a:t>
              </a:r>
              <a:r>
                <a:rPr lang="ja-JP" altLang="en-US" sz="1300" b="1" dirty="0">
                  <a:solidFill>
                    <a:schemeClr val="accent1"/>
                  </a:solidFill>
                  <a:latin typeface="BIZ UDゴシック" panose="020B0400000000000000" pitchFamily="49" charset="-128"/>
                  <a:ea typeface="BIZ UDゴシック" panose="020B0400000000000000" pitchFamily="49" charset="-128"/>
                </a:rPr>
                <a:t>歳以上</a:t>
              </a:r>
              <a:r>
                <a:rPr lang="en-US" altLang="ja-JP" sz="1300" b="1" dirty="0">
                  <a:solidFill>
                    <a:schemeClr val="accent1"/>
                  </a:solidFill>
                  <a:latin typeface="BIZ UDゴシック" panose="020B0400000000000000" pitchFamily="49" charset="-128"/>
                  <a:ea typeface="BIZ UDゴシック" panose="020B0400000000000000" pitchFamily="49" charset="-128"/>
                </a:rPr>
                <a:t>)</a:t>
              </a:r>
            </a:p>
            <a:p>
              <a:pPr marL="110782" indent="-110782"/>
              <a:r>
                <a:rPr lang="ja-JP" altLang="en-US" sz="1050" b="1" dirty="0">
                  <a:latin typeface="BIZ UDゴシック" panose="020B0400000000000000" pitchFamily="49" charset="-128"/>
                  <a:ea typeface="BIZ UDゴシック" panose="020B0400000000000000" pitchFamily="49" charset="-128"/>
                </a:rPr>
                <a:t>現状・課題</a:t>
              </a:r>
              <a:endParaRPr lang="en-US" altLang="ja-JP" sz="1050" b="1" dirty="0">
                <a:latin typeface="BIZ UDゴシック" panose="020B0400000000000000" pitchFamily="49" charset="-128"/>
                <a:ea typeface="BIZ UDゴシック" panose="020B0400000000000000" pitchFamily="49" charset="-128"/>
              </a:endParaRPr>
            </a:p>
            <a:p>
              <a:pPr marL="110782" indent="-110782"/>
              <a:r>
                <a:rPr lang="ja-JP" altLang="en-US" sz="1050" dirty="0">
                  <a:latin typeface="BIZ UDゴシック" panose="020B0400000000000000" pitchFamily="49" charset="-128"/>
                  <a:ea typeface="BIZ UDゴシック" panose="020B0400000000000000" pitchFamily="49" charset="-128"/>
                </a:rPr>
                <a:t>〇　歯や口腔の健康がフレイル予防や介護予防につながることの認知度が低く、普及啓発が必要。</a:t>
              </a:r>
            </a:p>
            <a:p>
              <a:pPr marL="110782" indent="-110782"/>
              <a:r>
                <a:rPr lang="ja-JP" altLang="en-US" sz="1050" dirty="0">
                  <a:latin typeface="BIZ UDゴシック" panose="020B0400000000000000" pitchFamily="49" charset="-128"/>
                  <a:ea typeface="BIZ UDゴシック" panose="020B0400000000000000" pitchFamily="49" charset="-128"/>
                </a:rPr>
                <a:t>〇　高齢者の口腔機能低下の予防や肺炎等の疾病予防にもつながる成人歯周疾患健診や後期高齢者歯科口腔健診の受診率の向上が必要。</a:t>
              </a:r>
              <a:endParaRPr lang="en-US" altLang="ja-JP" sz="1050" dirty="0">
                <a:latin typeface="BIZ UDゴシック" panose="020B0400000000000000" pitchFamily="49" charset="-128"/>
                <a:ea typeface="BIZ UDゴシック" panose="020B0400000000000000" pitchFamily="49" charset="-128"/>
              </a:endParaRPr>
            </a:p>
            <a:p>
              <a:pPr marL="110782" indent="-110782"/>
              <a:r>
                <a:rPr lang="ja-JP" altLang="en-US" sz="1050" b="1" dirty="0">
                  <a:solidFill>
                    <a:srgbClr val="FF0000"/>
                  </a:solidFill>
                  <a:latin typeface="BIZ UDゴシック" panose="020B0400000000000000" pitchFamily="49" charset="-128"/>
                  <a:ea typeface="BIZ UDゴシック" panose="020B0400000000000000" pitchFamily="49" charset="-128"/>
                </a:rPr>
                <a:t>施策の方向性</a:t>
              </a:r>
              <a:endParaRPr lang="en-US" altLang="ja-JP" sz="1050" b="1" dirty="0">
                <a:solidFill>
                  <a:srgbClr val="FF0000"/>
                </a:solidFill>
                <a:latin typeface="BIZ UDゴシック" panose="020B0400000000000000" pitchFamily="49" charset="-128"/>
                <a:ea typeface="BIZ UDゴシック" panose="020B0400000000000000" pitchFamily="49" charset="-128"/>
              </a:endParaRPr>
            </a:p>
            <a:p>
              <a:pPr marL="110782" indent="-110782"/>
              <a:r>
                <a:rPr lang="ja-JP" altLang="en-US" sz="1050" dirty="0">
                  <a:latin typeface="BIZ UDゴシック" panose="020B0400000000000000" pitchFamily="49" charset="-128"/>
                  <a:ea typeface="BIZ UDゴシック" panose="020B0400000000000000" pitchFamily="49" charset="-128"/>
                </a:rPr>
                <a:t>○　</a:t>
              </a:r>
              <a:r>
                <a:rPr lang="ja-JP" altLang="en-US" sz="1050" b="1" u="sng" dirty="0">
                  <a:latin typeface="BIZ UDゴシック" panose="020B0400000000000000" pitchFamily="49" charset="-128"/>
                  <a:ea typeface="BIZ UDゴシック" panose="020B0400000000000000" pitchFamily="49" charset="-128"/>
                </a:rPr>
                <a:t>歯や口腔の健康がフレイル予防や介護予防につながることの認知度を高める</a:t>
              </a:r>
              <a:r>
                <a:rPr lang="ja-JP" altLang="en-US" sz="1050" dirty="0">
                  <a:latin typeface="BIZ UDゴシック" panose="020B0400000000000000" pitchFamily="49" charset="-128"/>
                  <a:ea typeface="BIZ UDゴシック" panose="020B0400000000000000" pitchFamily="49" charset="-128"/>
                </a:rPr>
                <a:t>等、歯周病と全身疾患との関連性やセルフケアによる歯科疾患の予防、口腔機能の維持・向上等に関する</a:t>
              </a:r>
              <a:r>
                <a:rPr lang="ja-JP" altLang="en-US" sz="1050" b="1" u="sng" dirty="0">
                  <a:latin typeface="BIZ UDゴシック" panose="020B0400000000000000" pitchFamily="49" charset="-128"/>
                  <a:ea typeface="BIZ UDゴシック" panose="020B0400000000000000" pitchFamily="49" charset="-128"/>
                </a:rPr>
                <a:t>知識・実践方法の普及啓発を食育の取組と連携して実施</a:t>
              </a:r>
              <a:r>
                <a:rPr lang="ja-JP" altLang="en-US" sz="1050" dirty="0">
                  <a:latin typeface="BIZ UDゴシック" panose="020B0400000000000000" pitchFamily="49" charset="-128"/>
                  <a:ea typeface="BIZ UDゴシック" panose="020B0400000000000000" pitchFamily="49" charset="-128"/>
                </a:rPr>
                <a:t>する。</a:t>
              </a:r>
            </a:p>
            <a:p>
              <a:pPr marL="110782" indent="-110782"/>
              <a:r>
                <a:rPr lang="ja-JP" altLang="en-US" sz="1050" dirty="0">
                  <a:latin typeface="BIZ UDゴシック" panose="020B0400000000000000" pitchFamily="49" charset="-128"/>
                  <a:ea typeface="BIZ UDゴシック" panose="020B0400000000000000" pitchFamily="49" charset="-128"/>
                </a:rPr>
                <a:t>○　成人歯周疾患健診や後期高齢者歯科口腔健診等の</a:t>
              </a:r>
              <a:r>
                <a:rPr lang="ja-JP" altLang="en-US" sz="1050" b="1" u="sng" dirty="0">
                  <a:latin typeface="BIZ UDゴシック" panose="020B0400000000000000" pitchFamily="49" charset="-128"/>
                  <a:ea typeface="BIZ UDゴシック" panose="020B0400000000000000" pitchFamily="49" charset="-128"/>
                </a:rPr>
                <a:t>歯科健診の受診勧奨</a:t>
              </a:r>
              <a:r>
                <a:rPr lang="ja-JP" altLang="en-US" sz="1050" dirty="0">
                  <a:latin typeface="BIZ UDゴシック" panose="020B0400000000000000" pitchFamily="49" charset="-128"/>
                  <a:ea typeface="BIZ UDゴシック" panose="020B0400000000000000" pitchFamily="49" charset="-128"/>
                </a:rPr>
                <a:t>や、</a:t>
              </a:r>
              <a:r>
                <a:rPr lang="ja-JP" altLang="en-US" sz="1050" b="1" u="sng" dirty="0">
                  <a:latin typeface="BIZ UDゴシック" panose="020B0400000000000000" pitchFamily="49" charset="-128"/>
                  <a:ea typeface="BIZ UDゴシック" panose="020B0400000000000000" pitchFamily="49" charset="-128"/>
                </a:rPr>
                <a:t>かかりつけ歯科医への定期受診の必要性について普及啓発</a:t>
              </a:r>
              <a:r>
                <a:rPr lang="ja-JP" altLang="en-US" sz="1050" dirty="0">
                  <a:latin typeface="BIZ UDゴシック" panose="020B0400000000000000" pitchFamily="49" charset="-128"/>
                  <a:ea typeface="BIZ UDゴシック" panose="020B0400000000000000" pitchFamily="49" charset="-128"/>
                </a:rPr>
                <a:t>し、受診率向上を目指す。</a:t>
              </a:r>
            </a:p>
          </p:txBody>
        </p:sp>
        <p:sp>
          <p:nvSpPr>
            <p:cNvPr id="23" name="テキスト ボックス 22">
              <a:extLst>
                <a:ext uri="{FF2B5EF4-FFF2-40B4-BE49-F238E27FC236}">
                  <a16:creationId xmlns:a16="http://schemas.microsoft.com/office/drawing/2014/main" id="{0A19EC23-C034-79DA-3730-A4FA967199B3}"/>
                </a:ext>
              </a:extLst>
            </p:cNvPr>
            <p:cNvSpPr txBox="1"/>
            <p:nvPr/>
          </p:nvSpPr>
          <p:spPr>
            <a:xfrm>
              <a:off x="6371704" y="846802"/>
              <a:ext cx="3577098" cy="1738571"/>
            </a:xfrm>
            <a:prstGeom prst="rect">
              <a:avLst/>
            </a:prstGeom>
            <a:noFill/>
            <a:ln>
              <a:noFill/>
            </a:ln>
          </p:spPr>
          <p:txBody>
            <a:bodyPr wrap="square" numCol="1" spcCol="360000" rtlCol="0">
              <a:spAutoFit/>
            </a:bodyPr>
            <a:lstStyle/>
            <a:p>
              <a:pPr marL="110782" indent="-110782"/>
              <a:r>
                <a:rPr lang="ja-JP" altLang="en-US" sz="1300" b="1" dirty="0">
                  <a:solidFill>
                    <a:schemeClr val="accent1"/>
                  </a:solidFill>
                  <a:latin typeface="BIZ UDゴシック" panose="020B0400000000000000" pitchFamily="49" charset="-128"/>
                  <a:ea typeface="BIZ UDゴシック" panose="020B0400000000000000" pitchFamily="49" charset="-128"/>
                </a:rPr>
                <a:t>⑷青年期</a:t>
              </a:r>
              <a:r>
                <a:rPr lang="en-US" altLang="ja-JP" sz="1300" b="1" dirty="0">
                  <a:solidFill>
                    <a:schemeClr val="accent1"/>
                  </a:solidFill>
                  <a:latin typeface="BIZ UDゴシック" panose="020B0400000000000000" pitchFamily="49" charset="-128"/>
                  <a:ea typeface="BIZ UDゴシック" panose="020B0400000000000000" pitchFamily="49" charset="-128"/>
                </a:rPr>
                <a:t>(16</a:t>
              </a:r>
              <a:r>
                <a:rPr lang="ja-JP" altLang="en-US" sz="1300" b="1" dirty="0">
                  <a:solidFill>
                    <a:schemeClr val="accent1"/>
                  </a:solidFill>
                  <a:latin typeface="BIZ UDゴシック" panose="020B0400000000000000" pitchFamily="49" charset="-128"/>
                  <a:ea typeface="BIZ UDゴシック" panose="020B0400000000000000" pitchFamily="49" charset="-128"/>
                </a:rPr>
                <a:t>歳～</a:t>
              </a:r>
              <a:r>
                <a:rPr lang="en-US" altLang="ja-JP" sz="1300" b="1" dirty="0">
                  <a:solidFill>
                    <a:schemeClr val="accent1"/>
                  </a:solidFill>
                  <a:latin typeface="BIZ UDゴシック" panose="020B0400000000000000" pitchFamily="49" charset="-128"/>
                  <a:ea typeface="BIZ UDゴシック" panose="020B0400000000000000" pitchFamily="49" charset="-128"/>
                </a:rPr>
                <a:t>39</a:t>
              </a:r>
              <a:r>
                <a:rPr lang="ja-JP" altLang="en-US" sz="1300" b="1" dirty="0">
                  <a:solidFill>
                    <a:schemeClr val="accent1"/>
                  </a:solidFill>
                  <a:latin typeface="BIZ UDゴシック" panose="020B0400000000000000" pitchFamily="49" charset="-128"/>
                  <a:ea typeface="BIZ UDゴシック" panose="020B0400000000000000" pitchFamily="49" charset="-128"/>
                </a:rPr>
                <a:t>歳</a:t>
              </a:r>
              <a:r>
                <a:rPr lang="en-US" altLang="ja-JP" sz="1300" b="1" dirty="0">
                  <a:solidFill>
                    <a:schemeClr val="accent1"/>
                  </a:solidFill>
                  <a:latin typeface="BIZ UDゴシック" panose="020B0400000000000000" pitchFamily="49" charset="-128"/>
                  <a:ea typeface="BIZ UDゴシック" panose="020B0400000000000000" pitchFamily="49" charset="-128"/>
                </a:rPr>
                <a:t>)</a:t>
              </a:r>
              <a:r>
                <a:rPr lang="ja-JP" altLang="en-US" sz="1300" b="1" dirty="0">
                  <a:solidFill>
                    <a:schemeClr val="accent1"/>
                  </a:solidFill>
                  <a:latin typeface="BIZ UDゴシック" panose="020B0400000000000000" pitchFamily="49" charset="-128"/>
                  <a:ea typeface="BIZ UDゴシック" panose="020B0400000000000000" pitchFamily="49" charset="-128"/>
                </a:rPr>
                <a:t>、壮年期</a:t>
              </a:r>
              <a:r>
                <a:rPr lang="en-US" altLang="ja-JP" sz="1300" b="1" dirty="0">
                  <a:solidFill>
                    <a:schemeClr val="accent1"/>
                  </a:solidFill>
                  <a:latin typeface="BIZ UDゴシック" panose="020B0400000000000000" pitchFamily="49" charset="-128"/>
                  <a:ea typeface="BIZ UDゴシック" panose="020B0400000000000000" pitchFamily="49" charset="-128"/>
                </a:rPr>
                <a:t>(40</a:t>
              </a:r>
              <a:r>
                <a:rPr lang="ja-JP" altLang="en-US" sz="1300" b="1" dirty="0">
                  <a:solidFill>
                    <a:schemeClr val="accent1"/>
                  </a:solidFill>
                  <a:latin typeface="BIZ UDゴシック" panose="020B0400000000000000" pitchFamily="49" charset="-128"/>
                  <a:ea typeface="BIZ UDゴシック" panose="020B0400000000000000" pitchFamily="49" charset="-128"/>
                </a:rPr>
                <a:t>歳～</a:t>
              </a:r>
              <a:r>
                <a:rPr lang="en-US" altLang="ja-JP" sz="1300" b="1" dirty="0">
                  <a:solidFill>
                    <a:schemeClr val="accent1"/>
                  </a:solidFill>
                  <a:latin typeface="BIZ UDゴシック" panose="020B0400000000000000" pitchFamily="49" charset="-128"/>
                  <a:ea typeface="BIZ UDゴシック" panose="020B0400000000000000" pitchFamily="49" charset="-128"/>
                </a:rPr>
                <a:t>64</a:t>
              </a:r>
              <a:r>
                <a:rPr lang="ja-JP" altLang="en-US" sz="1300" b="1" dirty="0">
                  <a:solidFill>
                    <a:schemeClr val="accent1"/>
                  </a:solidFill>
                  <a:latin typeface="BIZ UDゴシック" panose="020B0400000000000000" pitchFamily="49" charset="-128"/>
                  <a:ea typeface="BIZ UDゴシック" panose="020B0400000000000000" pitchFamily="49" charset="-128"/>
                </a:rPr>
                <a:t>歳</a:t>
              </a:r>
              <a:r>
                <a:rPr lang="en-US" altLang="ja-JP" sz="1300" b="1" dirty="0">
                  <a:solidFill>
                    <a:schemeClr val="accent1"/>
                  </a:solidFill>
                  <a:latin typeface="BIZ UDゴシック" panose="020B0400000000000000" pitchFamily="49" charset="-128"/>
                  <a:ea typeface="BIZ UDゴシック" panose="020B0400000000000000" pitchFamily="49" charset="-128"/>
                </a:rPr>
                <a:t>)</a:t>
              </a:r>
            </a:p>
            <a:p>
              <a:pPr marL="110782" indent="-110782"/>
              <a:r>
                <a:rPr lang="ja-JP" altLang="en-US" sz="1050" b="1" dirty="0">
                  <a:latin typeface="BIZ UDゴシック" panose="020B0400000000000000" pitchFamily="49" charset="-128"/>
                  <a:ea typeface="BIZ UDゴシック" panose="020B0400000000000000" pitchFamily="49" charset="-128"/>
                </a:rPr>
                <a:t>現状・課題</a:t>
              </a:r>
              <a:endParaRPr lang="en-US" altLang="ja-JP" sz="1050" b="1" dirty="0">
                <a:latin typeface="BIZ UDゴシック" panose="020B0400000000000000" pitchFamily="49" charset="-128"/>
                <a:ea typeface="BIZ UDゴシック" panose="020B0400000000000000" pitchFamily="49" charset="-128"/>
              </a:endParaRPr>
            </a:p>
            <a:p>
              <a:pPr marL="110782" indent="-110782"/>
              <a:r>
                <a:rPr lang="ja-JP" altLang="en-US" sz="1050" dirty="0">
                  <a:latin typeface="BIZ UDゴシック" panose="020B0400000000000000" pitchFamily="49" charset="-128"/>
                  <a:ea typeface="BIZ UDゴシック" panose="020B0400000000000000" pitchFamily="49" charset="-128"/>
                </a:rPr>
                <a:t>〇　甲府市の成人歯周疾患健診は主に</a:t>
              </a:r>
              <a:r>
                <a:rPr lang="en-US" altLang="ja-JP" sz="1050" dirty="0">
                  <a:latin typeface="BIZ UDゴシック" panose="020B0400000000000000" pitchFamily="49" charset="-128"/>
                  <a:ea typeface="BIZ UDゴシック" panose="020B0400000000000000" pitchFamily="49" charset="-128"/>
                </a:rPr>
                <a:t>19</a:t>
              </a:r>
              <a:r>
                <a:rPr lang="ja-JP" altLang="en-US" sz="1050" dirty="0">
                  <a:latin typeface="BIZ UDゴシック" panose="020B0400000000000000" pitchFamily="49" charset="-128"/>
                  <a:ea typeface="BIZ UDゴシック" panose="020B0400000000000000" pitchFamily="49" charset="-128"/>
                </a:rPr>
                <a:t>歳～</a:t>
              </a:r>
              <a:r>
                <a:rPr lang="en-US" altLang="ja-JP" sz="1050" dirty="0">
                  <a:latin typeface="BIZ UDゴシック" panose="020B0400000000000000" pitchFamily="49" charset="-128"/>
                  <a:ea typeface="BIZ UDゴシック" panose="020B0400000000000000" pitchFamily="49" charset="-128"/>
                </a:rPr>
                <a:t>74</a:t>
              </a:r>
              <a:r>
                <a:rPr lang="ja-JP" altLang="en-US" sz="1050" dirty="0">
                  <a:latin typeface="BIZ UDゴシック" panose="020B0400000000000000" pitchFamily="49" charset="-128"/>
                  <a:ea typeface="BIZ UDゴシック" panose="020B0400000000000000" pitchFamily="49" charset="-128"/>
                </a:rPr>
                <a:t>歳対象に実施しているが、認知度や受診者数が少ないことが課題だったことから、令和</a:t>
              </a:r>
              <a:r>
                <a:rPr lang="en-US" altLang="ja-JP" sz="1050" dirty="0">
                  <a:latin typeface="BIZ UDゴシック" panose="020B0400000000000000" pitchFamily="49" charset="-128"/>
                  <a:ea typeface="BIZ UDゴシック" panose="020B0400000000000000" pitchFamily="49" charset="-128"/>
                </a:rPr>
                <a:t>5</a:t>
              </a:r>
              <a:r>
                <a:rPr lang="ja-JP" altLang="en-US" sz="1050" dirty="0">
                  <a:latin typeface="BIZ UDゴシック" panose="020B0400000000000000" pitchFamily="49" charset="-128"/>
                  <a:ea typeface="BIZ UDゴシック" panose="020B0400000000000000" pitchFamily="49" charset="-128"/>
                </a:rPr>
                <a:t>年度より個別勧奨通知等の受診勧奨を強化。</a:t>
              </a:r>
              <a:endParaRPr lang="en-US" altLang="ja-JP" sz="1050" dirty="0">
                <a:latin typeface="BIZ UDゴシック" panose="020B0400000000000000" pitchFamily="49" charset="-128"/>
                <a:ea typeface="BIZ UDゴシック" panose="020B0400000000000000" pitchFamily="49" charset="-128"/>
              </a:endParaRPr>
            </a:p>
            <a:p>
              <a:pPr marL="110782" indent="-110782"/>
              <a:r>
                <a:rPr lang="ja-JP" altLang="en-US" sz="1050" dirty="0">
                  <a:latin typeface="BIZ UDゴシック" panose="020B0400000000000000" pitchFamily="49" charset="-128"/>
                  <a:ea typeface="BIZ UDゴシック" panose="020B0400000000000000" pitchFamily="49" charset="-128"/>
                </a:rPr>
                <a:t>〇　令和</a:t>
              </a:r>
              <a:r>
                <a:rPr lang="en-US" altLang="ja-JP" sz="1050" dirty="0">
                  <a:latin typeface="BIZ UDゴシック" panose="020B0400000000000000" pitchFamily="49" charset="-128"/>
                  <a:ea typeface="BIZ UDゴシック" panose="020B0400000000000000" pitchFamily="49" charset="-128"/>
                </a:rPr>
                <a:t>5</a:t>
              </a:r>
              <a:r>
                <a:rPr lang="ja-JP" altLang="en-US" sz="1050" dirty="0">
                  <a:latin typeface="BIZ UDゴシック" panose="020B0400000000000000" pitchFamily="49" charset="-128"/>
                  <a:ea typeface="BIZ UDゴシック" panose="020B0400000000000000" pitchFamily="49" charset="-128"/>
                </a:rPr>
                <a:t>年度成人歯周疾患健診の結果によると「歯周炎を有する者」の割合が特に高くなっている。</a:t>
              </a:r>
              <a:endParaRPr lang="en-US" altLang="ja-JP" sz="1050" dirty="0">
                <a:latin typeface="BIZ UDゴシック" panose="020B0400000000000000" pitchFamily="49" charset="-128"/>
                <a:ea typeface="BIZ UDゴシック" panose="020B0400000000000000" pitchFamily="49" charset="-128"/>
              </a:endParaRPr>
            </a:p>
            <a:p>
              <a:pPr marL="110782" indent="-110782"/>
              <a:r>
                <a:rPr lang="ja-JP" altLang="en-US" sz="1050" b="1" dirty="0">
                  <a:solidFill>
                    <a:srgbClr val="FF0000"/>
                  </a:solidFill>
                  <a:latin typeface="BIZ UDゴシック" panose="020B0400000000000000" pitchFamily="49" charset="-128"/>
                  <a:ea typeface="BIZ UDゴシック" panose="020B0400000000000000" pitchFamily="49" charset="-128"/>
                </a:rPr>
                <a:t>施策の方向性</a:t>
              </a:r>
              <a:endParaRPr lang="en-US" altLang="ja-JP" sz="1050" b="1" dirty="0">
                <a:solidFill>
                  <a:srgbClr val="FF0000"/>
                </a:solidFill>
                <a:latin typeface="BIZ UDゴシック" panose="020B0400000000000000" pitchFamily="49" charset="-128"/>
                <a:ea typeface="BIZ UDゴシック" panose="020B0400000000000000" pitchFamily="49" charset="-128"/>
              </a:endParaRPr>
            </a:p>
            <a:p>
              <a:pPr marL="110782" indent="-110782"/>
              <a:r>
                <a:rPr lang="ja-JP" altLang="en-US" sz="1050" dirty="0">
                  <a:latin typeface="BIZ UDゴシック" panose="020B0400000000000000" pitchFamily="49" charset="-128"/>
                  <a:ea typeface="BIZ UDゴシック" panose="020B0400000000000000" pitchFamily="49" charset="-128"/>
                </a:rPr>
                <a:t>○　個別勧奨通知や健康アプリを活用し、</a:t>
              </a:r>
              <a:r>
                <a:rPr lang="ja-JP" altLang="en-US" sz="1050" b="1" u="sng" dirty="0">
                  <a:latin typeface="BIZ UDゴシック" panose="020B0400000000000000" pitchFamily="49" charset="-128"/>
                  <a:ea typeface="BIZ UDゴシック" panose="020B0400000000000000" pitchFamily="49" charset="-128"/>
                </a:rPr>
                <a:t>成人歯周疾患健診等の歯科健診の受診勧奨</a:t>
              </a:r>
              <a:r>
                <a:rPr lang="ja-JP" altLang="en-US" sz="1050" dirty="0">
                  <a:latin typeface="BIZ UDゴシック" panose="020B0400000000000000" pitchFamily="49" charset="-128"/>
                  <a:ea typeface="BIZ UDゴシック" panose="020B0400000000000000" pitchFamily="49" charset="-128"/>
                </a:rPr>
                <a:t>や、かかりつけ歯科医への</a:t>
              </a:r>
              <a:r>
                <a:rPr lang="ja-JP" altLang="en-US" sz="1050" b="1" u="sng" dirty="0">
                  <a:latin typeface="BIZ UDゴシック" panose="020B0400000000000000" pitchFamily="49" charset="-128"/>
                  <a:ea typeface="BIZ UDゴシック" panose="020B0400000000000000" pitchFamily="49" charset="-128"/>
                </a:rPr>
                <a:t>定期受診の必要性について普及啓発</a:t>
              </a:r>
              <a:r>
                <a:rPr lang="ja-JP" altLang="en-US" sz="1050" dirty="0">
                  <a:latin typeface="BIZ UDゴシック" panose="020B0400000000000000" pitchFamily="49" charset="-128"/>
                  <a:ea typeface="BIZ UDゴシック" panose="020B0400000000000000" pitchFamily="49" charset="-128"/>
                </a:rPr>
                <a:t>し、受診率向上を目指す。</a:t>
              </a:r>
            </a:p>
            <a:p>
              <a:pPr marL="110782" indent="-110782"/>
              <a:r>
                <a:rPr lang="ja-JP" altLang="en-US" sz="1050" dirty="0">
                  <a:latin typeface="BIZ UDゴシック" panose="020B0400000000000000" pitchFamily="49" charset="-128"/>
                  <a:ea typeface="BIZ UDゴシック" panose="020B0400000000000000" pitchFamily="49" charset="-128"/>
                </a:rPr>
                <a:t>○　歯周病と生活習慣病等の全身疾患との関連性や歯磨き等のセルフケアによる歯科疾患の予防、口腔機能の維持・向上に関する</a:t>
              </a:r>
              <a:r>
                <a:rPr lang="ja-JP" altLang="en-US" sz="1050" b="1" u="sng" dirty="0">
                  <a:latin typeface="BIZ UDゴシック" panose="020B0400000000000000" pitchFamily="49" charset="-128"/>
                  <a:ea typeface="BIZ UDゴシック" panose="020B0400000000000000" pitchFamily="49" charset="-128"/>
                </a:rPr>
                <a:t>知識の普及啓発</a:t>
              </a:r>
              <a:r>
                <a:rPr lang="ja-JP" altLang="en-US" sz="1050" dirty="0">
                  <a:latin typeface="BIZ UDゴシック" panose="020B0400000000000000" pitchFamily="49" charset="-128"/>
                  <a:ea typeface="BIZ UDゴシック" panose="020B0400000000000000" pitchFamily="49" charset="-128"/>
                </a:rPr>
                <a:t>を実施。</a:t>
              </a:r>
              <a:endParaRPr lang="en-US" altLang="ja-JP" sz="1050" dirty="0">
                <a:latin typeface="BIZ UDゴシック" panose="020B0400000000000000" pitchFamily="49" charset="-128"/>
                <a:ea typeface="BIZ UDゴシック" panose="020B0400000000000000" pitchFamily="49" charset="-128"/>
              </a:endParaRPr>
            </a:p>
          </p:txBody>
        </p:sp>
        <p:sp>
          <p:nvSpPr>
            <p:cNvPr id="25" name="テキスト ボックス 24">
              <a:extLst>
                <a:ext uri="{FF2B5EF4-FFF2-40B4-BE49-F238E27FC236}">
                  <a16:creationId xmlns:a16="http://schemas.microsoft.com/office/drawing/2014/main" id="{3090B6EB-E667-49CE-D4EF-ADB3DAC27D5B}"/>
                </a:ext>
              </a:extLst>
            </p:cNvPr>
            <p:cNvSpPr txBox="1"/>
            <p:nvPr/>
          </p:nvSpPr>
          <p:spPr>
            <a:xfrm>
              <a:off x="3466899" y="769278"/>
              <a:ext cx="2160544" cy="209929"/>
            </a:xfrm>
            <a:prstGeom prst="rect">
              <a:avLst/>
            </a:prstGeom>
            <a:solidFill>
              <a:schemeClr val="bg1"/>
            </a:solidFill>
            <a:ln>
              <a:solidFill>
                <a:schemeClr val="tx1"/>
              </a:solidFill>
            </a:ln>
          </p:spPr>
          <p:txBody>
            <a:bodyPr wrap="square" rtlCol="0">
              <a:spAutoFit/>
            </a:bodyPr>
            <a:lstStyle>
              <a:defPPr>
                <a:defRPr lang="en-US"/>
              </a:defPPr>
              <a:lvl1pPr>
                <a:defRPr sz="1163" b="1">
                  <a:latin typeface="BIZ UDゴシック" panose="020B0400000000000000" pitchFamily="49" charset="-128"/>
                  <a:ea typeface="BIZ UDゴシック" panose="020B0400000000000000" pitchFamily="49" charset="-128"/>
                </a:defRPr>
              </a:lvl1pPr>
            </a:lstStyle>
            <a:p>
              <a:r>
                <a:rPr lang="ja-JP" altLang="en-US" dirty="0"/>
                <a:t>１　ライフステージに応じた施策</a:t>
              </a:r>
            </a:p>
          </p:txBody>
        </p:sp>
      </p:grpSp>
      <p:sp>
        <p:nvSpPr>
          <p:cNvPr id="26" name="テキスト ボックス 25">
            <a:extLst>
              <a:ext uri="{FF2B5EF4-FFF2-40B4-BE49-F238E27FC236}">
                <a16:creationId xmlns:a16="http://schemas.microsoft.com/office/drawing/2014/main" id="{14301455-B069-0CAB-CC0F-66F651C5C622}"/>
              </a:ext>
            </a:extLst>
          </p:cNvPr>
          <p:cNvSpPr txBox="1"/>
          <p:nvPr/>
        </p:nvSpPr>
        <p:spPr>
          <a:xfrm>
            <a:off x="3336263" y="5753059"/>
            <a:ext cx="2774251" cy="271293"/>
          </a:xfrm>
          <a:prstGeom prst="rect">
            <a:avLst/>
          </a:prstGeom>
          <a:solidFill>
            <a:schemeClr val="bg1"/>
          </a:solidFill>
          <a:ln>
            <a:solidFill>
              <a:schemeClr val="tx1"/>
            </a:solidFill>
          </a:ln>
        </p:spPr>
        <p:txBody>
          <a:bodyPr wrap="square" rtlCol="0">
            <a:spAutoFit/>
          </a:bodyPr>
          <a:lstStyle/>
          <a:p>
            <a:r>
              <a:rPr lang="ja-JP" altLang="en-US" sz="1163" b="1" dirty="0">
                <a:latin typeface="BIZ UDゴシック" panose="020B0400000000000000" pitchFamily="49" charset="-128"/>
                <a:ea typeface="BIZ UDゴシック" panose="020B0400000000000000" pitchFamily="49" charset="-128"/>
              </a:rPr>
              <a:t>２　サポートを必要とする人への施策</a:t>
            </a:r>
            <a:endParaRPr kumimoji="1" lang="ja-JP" altLang="en-US" sz="1163" dirty="0"/>
          </a:p>
        </p:txBody>
      </p:sp>
      <p:sp>
        <p:nvSpPr>
          <p:cNvPr id="34" name="テキスト ボックス 33">
            <a:extLst>
              <a:ext uri="{FF2B5EF4-FFF2-40B4-BE49-F238E27FC236}">
                <a16:creationId xmlns:a16="http://schemas.microsoft.com/office/drawing/2014/main" id="{5509CF49-F54D-7C6F-D12B-6B1A978ECBB5}"/>
              </a:ext>
            </a:extLst>
          </p:cNvPr>
          <p:cNvSpPr txBox="1"/>
          <p:nvPr/>
        </p:nvSpPr>
        <p:spPr>
          <a:xfrm>
            <a:off x="3365291" y="6438980"/>
            <a:ext cx="2774251" cy="271293"/>
          </a:xfrm>
          <a:prstGeom prst="rect">
            <a:avLst/>
          </a:prstGeom>
          <a:solidFill>
            <a:schemeClr val="bg1"/>
          </a:solidFill>
          <a:ln>
            <a:solidFill>
              <a:schemeClr val="tx1"/>
            </a:solidFill>
          </a:ln>
        </p:spPr>
        <p:txBody>
          <a:bodyPr wrap="square" rtlCol="0">
            <a:spAutoFit/>
          </a:bodyPr>
          <a:lstStyle/>
          <a:p>
            <a:r>
              <a:rPr lang="ja-JP" altLang="en-US" sz="1163" b="1" dirty="0">
                <a:latin typeface="BIZ UDゴシック" panose="020B0400000000000000" pitchFamily="49" charset="-128"/>
                <a:ea typeface="BIZ UDゴシック" panose="020B0400000000000000" pitchFamily="49" charset="-128"/>
              </a:rPr>
              <a:t>３　社会環境の整備に向けた施策</a:t>
            </a:r>
            <a:endParaRPr kumimoji="1" lang="ja-JP" altLang="en-US" sz="1163" dirty="0"/>
          </a:p>
        </p:txBody>
      </p:sp>
      <p:sp>
        <p:nvSpPr>
          <p:cNvPr id="8" name="テキスト ボックス 7">
            <a:extLst>
              <a:ext uri="{FF2B5EF4-FFF2-40B4-BE49-F238E27FC236}">
                <a16:creationId xmlns:a16="http://schemas.microsoft.com/office/drawing/2014/main" id="{B058B6D9-98C7-F710-59ED-AFCE6EF88A4B}"/>
              </a:ext>
            </a:extLst>
          </p:cNvPr>
          <p:cNvSpPr txBox="1"/>
          <p:nvPr/>
        </p:nvSpPr>
        <p:spPr>
          <a:xfrm>
            <a:off x="59578" y="449174"/>
            <a:ext cx="12672000" cy="468000"/>
          </a:xfrm>
          <a:prstGeom prst="rect">
            <a:avLst/>
          </a:prstGeom>
          <a:solidFill>
            <a:schemeClr val="accent1">
              <a:lumMod val="20000"/>
              <a:lumOff val="80000"/>
            </a:schemeClr>
          </a:solidFill>
        </p:spPr>
        <p:txBody>
          <a:bodyPr wrap="square" rtlCol="0">
            <a:spAutoFit/>
          </a:bodyPr>
          <a:lstStyle/>
          <a:p>
            <a:r>
              <a:rPr lang="ja-JP" altLang="en-US" sz="1350" dirty="0">
                <a:latin typeface="BIZ UDゴシック" panose="020B0400000000000000" pitchFamily="49" charset="-128"/>
                <a:ea typeface="BIZ UDゴシック" panose="020B0400000000000000" pitchFamily="49" charset="-128"/>
              </a:rPr>
              <a:t>国の「歯科口腔保健の推進に関する基本的事項（第二次）」を勘案し、甲府市保健計画の「歯・口腔における健康づくりの推進」を総合的かつ実効性のあるものとして推進するため、ライフステージに応じた施策等の方向性等を記載した</a:t>
            </a:r>
            <a:r>
              <a:rPr lang="ja-JP" altLang="en-US" sz="1350" b="1" u="sng" dirty="0">
                <a:latin typeface="BIZ UDゴシック" panose="020B0400000000000000" pitchFamily="49" charset="-128"/>
                <a:ea typeface="BIZ UDゴシック" panose="020B0400000000000000" pitchFamily="49" charset="-128"/>
              </a:rPr>
              <a:t>「歯・口腔における健康づくりの推進に関する基本的事項」を策定</a:t>
            </a:r>
            <a:r>
              <a:rPr lang="ja-JP" altLang="en-US" sz="1350" dirty="0">
                <a:latin typeface="BIZ UDゴシック" panose="020B0400000000000000" pitchFamily="49" charset="-128"/>
                <a:ea typeface="BIZ UDゴシック" panose="020B0400000000000000" pitchFamily="49" charset="-128"/>
              </a:rPr>
              <a:t>する</a:t>
            </a:r>
            <a:r>
              <a:rPr kumimoji="1" lang="ja-JP" altLang="en-US" sz="1350" dirty="0">
                <a:latin typeface="メイリオ" panose="020B0604030504040204" pitchFamily="50" charset="-128"/>
                <a:ea typeface="メイリオ" panose="020B0604030504040204" pitchFamily="50" charset="-128"/>
              </a:rPr>
              <a:t>。</a:t>
            </a:r>
          </a:p>
        </p:txBody>
      </p:sp>
      <p:grpSp>
        <p:nvGrpSpPr>
          <p:cNvPr id="42" name="グループ化 41">
            <a:extLst>
              <a:ext uri="{FF2B5EF4-FFF2-40B4-BE49-F238E27FC236}">
                <a16:creationId xmlns:a16="http://schemas.microsoft.com/office/drawing/2014/main" id="{23A689A3-5812-7DBA-B3C0-7DDF88D8E487}"/>
              </a:ext>
            </a:extLst>
          </p:cNvPr>
          <p:cNvGrpSpPr/>
          <p:nvPr/>
        </p:nvGrpSpPr>
        <p:grpSpPr>
          <a:xfrm>
            <a:off x="37629" y="1248232"/>
            <a:ext cx="3132000" cy="8237243"/>
            <a:chOff x="37629" y="-141156"/>
            <a:chExt cx="3376128" cy="8452795"/>
          </a:xfrm>
        </p:grpSpPr>
        <p:sp>
          <p:nvSpPr>
            <p:cNvPr id="5" name="四角形: メモ 4">
              <a:extLst>
                <a:ext uri="{FF2B5EF4-FFF2-40B4-BE49-F238E27FC236}">
                  <a16:creationId xmlns:a16="http://schemas.microsoft.com/office/drawing/2014/main" id="{9A3EE9E2-1B06-1709-AD50-4FF40864C01F}"/>
                </a:ext>
              </a:extLst>
            </p:cNvPr>
            <p:cNvSpPr/>
            <p:nvPr/>
          </p:nvSpPr>
          <p:spPr>
            <a:xfrm>
              <a:off x="70012" y="-141156"/>
              <a:ext cx="3337322" cy="8452795"/>
            </a:xfrm>
            <a:prstGeom prst="foldedCorner">
              <a:avLst>
                <a:gd name="adj" fmla="val 7740"/>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108" dirty="0"/>
            </a:p>
          </p:txBody>
        </p:sp>
        <p:sp>
          <p:nvSpPr>
            <p:cNvPr id="17" name="テキスト ボックス 16"/>
            <p:cNvSpPr txBox="1"/>
            <p:nvPr/>
          </p:nvSpPr>
          <p:spPr>
            <a:xfrm>
              <a:off x="70011" y="2717652"/>
              <a:ext cx="3343746" cy="1069524"/>
            </a:xfrm>
            <a:prstGeom prst="rect">
              <a:avLst/>
            </a:prstGeom>
            <a:noFill/>
          </p:spPr>
          <p:txBody>
            <a:bodyPr wrap="square" rtlCol="0">
              <a:spAutoFit/>
            </a:bodyPr>
            <a:lstStyle/>
            <a:p>
              <a:r>
                <a:rPr lang="en-US" altLang="ja-JP" sz="1100" b="1" dirty="0">
                  <a:latin typeface="BIZ UDゴシック" panose="020B0400000000000000" pitchFamily="49" charset="-128"/>
                  <a:ea typeface="BIZ UDゴシック" panose="020B0400000000000000" pitchFamily="49" charset="-128"/>
                </a:rPr>
                <a:t>1</a:t>
              </a:r>
              <a:r>
                <a:rPr lang="ja-JP" altLang="en-US" sz="1100" b="1" dirty="0">
                  <a:latin typeface="BIZ UDゴシック" panose="020B0400000000000000" pitchFamily="49" charset="-128"/>
                  <a:ea typeface="BIZ UDゴシック" panose="020B0400000000000000" pitchFamily="49" charset="-128"/>
                </a:rPr>
                <a:t>　位置づけ</a:t>
              </a:r>
              <a:endParaRPr lang="en-US" altLang="ja-JP" sz="900" dirty="0">
                <a:latin typeface="BIZ UDゴシック" panose="020B0400000000000000" pitchFamily="49" charset="-128"/>
                <a:ea typeface="BIZ UDゴシック" panose="020B0400000000000000" pitchFamily="49" charset="-128"/>
              </a:endParaRPr>
            </a:p>
            <a:p>
              <a:r>
                <a:rPr lang="ja-JP" altLang="en-US" sz="900" dirty="0">
                  <a:latin typeface="BIZ UDゴシック" panose="020B0400000000000000" pitchFamily="49" charset="-128"/>
                  <a:ea typeface="BIZ UDゴシック" panose="020B0400000000000000" pitchFamily="49" charset="-128"/>
                </a:rPr>
                <a:t>　</a:t>
              </a:r>
              <a:r>
                <a:rPr lang="ja-JP" altLang="en-US" sz="1050" dirty="0">
                  <a:latin typeface="BIZ UDゴシック" panose="020B0400000000000000" pitchFamily="49" charset="-128"/>
                  <a:ea typeface="BIZ UDゴシック" panose="020B0400000000000000" pitchFamily="49" charset="-128"/>
                </a:rPr>
                <a:t>国が定める「歯科口腔保健の推進に関する基本的事項（第二次）」を勘案するとともに、甲府市保健計画の「歯・口腔における健康づくりの推進」を総合的かつ実効性のあるものとして推進していくため、施策の方向性をより具体化する。</a:t>
              </a:r>
              <a:endParaRPr lang="ja-JP" altLang="en-US" sz="900" dirty="0">
                <a:latin typeface="BIZ UDゴシック" panose="020B0400000000000000" pitchFamily="49" charset="-128"/>
                <a:ea typeface="BIZ UDゴシック" panose="020B0400000000000000" pitchFamily="49" charset="-128"/>
              </a:endParaRPr>
            </a:p>
          </p:txBody>
        </p:sp>
        <p:sp>
          <p:nvSpPr>
            <p:cNvPr id="24" name="テキスト ボックス 23"/>
            <p:cNvSpPr txBox="1"/>
            <p:nvPr/>
          </p:nvSpPr>
          <p:spPr>
            <a:xfrm>
              <a:off x="81170" y="3992481"/>
              <a:ext cx="3332585" cy="1760754"/>
            </a:xfrm>
            <a:prstGeom prst="rect">
              <a:avLst/>
            </a:prstGeom>
            <a:noFill/>
          </p:spPr>
          <p:txBody>
            <a:bodyPr wrap="square" rtlCol="0">
              <a:spAutoFit/>
            </a:bodyPr>
            <a:lstStyle/>
            <a:p>
              <a:pPr marL="118989" indent="-118989"/>
              <a:r>
                <a:rPr lang="en-US" altLang="ja-JP" sz="1100" b="1" dirty="0">
                  <a:latin typeface="BIZ UDゴシック" panose="020B0400000000000000" pitchFamily="49" charset="-128"/>
                  <a:ea typeface="BIZ UDゴシック" panose="020B0400000000000000" pitchFamily="49" charset="-128"/>
                </a:rPr>
                <a:t>2</a:t>
              </a:r>
              <a:r>
                <a:rPr lang="ja-JP" altLang="en-US" sz="1100" b="1" dirty="0">
                  <a:latin typeface="BIZ UDゴシック" panose="020B0400000000000000" pitchFamily="49" charset="-128"/>
                  <a:ea typeface="BIZ UDゴシック" panose="020B0400000000000000" pitchFamily="49" charset="-128"/>
                </a:rPr>
                <a:t>　基本的な方向</a:t>
              </a:r>
              <a:endParaRPr lang="en-US" altLang="ja-JP" sz="900" dirty="0">
                <a:latin typeface="BIZ UDゴシック" panose="020B0400000000000000" pitchFamily="49" charset="-128"/>
                <a:ea typeface="BIZ UDゴシック" panose="020B0400000000000000" pitchFamily="49" charset="-128"/>
              </a:endParaRPr>
            </a:p>
            <a:p>
              <a:pPr marL="118989" indent="-118989"/>
              <a:r>
                <a:rPr lang="ja-JP" altLang="en-US" sz="1050" dirty="0">
                  <a:latin typeface="BIZ UDゴシック" panose="020B0400000000000000" pitchFamily="49" charset="-128"/>
                  <a:ea typeface="BIZ UDゴシック" panose="020B0400000000000000" pitchFamily="49" charset="-128"/>
                </a:rPr>
                <a:t>〇　歯や口腔の健康を生涯にわたって保つため、ライフテージやサポートを必要とする人等、対象に応じた歯科疾患の予防や口腔機能の維持・向上に取り組み、</a:t>
              </a:r>
              <a:r>
                <a:rPr lang="ja-JP" altLang="en-US" sz="1050" b="1" u="sng" dirty="0">
                  <a:latin typeface="BIZ UDゴシック" panose="020B0400000000000000" pitchFamily="49" charset="-128"/>
                  <a:ea typeface="BIZ UDゴシック" panose="020B0400000000000000" pitchFamily="49" charset="-128"/>
                </a:rPr>
                <a:t>健康寿命の延伸や健康格差の縮小</a:t>
              </a:r>
              <a:r>
                <a:rPr lang="ja-JP" altLang="en-US" sz="1050" dirty="0">
                  <a:latin typeface="BIZ UDゴシック" panose="020B0400000000000000" pitchFamily="49" charset="-128"/>
                  <a:ea typeface="BIZ UDゴシック" panose="020B0400000000000000" pitchFamily="49" charset="-128"/>
                </a:rPr>
                <a:t>を目指す。</a:t>
              </a:r>
            </a:p>
            <a:p>
              <a:pPr marL="118989" indent="-118989"/>
              <a:r>
                <a:rPr lang="ja-JP" altLang="en-US" sz="1050" dirty="0">
                  <a:latin typeface="BIZ UDゴシック" panose="020B0400000000000000" pitchFamily="49" charset="-128"/>
                  <a:ea typeface="BIZ UDゴシック" panose="020B0400000000000000" pitchFamily="49" charset="-128"/>
                </a:rPr>
                <a:t>〇　市民自らが歯科疾患の予防や口腔機能の維持・向上に積極的に取り組むことができるよう、</a:t>
              </a:r>
              <a:r>
                <a:rPr lang="ja-JP" altLang="en-US" sz="1050" b="1" u="sng" dirty="0">
                  <a:latin typeface="BIZ UDゴシック" panose="020B0400000000000000" pitchFamily="49" charset="-128"/>
                  <a:ea typeface="BIZ UDゴシック" panose="020B0400000000000000" pitchFamily="49" charset="-128"/>
                </a:rPr>
                <a:t>関係機関・団体等と連携し、環境を整備</a:t>
              </a:r>
              <a:r>
                <a:rPr lang="ja-JP" altLang="en-US" sz="1050" dirty="0">
                  <a:latin typeface="BIZ UDゴシック" panose="020B0400000000000000" pitchFamily="49" charset="-128"/>
                  <a:ea typeface="BIZ UDゴシック" panose="020B0400000000000000" pitchFamily="49" charset="-128"/>
                </a:rPr>
                <a:t>する。</a:t>
              </a:r>
            </a:p>
          </p:txBody>
        </p:sp>
        <p:sp>
          <p:nvSpPr>
            <p:cNvPr id="19" name="四角形: 角を丸くする 18"/>
            <p:cNvSpPr/>
            <p:nvPr/>
          </p:nvSpPr>
          <p:spPr>
            <a:xfrm>
              <a:off x="173331" y="2390252"/>
              <a:ext cx="3162471" cy="282586"/>
            </a:xfrm>
            <a:prstGeom prst="roundRect">
              <a:avLst>
                <a:gd name="adj" fmla="val 5000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BIZ UDゴシック" panose="020B0400000000000000" pitchFamily="49" charset="-128"/>
                  <a:ea typeface="BIZ UDゴシック" panose="020B0400000000000000" pitchFamily="49" charset="-128"/>
                </a:rPr>
                <a:t>基本的事項策定の方針</a:t>
              </a:r>
            </a:p>
          </p:txBody>
        </p:sp>
        <p:sp>
          <p:nvSpPr>
            <p:cNvPr id="6" name="四角形: 角を丸くする 5">
              <a:extLst>
                <a:ext uri="{FF2B5EF4-FFF2-40B4-BE49-F238E27FC236}">
                  <a16:creationId xmlns:a16="http://schemas.microsoft.com/office/drawing/2014/main" id="{CA1AAAB0-8E30-99FC-7175-D7C0DE5585A3}"/>
                </a:ext>
              </a:extLst>
            </p:cNvPr>
            <p:cNvSpPr/>
            <p:nvPr/>
          </p:nvSpPr>
          <p:spPr>
            <a:xfrm>
              <a:off x="100349" y="-896"/>
              <a:ext cx="3220414" cy="269568"/>
            </a:xfrm>
            <a:prstGeom prst="roundRect">
              <a:avLst>
                <a:gd name="adj" fmla="val 5000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b="1" dirty="0">
                  <a:latin typeface="BIZ UDゴシック" panose="020B0400000000000000" pitchFamily="49" charset="-128"/>
                  <a:ea typeface="BIZ UDゴシック" panose="020B0400000000000000" pitchFamily="49" charset="-128"/>
                </a:rPr>
                <a:t>第５次 健やかいきいき甲府プラン</a:t>
              </a:r>
            </a:p>
          </p:txBody>
        </p:sp>
        <p:sp>
          <p:nvSpPr>
            <p:cNvPr id="10" name="テキスト ボックス 9">
              <a:extLst>
                <a:ext uri="{FF2B5EF4-FFF2-40B4-BE49-F238E27FC236}">
                  <a16:creationId xmlns:a16="http://schemas.microsoft.com/office/drawing/2014/main" id="{82284093-0B00-5BF8-C9F2-0A27C597E00E}"/>
                </a:ext>
              </a:extLst>
            </p:cNvPr>
            <p:cNvSpPr txBox="1"/>
            <p:nvPr/>
          </p:nvSpPr>
          <p:spPr>
            <a:xfrm>
              <a:off x="110268" y="594630"/>
              <a:ext cx="3303489" cy="1400383"/>
            </a:xfrm>
            <a:prstGeom prst="rect">
              <a:avLst/>
            </a:prstGeom>
            <a:noFill/>
          </p:spPr>
          <p:txBody>
            <a:bodyPr wrap="square">
              <a:spAutoFit/>
            </a:bodyPr>
            <a:lstStyle/>
            <a:p>
              <a:r>
                <a:rPr lang="ja-JP" altLang="en-US" sz="1100" b="1" dirty="0">
                  <a:latin typeface="BIZ UDゴシック" panose="020B0400000000000000" pitchFamily="49" charset="-128"/>
                  <a:ea typeface="BIZ UDゴシック" panose="020B0400000000000000" pitchFamily="49" charset="-128"/>
                </a:rPr>
                <a:t>第９次甲府市保健計画に</a:t>
              </a:r>
              <a:r>
                <a:rPr lang="ja-JP" altLang="en-US" sz="1050" dirty="0">
                  <a:latin typeface="BIZ UDゴシック" panose="020B0400000000000000" pitchFamily="49" charset="-128"/>
                  <a:ea typeface="BIZ UDゴシック" panose="020B0400000000000000" pitchFamily="49" charset="-128"/>
                </a:rPr>
                <a:t>おいて、</a:t>
              </a:r>
              <a:endParaRPr lang="en-US" altLang="ja-JP" sz="1050" dirty="0">
                <a:latin typeface="BIZ UDゴシック" panose="020B0400000000000000" pitchFamily="49" charset="-128"/>
                <a:ea typeface="BIZ UDゴシック" panose="020B0400000000000000" pitchFamily="49" charset="-128"/>
              </a:endParaRPr>
            </a:p>
            <a:p>
              <a:r>
                <a:rPr lang="ja-JP" altLang="en-US" sz="1100" b="1" dirty="0">
                  <a:latin typeface="BIZ UDゴシック" panose="020B0400000000000000" pitchFamily="49" charset="-128"/>
                  <a:ea typeface="BIZ UDゴシック" panose="020B0400000000000000" pitchFamily="49" charset="-128"/>
                </a:rPr>
                <a:t>「歯・口腔における健康づくりの推進」</a:t>
              </a:r>
              <a:r>
                <a:rPr lang="ja-JP" altLang="en-US" sz="1050" dirty="0">
                  <a:latin typeface="BIZ UDゴシック" panose="020B0400000000000000" pitchFamily="49" charset="-128"/>
                  <a:ea typeface="BIZ UDゴシック" panose="020B0400000000000000" pitchFamily="49" charset="-128"/>
                </a:rPr>
                <a:t>を施策５に位置付け</a:t>
              </a:r>
              <a:endParaRPr lang="en-US" altLang="ja-JP" sz="1050" dirty="0">
                <a:latin typeface="BIZ UDゴシック" panose="020B0400000000000000" pitchFamily="49" charset="-128"/>
                <a:ea typeface="BIZ UDゴシック" panose="020B0400000000000000" pitchFamily="49" charset="-128"/>
              </a:endParaRPr>
            </a:p>
            <a:p>
              <a:r>
                <a:rPr lang="ja-JP" altLang="en-US" sz="1050" dirty="0">
                  <a:latin typeface="BIZ UDゴシック" panose="020B0400000000000000" pitchFamily="49" charset="-128"/>
                  <a:ea typeface="BIZ UDゴシック" panose="020B0400000000000000" pitchFamily="49" charset="-128"/>
                </a:rPr>
                <a:t>・ライフステージに応じた歯科疾患予防のための正しい知識の普及・啓発、歯科健診の受診及び事後指導等を推進する。</a:t>
              </a:r>
              <a:endParaRPr lang="en-US" altLang="ja-JP" sz="1050" dirty="0">
                <a:latin typeface="BIZ UDゴシック" panose="020B0400000000000000" pitchFamily="49" charset="-128"/>
                <a:ea typeface="BIZ UDゴシック" panose="020B0400000000000000" pitchFamily="49" charset="-128"/>
              </a:endParaRPr>
            </a:p>
            <a:p>
              <a:r>
                <a:rPr lang="ja-JP" altLang="en-US" sz="1050" dirty="0">
                  <a:latin typeface="BIZ UDゴシック" panose="020B0400000000000000" pitchFamily="49" charset="-128"/>
                  <a:ea typeface="BIZ UDゴシック" panose="020B0400000000000000" pitchFamily="49" charset="-128"/>
                </a:rPr>
                <a:t>・関係機関・団体等と連携し、生涯を通して切れ目のない、歯・口腔の健康づくりに取り組む。</a:t>
              </a:r>
              <a:endParaRPr lang="ja-JP" altLang="en-US" sz="2800" dirty="0"/>
            </a:p>
          </p:txBody>
        </p:sp>
        <p:sp>
          <p:nvSpPr>
            <p:cNvPr id="11" name="二等辺三角形 10">
              <a:extLst>
                <a:ext uri="{FF2B5EF4-FFF2-40B4-BE49-F238E27FC236}">
                  <a16:creationId xmlns:a16="http://schemas.microsoft.com/office/drawing/2014/main" id="{3910E174-FAE4-E683-37FC-7B70144B7706}"/>
                </a:ext>
              </a:extLst>
            </p:cNvPr>
            <p:cNvSpPr/>
            <p:nvPr/>
          </p:nvSpPr>
          <p:spPr>
            <a:xfrm rot="10800000">
              <a:off x="678844" y="2099996"/>
              <a:ext cx="1867338" cy="216096"/>
            </a:xfrm>
            <a:prstGeom prst="triangle">
              <a:avLst/>
            </a:prstGeom>
            <a:solidFill>
              <a:srgbClr val="B3BE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91"/>
            </a:p>
          </p:txBody>
        </p:sp>
        <p:sp>
          <p:nvSpPr>
            <p:cNvPr id="9" name="テキスト ボックス 8">
              <a:extLst>
                <a:ext uri="{FF2B5EF4-FFF2-40B4-BE49-F238E27FC236}">
                  <a16:creationId xmlns:a16="http://schemas.microsoft.com/office/drawing/2014/main" id="{0C8A7238-AC54-2557-26E3-8072865C2E49}"/>
                </a:ext>
              </a:extLst>
            </p:cNvPr>
            <p:cNvSpPr txBox="1"/>
            <p:nvPr/>
          </p:nvSpPr>
          <p:spPr>
            <a:xfrm>
              <a:off x="37629" y="5767503"/>
              <a:ext cx="1482101" cy="301173"/>
            </a:xfrm>
            <a:prstGeom prst="rect">
              <a:avLst/>
            </a:prstGeom>
            <a:noFill/>
          </p:spPr>
          <p:txBody>
            <a:bodyPr wrap="square" rtlCol="0">
              <a:spAutoFit/>
            </a:bodyPr>
            <a:lstStyle/>
            <a:p>
              <a:r>
                <a:rPr kumimoji="1" lang="en-US" altLang="ja-JP" sz="1357" b="1" dirty="0"/>
                <a:t>〈</a:t>
              </a:r>
              <a:r>
                <a:rPr kumimoji="1" lang="ja-JP" altLang="en-US" sz="1357" b="1" dirty="0"/>
                <a:t>イメージ</a:t>
              </a:r>
              <a:r>
                <a:rPr kumimoji="1" lang="en-US" altLang="ja-JP" sz="1357" b="1" dirty="0"/>
                <a:t>〉</a:t>
              </a:r>
              <a:endParaRPr kumimoji="1" lang="ja-JP" altLang="en-US" sz="1357" b="1" dirty="0"/>
            </a:p>
          </p:txBody>
        </p:sp>
        <p:sp>
          <p:nvSpPr>
            <p:cNvPr id="40" name="テキスト ボックス 39">
              <a:extLst>
                <a:ext uri="{FF2B5EF4-FFF2-40B4-BE49-F238E27FC236}">
                  <a16:creationId xmlns:a16="http://schemas.microsoft.com/office/drawing/2014/main" id="{F194BC0D-CB13-AC1D-6719-F21A41FC2AEC}"/>
                </a:ext>
              </a:extLst>
            </p:cNvPr>
            <p:cNvSpPr txBox="1"/>
            <p:nvPr/>
          </p:nvSpPr>
          <p:spPr>
            <a:xfrm>
              <a:off x="600242" y="288392"/>
              <a:ext cx="2786849" cy="261610"/>
            </a:xfrm>
            <a:prstGeom prst="rect">
              <a:avLst/>
            </a:prstGeom>
            <a:noFill/>
          </p:spPr>
          <p:txBody>
            <a:bodyPr wrap="square">
              <a:spAutoFit/>
            </a:bodyPr>
            <a:lstStyle/>
            <a:p>
              <a:pPr algn="r"/>
              <a:r>
                <a:rPr lang="ja-JP" altLang="en-US" sz="1100" dirty="0">
                  <a:latin typeface="BIZ UDゴシック" panose="020B0400000000000000" pitchFamily="49" charset="-128"/>
                  <a:ea typeface="BIZ UDゴシック" panose="020B0400000000000000" pitchFamily="49" charset="-128"/>
                </a:rPr>
                <a:t>令和６年度～令和</a:t>
              </a:r>
              <a:r>
                <a:rPr lang="en-US" altLang="ja-JP" sz="1100" dirty="0">
                  <a:latin typeface="BIZ UDゴシック" panose="020B0400000000000000" pitchFamily="49" charset="-128"/>
                  <a:ea typeface="BIZ UDゴシック" panose="020B0400000000000000" pitchFamily="49" charset="-128"/>
                </a:rPr>
                <a:t>11</a:t>
              </a:r>
              <a:r>
                <a:rPr lang="ja-JP" altLang="en-US" sz="1100" dirty="0">
                  <a:latin typeface="BIZ UDゴシック" panose="020B0400000000000000" pitchFamily="49" charset="-128"/>
                  <a:ea typeface="BIZ UDゴシック" panose="020B0400000000000000" pitchFamily="49" charset="-128"/>
                </a:rPr>
                <a:t>年度</a:t>
              </a:r>
              <a:endParaRPr lang="en-US" altLang="ja-JP" sz="1100" dirty="0">
                <a:latin typeface="BIZ UDゴシック" panose="020B0400000000000000" pitchFamily="49" charset="-128"/>
                <a:ea typeface="BIZ UDゴシック" panose="020B0400000000000000" pitchFamily="49" charset="-128"/>
              </a:endParaRPr>
            </a:p>
          </p:txBody>
        </p:sp>
      </p:grpSp>
      <p:sp>
        <p:nvSpPr>
          <p:cNvPr id="41" name="テキスト ボックス 40">
            <a:extLst>
              <a:ext uri="{FF2B5EF4-FFF2-40B4-BE49-F238E27FC236}">
                <a16:creationId xmlns:a16="http://schemas.microsoft.com/office/drawing/2014/main" id="{A5B2296B-27F7-F5C6-E7A2-D886F1FA9D38}"/>
              </a:ext>
            </a:extLst>
          </p:cNvPr>
          <p:cNvSpPr txBox="1"/>
          <p:nvPr/>
        </p:nvSpPr>
        <p:spPr>
          <a:xfrm>
            <a:off x="8006182" y="6437909"/>
            <a:ext cx="1108790" cy="276999"/>
          </a:xfrm>
          <a:prstGeom prst="rect">
            <a:avLst/>
          </a:prstGeom>
          <a:solidFill>
            <a:schemeClr val="accent5">
              <a:lumMod val="20000"/>
              <a:lumOff val="80000"/>
            </a:schemeClr>
          </a:solidFill>
          <a:ln>
            <a:noFill/>
          </a:ln>
        </p:spPr>
        <p:txBody>
          <a:bodyPr wrap="square" rtlCol="0">
            <a:spAutoFit/>
          </a:bodyPr>
          <a:lstStyle/>
          <a:p>
            <a:pPr algn="ctr"/>
            <a:r>
              <a:rPr lang="ja-JP" altLang="en-US" sz="1200" b="1" dirty="0">
                <a:latin typeface="BIZ UDゴシック" panose="020B0400000000000000" pitchFamily="49" charset="-128"/>
                <a:ea typeface="BIZ UDゴシック" panose="020B0400000000000000" pitchFamily="49" charset="-128"/>
              </a:rPr>
              <a:t>成果指標一覧</a:t>
            </a:r>
            <a:endParaRPr kumimoji="1" lang="ja-JP" altLang="en-US" sz="1163" dirty="0"/>
          </a:p>
        </p:txBody>
      </p:sp>
      <p:sp>
        <p:nvSpPr>
          <p:cNvPr id="29" name="テキスト ボックス 28"/>
          <p:cNvSpPr txBox="1"/>
          <p:nvPr/>
        </p:nvSpPr>
        <p:spPr>
          <a:xfrm>
            <a:off x="3258496" y="1251843"/>
            <a:ext cx="4398004" cy="4670509"/>
          </a:xfrm>
          <a:prstGeom prst="rect">
            <a:avLst/>
          </a:prstGeom>
          <a:noFill/>
          <a:ln>
            <a:noFill/>
          </a:ln>
        </p:spPr>
        <p:txBody>
          <a:bodyPr wrap="square" numCol="1" spcCol="360000" rtlCol="0">
            <a:spAutoFit/>
          </a:bodyPr>
          <a:lstStyle/>
          <a:p>
            <a:endParaRPr lang="en-US" altLang="ja-JP" sz="1400" b="1" dirty="0">
              <a:latin typeface="BIZ UDゴシック" panose="020B0400000000000000" pitchFamily="49" charset="-128"/>
              <a:ea typeface="BIZ UDゴシック" panose="020B0400000000000000" pitchFamily="49" charset="-128"/>
            </a:endParaRPr>
          </a:p>
          <a:p>
            <a:r>
              <a:rPr lang="ja-JP" altLang="en-US" sz="1300" b="1" dirty="0">
                <a:solidFill>
                  <a:schemeClr val="accent1"/>
                </a:solidFill>
                <a:latin typeface="BIZ UDゴシック" panose="020B0400000000000000" pitchFamily="49" charset="-128"/>
                <a:ea typeface="BIZ UDゴシック" panose="020B0400000000000000" pitchFamily="49" charset="-128"/>
              </a:rPr>
              <a:t>⑴妊娠期</a:t>
            </a:r>
            <a:endParaRPr lang="en-US" altLang="ja-JP" sz="1300" b="1" dirty="0">
              <a:solidFill>
                <a:schemeClr val="accent1"/>
              </a:solidFill>
              <a:latin typeface="BIZ UDゴシック" panose="020B0400000000000000" pitchFamily="49" charset="-128"/>
              <a:ea typeface="BIZ UDゴシック" panose="020B0400000000000000" pitchFamily="49" charset="-128"/>
            </a:endParaRPr>
          </a:p>
          <a:p>
            <a:r>
              <a:rPr lang="ja-JP" altLang="en-US" sz="1050" b="1" dirty="0">
                <a:latin typeface="BIZ UDゴシック" panose="020B0400000000000000" pitchFamily="49" charset="-128"/>
                <a:ea typeface="BIZ UDゴシック" panose="020B0400000000000000" pitchFamily="49" charset="-128"/>
              </a:rPr>
              <a:t>現状・課題</a:t>
            </a:r>
            <a:endParaRPr lang="en-US" altLang="ja-JP" sz="1050" b="1" dirty="0">
              <a:latin typeface="BIZ UDゴシック" panose="020B0400000000000000" pitchFamily="49" charset="-128"/>
              <a:ea typeface="BIZ UDゴシック" panose="020B0400000000000000" pitchFamily="49" charset="-128"/>
            </a:endParaRPr>
          </a:p>
          <a:p>
            <a:pPr marL="90011" indent="-90011"/>
            <a:r>
              <a:rPr lang="ja-JP" altLang="en-US" sz="1050" dirty="0">
                <a:latin typeface="BIZ UDゴシック" panose="020B0400000000000000" pitchFamily="49" charset="-128"/>
                <a:ea typeface="BIZ UDゴシック" panose="020B0400000000000000" pitchFamily="49" charset="-128"/>
              </a:rPr>
              <a:t>〇　妊娠中の歯周疾患は、早産</a:t>
            </a:r>
            <a:r>
              <a:rPr lang="ja-JP" altLang="en-US" sz="1050">
                <a:latin typeface="BIZ UDゴシック" panose="020B0400000000000000" pitchFamily="49" charset="-128"/>
                <a:ea typeface="BIZ UDゴシック" panose="020B0400000000000000" pitchFamily="49" charset="-128"/>
              </a:rPr>
              <a:t>や</a:t>
            </a:r>
            <a:r>
              <a:rPr lang="ja-JP" altLang="en-US" sz="1050" smtClean="0">
                <a:latin typeface="BIZ UDゴシック" panose="020B0400000000000000" pitchFamily="49" charset="-128"/>
                <a:ea typeface="BIZ UDゴシック" panose="020B0400000000000000" pitchFamily="49" charset="-128"/>
              </a:rPr>
              <a:t>低体重児の出産</a:t>
            </a:r>
            <a:r>
              <a:rPr lang="ja-JP" altLang="en-US" sz="1050" dirty="0">
                <a:latin typeface="BIZ UDゴシック" panose="020B0400000000000000" pitchFamily="49" charset="-128"/>
                <a:ea typeface="BIZ UDゴシック" panose="020B0400000000000000" pitchFamily="49" charset="-128"/>
              </a:rPr>
              <a:t>のリスクを高めることから、妊娠届出時等に歯科口腔ケアについての知識の普及啓発や成人歯周疾患検診の受診勧奨を実施しているが受診率は高くない。</a:t>
            </a:r>
            <a:endParaRPr lang="en-US" altLang="ja-JP" sz="1050" dirty="0">
              <a:latin typeface="BIZ UDゴシック" panose="020B0400000000000000" pitchFamily="49" charset="-128"/>
              <a:ea typeface="BIZ UDゴシック" panose="020B0400000000000000" pitchFamily="49" charset="-128"/>
            </a:endParaRPr>
          </a:p>
          <a:p>
            <a:r>
              <a:rPr lang="ja-JP" altLang="en-US" sz="1050" b="1" dirty="0">
                <a:solidFill>
                  <a:srgbClr val="FF0000"/>
                </a:solidFill>
                <a:latin typeface="BIZ UDゴシック" panose="020B0400000000000000" pitchFamily="49" charset="-128"/>
                <a:ea typeface="BIZ UDゴシック" panose="020B0400000000000000" pitchFamily="49" charset="-128"/>
              </a:rPr>
              <a:t>施策の方向性</a:t>
            </a:r>
            <a:endParaRPr lang="en-US" altLang="ja-JP" sz="1050" b="1" dirty="0">
              <a:solidFill>
                <a:srgbClr val="FF0000"/>
              </a:solidFill>
              <a:latin typeface="BIZ UDゴシック" panose="020B0400000000000000" pitchFamily="49" charset="-128"/>
              <a:ea typeface="BIZ UDゴシック" panose="020B0400000000000000" pitchFamily="49" charset="-128"/>
            </a:endParaRPr>
          </a:p>
          <a:p>
            <a:pPr marL="110782" indent="-110782"/>
            <a:r>
              <a:rPr lang="ja-JP" altLang="en-US" sz="1050" dirty="0">
                <a:latin typeface="BIZ UDゴシック" panose="020B0400000000000000" pitchFamily="49" charset="-128"/>
                <a:ea typeface="BIZ UDゴシック" panose="020B0400000000000000" pitchFamily="49" charset="-128"/>
              </a:rPr>
              <a:t>○　妊婦の歯と口腔の健康の重要性についての普及啓発や子育て支援アプリ等を活用した</a:t>
            </a:r>
            <a:r>
              <a:rPr lang="ja-JP" altLang="en-US" sz="1050" b="1" u="sng" dirty="0">
                <a:latin typeface="BIZ UDゴシック" panose="020B0400000000000000" pitchFamily="49" charset="-128"/>
                <a:ea typeface="BIZ UDゴシック" panose="020B0400000000000000" pitchFamily="49" charset="-128"/>
              </a:rPr>
              <a:t>妊婦の成人歯周疾患健診等の歯科健診の受診勧奨</a:t>
            </a:r>
            <a:r>
              <a:rPr lang="ja-JP" altLang="en-US" sz="1050" dirty="0">
                <a:latin typeface="BIZ UDゴシック" panose="020B0400000000000000" pitchFamily="49" charset="-128"/>
                <a:ea typeface="BIZ UDゴシック" panose="020B0400000000000000" pitchFamily="49" charset="-128"/>
              </a:rPr>
              <a:t>を実施。</a:t>
            </a:r>
            <a:endParaRPr lang="en-US" altLang="ja-JP" sz="1050" dirty="0">
              <a:latin typeface="BIZ UDゴシック" panose="020B0400000000000000" pitchFamily="49" charset="-128"/>
              <a:ea typeface="BIZ UDゴシック" panose="020B0400000000000000" pitchFamily="49" charset="-128"/>
            </a:endParaRPr>
          </a:p>
          <a:p>
            <a:pPr marL="110782" indent="-110782"/>
            <a:endParaRPr lang="ja-JP" altLang="en-US" sz="700" dirty="0">
              <a:latin typeface="BIZ UDゴシック" panose="020B0400000000000000" pitchFamily="49" charset="-128"/>
              <a:ea typeface="BIZ UDゴシック" panose="020B0400000000000000" pitchFamily="49" charset="-128"/>
            </a:endParaRPr>
          </a:p>
          <a:p>
            <a:r>
              <a:rPr lang="ja-JP" altLang="en-US" sz="1300" b="1" dirty="0">
                <a:solidFill>
                  <a:schemeClr val="accent1"/>
                </a:solidFill>
                <a:latin typeface="BIZ UDゴシック" panose="020B0400000000000000" pitchFamily="49" charset="-128"/>
                <a:ea typeface="BIZ UDゴシック" panose="020B0400000000000000" pitchFamily="49" charset="-128"/>
              </a:rPr>
              <a:t>⑵乳幼児期</a:t>
            </a:r>
            <a:r>
              <a:rPr lang="en-US" altLang="ja-JP" sz="1300" b="1" dirty="0">
                <a:solidFill>
                  <a:schemeClr val="accent1"/>
                </a:solidFill>
                <a:latin typeface="BIZ UDゴシック" panose="020B0400000000000000" pitchFamily="49" charset="-128"/>
                <a:ea typeface="BIZ UDゴシック" panose="020B0400000000000000" pitchFamily="49" charset="-128"/>
              </a:rPr>
              <a:t>(0</a:t>
            </a:r>
            <a:r>
              <a:rPr lang="ja-JP" altLang="en-US" sz="1300" b="1" dirty="0">
                <a:solidFill>
                  <a:schemeClr val="accent1"/>
                </a:solidFill>
                <a:latin typeface="BIZ UDゴシック" panose="020B0400000000000000" pitchFamily="49" charset="-128"/>
                <a:ea typeface="BIZ UDゴシック" panose="020B0400000000000000" pitchFamily="49" charset="-128"/>
              </a:rPr>
              <a:t>歳～</a:t>
            </a:r>
            <a:r>
              <a:rPr lang="en-US" altLang="ja-JP" sz="1300" b="1" dirty="0">
                <a:solidFill>
                  <a:schemeClr val="accent1"/>
                </a:solidFill>
                <a:latin typeface="BIZ UDゴシック" panose="020B0400000000000000" pitchFamily="49" charset="-128"/>
                <a:ea typeface="BIZ UDゴシック" panose="020B0400000000000000" pitchFamily="49" charset="-128"/>
              </a:rPr>
              <a:t>5</a:t>
            </a:r>
            <a:r>
              <a:rPr lang="ja-JP" altLang="en-US" sz="1300" b="1" dirty="0">
                <a:solidFill>
                  <a:schemeClr val="accent1"/>
                </a:solidFill>
                <a:latin typeface="BIZ UDゴシック" panose="020B0400000000000000" pitchFamily="49" charset="-128"/>
                <a:ea typeface="BIZ UDゴシック" panose="020B0400000000000000" pitchFamily="49" charset="-128"/>
              </a:rPr>
              <a:t>歳</a:t>
            </a:r>
            <a:r>
              <a:rPr lang="en-US" altLang="ja-JP" sz="1300" b="1" dirty="0">
                <a:solidFill>
                  <a:schemeClr val="accent1"/>
                </a:solidFill>
                <a:latin typeface="BIZ UDゴシック" panose="020B0400000000000000" pitchFamily="49" charset="-128"/>
                <a:ea typeface="BIZ UDゴシック" panose="020B0400000000000000" pitchFamily="49" charset="-128"/>
              </a:rPr>
              <a:t>)</a:t>
            </a:r>
          </a:p>
          <a:p>
            <a:r>
              <a:rPr lang="ja-JP" altLang="en-US" sz="1050" b="1" dirty="0">
                <a:latin typeface="BIZ UDゴシック" panose="020B0400000000000000" pitchFamily="49" charset="-128"/>
                <a:ea typeface="BIZ UDゴシック" panose="020B0400000000000000" pitchFamily="49" charset="-128"/>
              </a:rPr>
              <a:t>現状・課題</a:t>
            </a:r>
            <a:endParaRPr lang="en-US" altLang="ja-JP" sz="1050" b="1" dirty="0">
              <a:latin typeface="BIZ UDゴシック" panose="020B0400000000000000" pitchFamily="49" charset="-128"/>
              <a:ea typeface="BIZ UDゴシック" panose="020B0400000000000000" pitchFamily="49" charset="-128"/>
            </a:endParaRPr>
          </a:p>
          <a:p>
            <a:pPr marL="110782" indent="-110782"/>
            <a:r>
              <a:rPr lang="ja-JP" altLang="en-US" sz="1050" dirty="0">
                <a:latin typeface="BIZ UDゴシック" panose="020B0400000000000000" pitchFamily="49" charset="-128"/>
                <a:ea typeface="BIZ UDゴシック" panose="020B0400000000000000" pitchFamily="49" charset="-128"/>
              </a:rPr>
              <a:t>〇　むし歯が増加する</a:t>
            </a:r>
            <a:r>
              <a:rPr lang="en-US" altLang="ja-JP" sz="1050" dirty="0">
                <a:latin typeface="BIZ UDゴシック" panose="020B0400000000000000" pitchFamily="49" charset="-128"/>
                <a:ea typeface="BIZ UDゴシック" panose="020B0400000000000000" pitchFamily="49" charset="-128"/>
              </a:rPr>
              <a:t>1</a:t>
            </a:r>
            <a:r>
              <a:rPr lang="ja-JP" altLang="en-US" sz="1050" dirty="0">
                <a:latin typeface="BIZ UDゴシック" panose="020B0400000000000000" pitchFamily="49" charset="-128"/>
                <a:ea typeface="BIZ UDゴシック" panose="020B0400000000000000" pitchFamily="49" charset="-128"/>
              </a:rPr>
              <a:t>歳</a:t>
            </a:r>
            <a:r>
              <a:rPr lang="en-US" altLang="ja-JP" sz="1050" dirty="0">
                <a:latin typeface="BIZ UDゴシック" panose="020B0400000000000000" pitchFamily="49" charset="-128"/>
                <a:ea typeface="BIZ UDゴシック" panose="020B0400000000000000" pitchFamily="49" charset="-128"/>
              </a:rPr>
              <a:t>6</a:t>
            </a:r>
            <a:r>
              <a:rPr lang="ja-JP" altLang="en-US" sz="1050" dirty="0">
                <a:latin typeface="BIZ UDゴシック" panose="020B0400000000000000" pitchFamily="49" charset="-128"/>
                <a:ea typeface="BIZ UDゴシック" panose="020B0400000000000000" pitchFamily="49" charset="-128"/>
              </a:rPr>
              <a:t>か月までに対策が必要。</a:t>
            </a:r>
            <a:endParaRPr lang="en-US" altLang="ja-JP" sz="1050" strike="sngStrike" dirty="0">
              <a:latin typeface="BIZ UDゴシック" panose="020B0400000000000000" pitchFamily="49" charset="-128"/>
              <a:ea typeface="BIZ UDゴシック" panose="020B0400000000000000" pitchFamily="49" charset="-128"/>
            </a:endParaRPr>
          </a:p>
          <a:p>
            <a:pPr marL="110782" indent="-110782"/>
            <a:r>
              <a:rPr lang="ja-JP" altLang="en-US" sz="1050" b="1" dirty="0">
                <a:solidFill>
                  <a:srgbClr val="FF0000"/>
                </a:solidFill>
                <a:latin typeface="BIZ UDゴシック" panose="020B0400000000000000" pitchFamily="49" charset="-128"/>
                <a:ea typeface="BIZ UDゴシック" panose="020B0400000000000000" pitchFamily="49" charset="-128"/>
              </a:rPr>
              <a:t>施策の方向性</a:t>
            </a:r>
            <a:endParaRPr lang="en-US" altLang="ja-JP" sz="1050" b="1" dirty="0">
              <a:solidFill>
                <a:srgbClr val="FF0000"/>
              </a:solidFill>
              <a:latin typeface="BIZ UDゴシック" panose="020B0400000000000000" pitchFamily="49" charset="-128"/>
              <a:ea typeface="BIZ UDゴシック" panose="020B0400000000000000" pitchFamily="49" charset="-128"/>
            </a:endParaRPr>
          </a:p>
          <a:p>
            <a:pPr marL="110782" indent="-110782"/>
            <a:r>
              <a:rPr lang="ja-JP" altLang="en-US" sz="1050" dirty="0">
                <a:latin typeface="BIZ UDゴシック" panose="020B0400000000000000" pitchFamily="49" charset="-128"/>
                <a:ea typeface="BIZ UDゴシック" panose="020B0400000000000000" pitchFamily="49" charset="-128"/>
              </a:rPr>
              <a:t>〇　乳歯の生え始めの</a:t>
            </a:r>
            <a:r>
              <a:rPr lang="en-US" altLang="ja-JP" sz="1050" dirty="0">
                <a:latin typeface="BIZ UDゴシック" panose="020B0400000000000000" pitchFamily="49" charset="-128"/>
                <a:ea typeface="BIZ UDゴシック" panose="020B0400000000000000" pitchFamily="49" charset="-128"/>
              </a:rPr>
              <a:t>6</a:t>
            </a:r>
            <a:r>
              <a:rPr lang="ja-JP" altLang="en-US" sz="1050" dirty="0">
                <a:latin typeface="BIZ UDゴシック" panose="020B0400000000000000" pitchFamily="49" charset="-128"/>
                <a:ea typeface="BIZ UDゴシック" panose="020B0400000000000000" pitchFamily="49" charset="-128"/>
              </a:rPr>
              <a:t>か月から</a:t>
            </a:r>
            <a:r>
              <a:rPr lang="en-US" altLang="ja-JP" sz="1050" dirty="0">
                <a:latin typeface="BIZ UDゴシック" panose="020B0400000000000000" pitchFamily="49" charset="-128"/>
                <a:ea typeface="BIZ UDゴシック" panose="020B0400000000000000" pitchFamily="49" charset="-128"/>
              </a:rPr>
              <a:t>1</a:t>
            </a:r>
            <a:r>
              <a:rPr lang="ja-JP" altLang="en-US" sz="1050" dirty="0">
                <a:latin typeface="BIZ UDゴシック" panose="020B0400000000000000" pitchFamily="49" charset="-128"/>
                <a:ea typeface="BIZ UDゴシック" panose="020B0400000000000000" pitchFamily="49" charset="-128"/>
              </a:rPr>
              <a:t>歳</a:t>
            </a:r>
            <a:r>
              <a:rPr lang="en-US" altLang="ja-JP" sz="1050" dirty="0">
                <a:latin typeface="BIZ UDゴシック" panose="020B0400000000000000" pitchFamily="49" charset="-128"/>
                <a:ea typeface="BIZ UDゴシック" panose="020B0400000000000000" pitchFamily="49" charset="-128"/>
              </a:rPr>
              <a:t>6</a:t>
            </a:r>
            <a:r>
              <a:rPr lang="ja-JP" altLang="en-US" sz="1050" dirty="0">
                <a:latin typeface="BIZ UDゴシック" panose="020B0400000000000000" pitchFamily="49" charset="-128"/>
                <a:ea typeface="BIZ UDゴシック" panose="020B0400000000000000" pitchFamily="49" charset="-128"/>
              </a:rPr>
              <a:t>か月までの間に、</a:t>
            </a:r>
            <a:r>
              <a:rPr lang="ja-JP" altLang="en-US" sz="1050" b="1" u="sng" dirty="0">
                <a:latin typeface="BIZ UDゴシック" panose="020B0400000000000000" pitchFamily="49" charset="-128"/>
                <a:ea typeface="BIZ UDゴシック" panose="020B0400000000000000" pitchFamily="49" charset="-128"/>
              </a:rPr>
              <a:t>仕上げ磨きの大切さの普及啓発</a:t>
            </a:r>
            <a:r>
              <a:rPr lang="ja-JP" altLang="en-US" sz="1050" dirty="0">
                <a:latin typeface="BIZ UDゴシック" panose="020B0400000000000000" pitchFamily="49" charset="-128"/>
                <a:ea typeface="BIZ UDゴシック" panose="020B0400000000000000" pitchFamily="49" charset="-128"/>
              </a:rPr>
              <a:t>や</a:t>
            </a:r>
            <a:r>
              <a:rPr lang="ja-JP" altLang="en-US" sz="1050" b="1" u="sng" dirty="0">
                <a:latin typeface="BIZ UDゴシック" panose="020B0400000000000000" pitchFamily="49" charset="-128"/>
                <a:ea typeface="BIZ UDゴシック" panose="020B0400000000000000" pitchFamily="49" charset="-128"/>
              </a:rPr>
              <a:t>ブラッシング指導</a:t>
            </a:r>
            <a:r>
              <a:rPr lang="ja-JP" altLang="en-US" sz="1050" dirty="0">
                <a:latin typeface="BIZ UDゴシック" panose="020B0400000000000000" pitchFamily="49" charset="-128"/>
                <a:ea typeface="BIZ UDゴシック" panose="020B0400000000000000" pitchFamily="49" charset="-128"/>
              </a:rPr>
              <a:t>を実施。</a:t>
            </a:r>
            <a:endParaRPr lang="en-US" altLang="ja-JP" sz="1050" dirty="0">
              <a:latin typeface="BIZ UDゴシック" panose="020B0400000000000000" pitchFamily="49" charset="-128"/>
              <a:ea typeface="BIZ UDゴシック" panose="020B0400000000000000" pitchFamily="49" charset="-128"/>
            </a:endParaRPr>
          </a:p>
          <a:p>
            <a:pPr marL="110782" indent="-110782"/>
            <a:endParaRPr lang="en-US" altLang="ja-JP" sz="700" dirty="0">
              <a:latin typeface="BIZ UDゴシック" panose="020B0400000000000000" pitchFamily="49" charset="-128"/>
              <a:ea typeface="BIZ UDゴシック" panose="020B0400000000000000" pitchFamily="49" charset="-128"/>
            </a:endParaRPr>
          </a:p>
          <a:p>
            <a:pPr marL="110782" indent="-110782"/>
            <a:r>
              <a:rPr lang="ja-JP" altLang="en-US" sz="1300" b="1" dirty="0">
                <a:solidFill>
                  <a:schemeClr val="accent1"/>
                </a:solidFill>
                <a:latin typeface="BIZ UDゴシック" panose="020B0400000000000000" pitchFamily="49" charset="-128"/>
                <a:ea typeface="BIZ UDゴシック" panose="020B0400000000000000" pitchFamily="49" charset="-128"/>
              </a:rPr>
              <a:t>⑶少年期</a:t>
            </a:r>
            <a:r>
              <a:rPr lang="en-US" altLang="ja-JP" sz="1300" b="1" dirty="0">
                <a:solidFill>
                  <a:schemeClr val="accent1"/>
                </a:solidFill>
                <a:latin typeface="BIZ UDゴシック" panose="020B0400000000000000" pitchFamily="49" charset="-128"/>
                <a:ea typeface="BIZ UDゴシック" panose="020B0400000000000000" pitchFamily="49" charset="-128"/>
              </a:rPr>
              <a:t>(</a:t>
            </a:r>
            <a:r>
              <a:rPr lang="ja-JP" altLang="en-US" sz="1300" b="1" dirty="0">
                <a:solidFill>
                  <a:schemeClr val="accent1"/>
                </a:solidFill>
                <a:latin typeface="BIZ UDゴシック" panose="020B0400000000000000" pitchFamily="49" charset="-128"/>
                <a:ea typeface="BIZ UDゴシック" panose="020B0400000000000000" pitchFamily="49" charset="-128"/>
              </a:rPr>
              <a:t>小・中学生</a:t>
            </a:r>
            <a:r>
              <a:rPr lang="en-US" altLang="ja-JP" sz="1300" b="1" dirty="0">
                <a:solidFill>
                  <a:schemeClr val="accent1"/>
                </a:solidFill>
                <a:latin typeface="BIZ UDゴシック" panose="020B0400000000000000" pitchFamily="49" charset="-128"/>
                <a:ea typeface="BIZ UDゴシック" panose="020B0400000000000000" pitchFamily="49" charset="-128"/>
              </a:rPr>
              <a:t>)</a:t>
            </a:r>
            <a:endParaRPr lang="ja-JP" altLang="en-US" sz="1300" b="1" dirty="0">
              <a:solidFill>
                <a:schemeClr val="accent1"/>
              </a:solidFill>
              <a:latin typeface="BIZ UDゴシック" panose="020B0400000000000000" pitchFamily="49" charset="-128"/>
              <a:ea typeface="BIZ UDゴシック" panose="020B0400000000000000" pitchFamily="49" charset="-128"/>
            </a:endParaRPr>
          </a:p>
          <a:p>
            <a:pPr marL="110782" indent="-110782"/>
            <a:r>
              <a:rPr lang="ja-JP" altLang="en-US" sz="1050" b="1" dirty="0">
                <a:latin typeface="BIZ UDゴシック" panose="020B0400000000000000" pitchFamily="49" charset="-128"/>
                <a:ea typeface="BIZ UDゴシック" panose="020B0400000000000000" pitchFamily="49" charset="-128"/>
              </a:rPr>
              <a:t>現状・課題</a:t>
            </a:r>
          </a:p>
          <a:p>
            <a:pPr marL="110782" indent="-110782"/>
            <a:r>
              <a:rPr lang="ja-JP" altLang="en-US" sz="1050" dirty="0">
                <a:latin typeface="BIZ UDゴシック" panose="020B0400000000000000" pitchFamily="49" charset="-128"/>
                <a:ea typeface="BIZ UDゴシック" panose="020B0400000000000000" pitchFamily="49" charset="-128"/>
              </a:rPr>
              <a:t>〇　むし歯のない児童生徒は増加し、未処置歯を有する児童生徒の割合も減少傾向となっているが、永久歯にも悪影響を及ぼす乳歯のむし歯を放置し、未処置の状態で悪化させる児童生徒が一定数いる。</a:t>
            </a:r>
          </a:p>
          <a:p>
            <a:pPr marL="110782" indent="-110782"/>
            <a:r>
              <a:rPr lang="ja-JP" altLang="en-US" sz="1050" b="1" dirty="0">
                <a:solidFill>
                  <a:srgbClr val="FF0000"/>
                </a:solidFill>
                <a:latin typeface="BIZ UDゴシック" panose="020B0400000000000000" pitchFamily="49" charset="-128"/>
                <a:ea typeface="BIZ UDゴシック" panose="020B0400000000000000" pitchFamily="49" charset="-128"/>
              </a:rPr>
              <a:t>施策の方向性</a:t>
            </a:r>
          </a:p>
          <a:p>
            <a:pPr marL="110782" indent="-110782"/>
            <a:r>
              <a:rPr lang="ja-JP" altLang="en-US" sz="1050" dirty="0">
                <a:latin typeface="BIZ UDゴシック" panose="020B0400000000000000" pitchFamily="49" charset="-128"/>
                <a:ea typeface="BIZ UDゴシック" panose="020B0400000000000000" pitchFamily="49" charset="-128"/>
              </a:rPr>
              <a:t>〇　歯磨き等のセルフケアによる</a:t>
            </a:r>
            <a:r>
              <a:rPr lang="ja-JP" altLang="en-US" sz="1050" b="1" u="sng" dirty="0">
                <a:latin typeface="BIZ UDゴシック" panose="020B0400000000000000" pitchFamily="49" charset="-128"/>
                <a:ea typeface="BIZ UDゴシック" panose="020B0400000000000000" pitchFamily="49" charset="-128"/>
              </a:rPr>
              <a:t>歯科疾患予防等に関する知識の普及啓発</a:t>
            </a:r>
            <a:r>
              <a:rPr lang="ja-JP" altLang="en-US" sz="1050" dirty="0">
                <a:latin typeface="BIZ UDゴシック" panose="020B0400000000000000" pitchFamily="49" charset="-128"/>
                <a:ea typeface="BIZ UDゴシック" panose="020B0400000000000000" pitchFamily="49" charset="-128"/>
              </a:rPr>
              <a:t>や</a:t>
            </a:r>
            <a:r>
              <a:rPr lang="ja-JP" altLang="en-US" sz="1050" b="1" u="sng" dirty="0">
                <a:latin typeface="BIZ UDゴシック" panose="020B0400000000000000" pitchFamily="49" charset="-128"/>
                <a:ea typeface="BIZ UDゴシック" panose="020B0400000000000000" pitchFamily="49" charset="-128"/>
              </a:rPr>
              <a:t>各学校で実施する各種歯科健診を継続</a:t>
            </a:r>
            <a:r>
              <a:rPr lang="ja-JP" altLang="en-US" sz="1050" dirty="0">
                <a:latin typeface="BIZ UDゴシック" panose="020B0400000000000000" pitchFamily="49" charset="-128"/>
                <a:ea typeface="BIZ UDゴシック" panose="020B0400000000000000" pitchFamily="49" charset="-128"/>
              </a:rPr>
              <a:t>し、むし歯のない児童生徒の増加と未処置歯を有する児童生徒の減少を目指す。</a:t>
            </a:r>
            <a:endParaRPr lang="en-US" altLang="ja-JP" sz="1050" dirty="0">
              <a:latin typeface="BIZ UDゴシック" panose="020B0400000000000000" pitchFamily="49" charset="-128"/>
              <a:ea typeface="BIZ UDゴシック" panose="020B0400000000000000" pitchFamily="49" charset="-128"/>
            </a:endParaRPr>
          </a:p>
        </p:txBody>
      </p:sp>
      <p:grpSp>
        <p:nvGrpSpPr>
          <p:cNvPr id="39" name="グループ化 38">
            <a:extLst>
              <a:ext uri="{FF2B5EF4-FFF2-40B4-BE49-F238E27FC236}">
                <a16:creationId xmlns:a16="http://schemas.microsoft.com/office/drawing/2014/main" id="{7D097D79-0595-CCF0-2FCF-31B129DD4AE0}"/>
              </a:ext>
            </a:extLst>
          </p:cNvPr>
          <p:cNvGrpSpPr/>
          <p:nvPr/>
        </p:nvGrpSpPr>
        <p:grpSpPr>
          <a:xfrm>
            <a:off x="37629" y="7269244"/>
            <a:ext cx="3059682" cy="2230744"/>
            <a:chOff x="120320" y="4922970"/>
            <a:chExt cx="2872834" cy="1726171"/>
          </a:xfrm>
        </p:grpSpPr>
        <p:sp>
          <p:nvSpPr>
            <p:cNvPr id="16" name="正方形/長方形 15"/>
            <p:cNvSpPr/>
            <p:nvPr/>
          </p:nvSpPr>
          <p:spPr>
            <a:xfrm>
              <a:off x="263797" y="5030454"/>
              <a:ext cx="2585880" cy="211863"/>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92" b="1" dirty="0">
                  <a:solidFill>
                    <a:srgbClr val="FFFF00"/>
                  </a:solidFill>
                  <a:latin typeface="BIZ UDゴシック" panose="020B0400000000000000" pitchFamily="49" charset="-128"/>
                  <a:ea typeface="BIZ UDゴシック" panose="020B0400000000000000" pitchFamily="49" charset="-128"/>
                </a:rPr>
                <a:t>健康寿命の延伸・健康格差の縮小</a:t>
              </a:r>
            </a:p>
          </p:txBody>
        </p:sp>
        <p:sp>
          <p:nvSpPr>
            <p:cNvPr id="27" name="正方形/長方形 26">
              <a:extLst>
                <a:ext uri="{FF2B5EF4-FFF2-40B4-BE49-F238E27FC236}">
                  <a16:creationId xmlns:a16="http://schemas.microsoft.com/office/drawing/2014/main" id="{3C551A47-12B6-7F39-88E9-5D79E73988B6}"/>
                </a:ext>
              </a:extLst>
            </p:cNvPr>
            <p:cNvSpPr/>
            <p:nvPr/>
          </p:nvSpPr>
          <p:spPr>
            <a:xfrm>
              <a:off x="278869" y="5443969"/>
              <a:ext cx="2585880" cy="114371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b" anchorCtr="0"/>
            <a:lstStyle/>
            <a:p>
              <a:pPr algn="ctr"/>
              <a:r>
                <a:rPr kumimoji="1" lang="ja-JP" altLang="en-US" sz="1357" b="1" dirty="0">
                  <a:latin typeface="HGPｺﾞｼｯｸE" panose="020B0900000000000000" pitchFamily="50" charset="-128"/>
                  <a:ea typeface="HGPｺﾞｼｯｸE" panose="020B0900000000000000" pitchFamily="50" charset="-128"/>
                </a:rPr>
                <a:t>社会環境の整備に向けた施策</a:t>
              </a:r>
            </a:p>
          </p:txBody>
        </p:sp>
        <p:sp>
          <p:nvSpPr>
            <p:cNvPr id="28" name="二等辺三角形 27">
              <a:extLst>
                <a:ext uri="{FF2B5EF4-FFF2-40B4-BE49-F238E27FC236}">
                  <a16:creationId xmlns:a16="http://schemas.microsoft.com/office/drawing/2014/main" id="{DD025502-0216-0D89-BF44-8D17E8CCF816}"/>
                </a:ext>
              </a:extLst>
            </p:cNvPr>
            <p:cNvSpPr/>
            <p:nvPr/>
          </p:nvSpPr>
          <p:spPr>
            <a:xfrm>
              <a:off x="958704" y="5288453"/>
              <a:ext cx="1169558" cy="94108"/>
            </a:xfrm>
            <a:prstGeom prst="triangle">
              <a:avLst/>
            </a:prstGeom>
            <a:solidFill>
              <a:srgbClr val="B3BE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51"/>
            </a:p>
          </p:txBody>
        </p:sp>
        <p:sp>
          <p:nvSpPr>
            <p:cNvPr id="30" name="四角形: 角を丸くする 29">
              <a:extLst>
                <a:ext uri="{FF2B5EF4-FFF2-40B4-BE49-F238E27FC236}">
                  <a16:creationId xmlns:a16="http://schemas.microsoft.com/office/drawing/2014/main" id="{B985905E-FE19-4FA0-4258-B517564702D9}"/>
                </a:ext>
              </a:extLst>
            </p:cNvPr>
            <p:cNvSpPr/>
            <p:nvPr/>
          </p:nvSpPr>
          <p:spPr>
            <a:xfrm>
              <a:off x="318201" y="6054309"/>
              <a:ext cx="2491902" cy="286106"/>
            </a:xfrm>
            <a:prstGeom prst="round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357" dirty="0">
                  <a:solidFill>
                    <a:schemeClr val="tx1"/>
                  </a:solidFill>
                  <a:latin typeface="HGPｺﾞｼｯｸE" panose="020B0900000000000000" pitchFamily="50" charset="-128"/>
                  <a:ea typeface="HGPｺﾞｼｯｸE" panose="020B0900000000000000" pitchFamily="50" charset="-128"/>
                </a:rPr>
                <a:t>サポートを必要とする人への施策</a:t>
              </a:r>
            </a:p>
          </p:txBody>
        </p:sp>
        <p:sp>
          <p:nvSpPr>
            <p:cNvPr id="31" name="四角形: 角を丸くする 30">
              <a:extLst>
                <a:ext uri="{FF2B5EF4-FFF2-40B4-BE49-F238E27FC236}">
                  <a16:creationId xmlns:a16="http://schemas.microsoft.com/office/drawing/2014/main" id="{6E7DE342-AA50-7245-8629-34FBAD8CA07B}"/>
                </a:ext>
              </a:extLst>
            </p:cNvPr>
            <p:cNvSpPr/>
            <p:nvPr/>
          </p:nvSpPr>
          <p:spPr>
            <a:xfrm>
              <a:off x="318201" y="5518212"/>
              <a:ext cx="2491901" cy="495188"/>
            </a:xfrm>
            <a:prstGeom prst="round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357" dirty="0">
                  <a:solidFill>
                    <a:schemeClr val="tx1"/>
                  </a:solidFill>
                  <a:latin typeface="HGPｺﾞｼｯｸE" panose="020B0900000000000000" pitchFamily="50" charset="-128"/>
                  <a:ea typeface="HGPｺﾞｼｯｸE" panose="020B0900000000000000" pitchFamily="50" charset="-128"/>
                </a:rPr>
                <a:t>ライフステージに応じた施策</a:t>
              </a:r>
            </a:p>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妊娠期・乳幼児期・少年期・青年期・壮年期・高齢期</a:t>
              </a:r>
            </a:p>
          </p:txBody>
        </p:sp>
        <p:sp>
          <p:nvSpPr>
            <p:cNvPr id="32" name="四角形: 角を丸くする 31">
              <a:extLst>
                <a:ext uri="{FF2B5EF4-FFF2-40B4-BE49-F238E27FC236}">
                  <a16:creationId xmlns:a16="http://schemas.microsoft.com/office/drawing/2014/main" id="{A230A7E4-C945-33CC-FFFD-2DAD72FC6846}"/>
                </a:ext>
              </a:extLst>
            </p:cNvPr>
            <p:cNvSpPr/>
            <p:nvPr/>
          </p:nvSpPr>
          <p:spPr>
            <a:xfrm>
              <a:off x="120320" y="4922970"/>
              <a:ext cx="2872834" cy="1726171"/>
            </a:xfrm>
            <a:prstGeom prst="roundRect">
              <a:avLst>
                <a:gd name="adj" fmla="val 4305"/>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809"/>
            </a:p>
          </p:txBody>
        </p:sp>
      </p:grpSp>
      <p:sp>
        <p:nvSpPr>
          <p:cNvPr id="44" name="正方形/長方形 43">
            <a:extLst>
              <a:ext uri="{FF2B5EF4-FFF2-40B4-BE49-F238E27FC236}">
                <a16:creationId xmlns:a16="http://schemas.microsoft.com/office/drawing/2014/main" id="{FB1CB9E7-5E0A-A0AA-2CB3-A8390476A54B}"/>
              </a:ext>
            </a:extLst>
          </p:cNvPr>
          <p:cNvSpPr/>
          <p:nvPr/>
        </p:nvSpPr>
        <p:spPr>
          <a:xfrm>
            <a:off x="59578" y="973960"/>
            <a:ext cx="3096000" cy="21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BIZ UDゴシック" panose="020B0400000000000000" pitchFamily="49" charset="-128"/>
                <a:ea typeface="BIZ UDゴシック" panose="020B0400000000000000" pitchFamily="49" charset="-128"/>
              </a:rPr>
              <a:t>策定の方針</a:t>
            </a:r>
          </a:p>
        </p:txBody>
      </p:sp>
    </p:spTree>
    <p:extLst>
      <p:ext uri="{BB962C8B-B14F-4D97-AF65-F5344CB8AC3E}">
        <p14:creationId xmlns:p14="http://schemas.microsoft.com/office/powerpoint/2010/main" val="27901482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ln>
          <a:solidFill>
            <a:schemeClr val="bg1"/>
          </a:solidFill>
        </a:ln>
      </a:spPr>
      <a:bodyPr wrap="square" rtlCol="0">
        <a:spAutoFit/>
      </a:bodyPr>
      <a:lstStyle>
        <a:defPPr algn="ctr">
          <a:defRPr b="1" dirty="0" smtClean="0">
            <a:solidFill>
              <a:schemeClr val="bg1"/>
            </a:solidFill>
            <a:latin typeface="BIZ UDゴシック" panose="020B0400000000000000" pitchFamily="49" charset="-128"/>
            <a:ea typeface="BIZ UDゴシック" panose="020B0400000000000000" pitchFamily="49" charset="-128"/>
          </a:defRPr>
        </a:defPPr>
      </a:lstStyle>
    </a:txDef>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2529</TotalTime>
  <Words>1634</Words>
  <Application>Microsoft Office PowerPoint</Application>
  <PresentationFormat>A3 297x420 mm</PresentationFormat>
  <Paragraphs>112</Paragraphs>
  <Slides>1</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BIZ UDゴシック</vt:lpstr>
      <vt:lpstr>HGPｺﾞｼｯｸE</vt:lpstr>
      <vt:lpstr>メイリオ</vt:lpstr>
      <vt:lpstr>游ゴシック</vt:lpstr>
      <vt:lpstr>游ゴシック Light</vt:lpstr>
      <vt:lpstr>游明朝</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甲府市歯科口腔の健康づくり推進計画　概要</dc:title>
  <dc:creator>WZ165</dc:creator>
  <cp:lastModifiedBy>VJ152</cp:lastModifiedBy>
  <cp:revision>224</cp:revision>
  <cp:lastPrinted>2025-07-17T08:30:26Z</cp:lastPrinted>
  <dcterms:created xsi:type="dcterms:W3CDTF">2025-02-27T04:13:16Z</dcterms:created>
  <dcterms:modified xsi:type="dcterms:W3CDTF">2025-07-31T00:37:29Z</dcterms:modified>
</cp:coreProperties>
</file>