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_rels/presentation.xml.rels" ContentType="application/vnd.openxmlformats-package.relationships+xml"/>
  <Override PartName="/ppt/media/image15.wmf" ContentType="image/x-wmf"/>
  <Override PartName="/ppt/media/image13.wmf" ContentType="image/x-wmf"/>
  <Override PartName="/ppt/media/image12.jpeg" ContentType="image/jpeg"/>
  <Override PartName="/ppt/media/image11.jpeg" ContentType="image/jpeg"/>
  <Override PartName="/ppt/media/image4.png" ContentType="image/png"/>
  <Override PartName="/ppt/media/image16.wmf" ContentType="image/x-wmf"/>
  <Override PartName="/ppt/media/image3.jpeg" ContentType="image/jpeg"/>
  <Override PartName="/ppt/media/image2.jpeg" ContentType="image/jpeg"/>
  <Override PartName="/ppt/media/image1.jpeg" ContentType="image/jpeg"/>
  <Override PartName="/ppt/media/image6.png" ContentType="image/png"/>
  <Override PartName="/ppt/media/image5.jpeg" ContentType="image/jpeg"/>
  <Override PartName="/ppt/media/image7.jpeg" ContentType="image/jpeg"/>
  <Override PartName="/ppt/media/image8.jpeg" ContentType="image/jpeg"/>
  <Override PartName="/ppt/media/image9.jpeg" ContentType="image/jpeg"/>
  <Override PartName="/ppt/media/image14.wmf" ContentType="image/x-wmf"/>
  <Override PartName="/ppt/media/image10.jpeg" ContentType="image/jpeg"/>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1.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50.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88"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90" name="PlaceHolder 2"/>
          <p:cNvSpPr>
            <a:spLocks noGrp="1"/>
          </p:cNvSpPr>
          <p:nvPr>
            <p:ph type="body"/>
          </p:nvPr>
        </p:nvSpPr>
        <p:spPr>
          <a:xfrm>
            <a:off x="609480" y="1604520"/>
            <a:ext cx="10972440" cy="397728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97"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98" name="PlaceHolder 3"/>
          <p:cNvSpPr>
            <a:spLocks noGrp="1"/>
          </p:cNvSpPr>
          <p:nvPr>
            <p:ph type="body"/>
          </p:nvPr>
        </p:nvSpPr>
        <p:spPr>
          <a:xfrm>
            <a:off x="623196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99" name="PlaceHolder 4"/>
          <p:cNvSpPr>
            <a:spLocks noGrp="1"/>
          </p:cNvSpPr>
          <p:nvPr>
            <p:ph type="body"/>
          </p:nvPr>
        </p:nvSpPr>
        <p:spPr>
          <a:xfrm>
            <a:off x="60948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07" name="PlaceHolder 4"/>
          <p:cNvSpPr>
            <a:spLocks noGrp="1"/>
          </p:cNvSpPr>
          <p:nvPr>
            <p:ph type="body"/>
          </p:nvPr>
        </p:nvSpPr>
        <p:spPr>
          <a:xfrm>
            <a:off x="609480" y="368208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09" name="PlaceHolder 2"/>
          <p:cNvSpPr>
            <a:spLocks noGrp="1"/>
          </p:cNvSpPr>
          <p:nvPr>
            <p:ph type="body"/>
          </p:nvPr>
        </p:nvSpPr>
        <p:spPr>
          <a:xfrm>
            <a:off x="609480" y="160452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0" name="PlaceHolder 3"/>
          <p:cNvSpPr>
            <a:spLocks noGrp="1"/>
          </p:cNvSpPr>
          <p:nvPr>
            <p:ph type="body"/>
          </p:nvPr>
        </p:nvSpPr>
        <p:spPr>
          <a:xfrm>
            <a:off x="609480" y="368208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4" name="PlaceHolder 4"/>
          <p:cNvSpPr>
            <a:spLocks noGrp="1"/>
          </p:cNvSpPr>
          <p:nvPr>
            <p:ph type="body"/>
          </p:nvPr>
        </p:nvSpPr>
        <p:spPr>
          <a:xfrm>
            <a:off x="60948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5" name="PlaceHolder 5"/>
          <p:cNvSpPr>
            <a:spLocks noGrp="1"/>
          </p:cNvSpPr>
          <p:nvPr>
            <p:ph type="body"/>
          </p:nvPr>
        </p:nvSpPr>
        <p:spPr>
          <a:xfrm>
            <a:off x="623196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17" name="PlaceHolder 2"/>
          <p:cNvSpPr>
            <a:spLocks noGrp="1"/>
          </p:cNvSpPr>
          <p:nvPr>
            <p:ph type="body"/>
          </p:nvPr>
        </p:nvSpPr>
        <p:spPr>
          <a:xfrm>
            <a:off x="60948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8" name="PlaceHolder 3"/>
          <p:cNvSpPr>
            <a:spLocks noGrp="1"/>
          </p:cNvSpPr>
          <p:nvPr>
            <p:ph type="body"/>
          </p:nvPr>
        </p:nvSpPr>
        <p:spPr>
          <a:xfrm>
            <a:off x="431964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9" name="PlaceHolder 4"/>
          <p:cNvSpPr>
            <a:spLocks noGrp="1"/>
          </p:cNvSpPr>
          <p:nvPr>
            <p:ph type="body"/>
          </p:nvPr>
        </p:nvSpPr>
        <p:spPr>
          <a:xfrm>
            <a:off x="802980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20" name="PlaceHolder 5"/>
          <p:cNvSpPr>
            <a:spLocks noGrp="1"/>
          </p:cNvSpPr>
          <p:nvPr>
            <p:ph type="body"/>
          </p:nvPr>
        </p:nvSpPr>
        <p:spPr>
          <a:xfrm>
            <a:off x="60948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21" name="PlaceHolder 6"/>
          <p:cNvSpPr>
            <a:spLocks noGrp="1"/>
          </p:cNvSpPr>
          <p:nvPr>
            <p:ph type="body"/>
          </p:nvPr>
        </p:nvSpPr>
        <p:spPr>
          <a:xfrm>
            <a:off x="431964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22" name="PlaceHolder 7"/>
          <p:cNvSpPr>
            <a:spLocks noGrp="1"/>
          </p:cNvSpPr>
          <p:nvPr>
            <p:ph type="body"/>
          </p:nvPr>
        </p:nvSpPr>
        <p:spPr>
          <a:xfrm>
            <a:off x="802980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30"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32" name="PlaceHolder 2"/>
          <p:cNvSpPr>
            <a:spLocks noGrp="1"/>
          </p:cNvSpPr>
          <p:nvPr>
            <p:ph type="body"/>
          </p:nvPr>
        </p:nvSpPr>
        <p:spPr>
          <a:xfrm>
            <a:off x="609480" y="1604520"/>
            <a:ext cx="10972440" cy="397728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34" name="PlaceHolder 2"/>
          <p:cNvSpPr>
            <a:spLocks noGrp="1"/>
          </p:cNvSpPr>
          <p:nvPr>
            <p:ph type="body"/>
          </p:nvPr>
        </p:nvSpPr>
        <p:spPr>
          <a:xfrm>
            <a:off x="60948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35" name="PlaceHolder 3"/>
          <p:cNvSpPr>
            <a:spLocks noGrp="1"/>
          </p:cNvSpPr>
          <p:nvPr>
            <p:ph type="body"/>
          </p:nvPr>
        </p:nvSpPr>
        <p:spPr>
          <a:xfrm>
            <a:off x="623196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39"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0" name="PlaceHolder 3"/>
          <p:cNvSpPr>
            <a:spLocks noGrp="1"/>
          </p:cNvSpPr>
          <p:nvPr>
            <p:ph type="body"/>
          </p:nvPr>
        </p:nvSpPr>
        <p:spPr>
          <a:xfrm>
            <a:off x="623196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1" name="PlaceHolder 4"/>
          <p:cNvSpPr>
            <a:spLocks noGrp="1"/>
          </p:cNvSpPr>
          <p:nvPr>
            <p:ph type="body"/>
          </p:nvPr>
        </p:nvSpPr>
        <p:spPr>
          <a:xfrm>
            <a:off x="60948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43" name="PlaceHolder 2"/>
          <p:cNvSpPr>
            <a:spLocks noGrp="1"/>
          </p:cNvSpPr>
          <p:nvPr>
            <p:ph type="body"/>
          </p:nvPr>
        </p:nvSpPr>
        <p:spPr>
          <a:xfrm>
            <a:off x="60948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4"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5" name="PlaceHolder 4"/>
          <p:cNvSpPr>
            <a:spLocks noGrp="1"/>
          </p:cNvSpPr>
          <p:nvPr>
            <p:ph type="body"/>
          </p:nvPr>
        </p:nvSpPr>
        <p:spPr>
          <a:xfrm>
            <a:off x="623196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47"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8"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9" name="PlaceHolder 4"/>
          <p:cNvSpPr>
            <a:spLocks noGrp="1"/>
          </p:cNvSpPr>
          <p:nvPr>
            <p:ph type="body"/>
          </p:nvPr>
        </p:nvSpPr>
        <p:spPr>
          <a:xfrm>
            <a:off x="609480" y="368208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51" name="PlaceHolder 2"/>
          <p:cNvSpPr>
            <a:spLocks noGrp="1"/>
          </p:cNvSpPr>
          <p:nvPr>
            <p:ph type="body"/>
          </p:nvPr>
        </p:nvSpPr>
        <p:spPr>
          <a:xfrm>
            <a:off x="609480" y="160452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52" name="PlaceHolder 3"/>
          <p:cNvSpPr>
            <a:spLocks noGrp="1"/>
          </p:cNvSpPr>
          <p:nvPr>
            <p:ph type="body"/>
          </p:nvPr>
        </p:nvSpPr>
        <p:spPr>
          <a:xfrm>
            <a:off x="609480" y="368208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54"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55"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56" name="PlaceHolder 4"/>
          <p:cNvSpPr>
            <a:spLocks noGrp="1"/>
          </p:cNvSpPr>
          <p:nvPr>
            <p:ph type="body"/>
          </p:nvPr>
        </p:nvSpPr>
        <p:spPr>
          <a:xfrm>
            <a:off x="60948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57" name="PlaceHolder 5"/>
          <p:cNvSpPr>
            <a:spLocks noGrp="1"/>
          </p:cNvSpPr>
          <p:nvPr>
            <p:ph type="body"/>
          </p:nvPr>
        </p:nvSpPr>
        <p:spPr>
          <a:xfrm>
            <a:off x="623196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59" name="PlaceHolder 2"/>
          <p:cNvSpPr>
            <a:spLocks noGrp="1"/>
          </p:cNvSpPr>
          <p:nvPr>
            <p:ph type="body"/>
          </p:nvPr>
        </p:nvSpPr>
        <p:spPr>
          <a:xfrm>
            <a:off x="60948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0" name="PlaceHolder 3"/>
          <p:cNvSpPr>
            <a:spLocks noGrp="1"/>
          </p:cNvSpPr>
          <p:nvPr>
            <p:ph type="body"/>
          </p:nvPr>
        </p:nvSpPr>
        <p:spPr>
          <a:xfrm>
            <a:off x="431964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1" name="PlaceHolder 4"/>
          <p:cNvSpPr>
            <a:spLocks noGrp="1"/>
          </p:cNvSpPr>
          <p:nvPr>
            <p:ph type="body"/>
          </p:nvPr>
        </p:nvSpPr>
        <p:spPr>
          <a:xfrm>
            <a:off x="802980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2" name="PlaceHolder 5"/>
          <p:cNvSpPr>
            <a:spLocks noGrp="1"/>
          </p:cNvSpPr>
          <p:nvPr>
            <p:ph type="body"/>
          </p:nvPr>
        </p:nvSpPr>
        <p:spPr>
          <a:xfrm>
            <a:off x="60948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3" name="PlaceHolder 6"/>
          <p:cNvSpPr>
            <a:spLocks noGrp="1"/>
          </p:cNvSpPr>
          <p:nvPr>
            <p:ph type="body"/>
          </p:nvPr>
        </p:nvSpPr>
        <p:spPr>
          <a:xfrm>
            <a:off x="431964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4" name="PlaceHolder 7"/>
          <p:cNvSpPr>
            <a:spLocks noGrp="1"/>
          </p:cNvSpPr>
          <p:nvPr>
            <p:ph type="body"/>
          </p:nvPr>
        </p:nvSpPr>
        <p:spPr>
          <a:xfrm>
            <a:off x="802980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71"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73" name="PlaceHolder 2"/>
          <p:cNvSpPr>
            <a:spLocks noGrp="1"/>
          </p:cNvSpPr>
          <p:nvPr>
            <p:ph type="body"/>
          </p:nvPr>
        </p:nvSpPr>
        <p:spPr>
          <a:xfrm>
            <a:off x="609480" y="1604520"/>
            <a:ext cx="10972440" cy="397728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75" name="PlaceHolder 2"/>
          <p:cNvSpPr>
            <a:spLocks noGrp="1"/>
          </p:cNvSpPr>
          <p:nvPr>
            <p:ph type="body"/>
          </p:nvPr>
        </p:nvSpPr>
        <p:spPr>
          <a:xfrm>
            <a:off x="60948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76" name="PlaceHolder 3"/>
          <p:cNvSpPr>
            <a:spLocks noGrp="1"/>
          </p:cNvSpPr>
          <p:nvPr>
            <p:ph type="body"/>
          </p:nvPr>
        </p:nvSpPr>
        <p:spPr>
          <a:xfrm>
            <a:off x="623196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80"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81" name="PlaceHolder 3"/>
          <p:cNvSpPr>
            <a:spLocks noGrp="1"/>
          </p:cNvSpPr>
          <p:nvPr>
            <p:ph type="body"/>
          </p:nvPr>
        </p:nvSpPr>
        <p:spPr>
          <a:xfrm>
            <a:off x="623196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82" name="PlaceHolder 4"/>
          <p:cNvSpPr>
            <a:spLocks noGrp="1"/>
          </p:cNvSpPr>
          <p:nvPr>
            <p:ph type="body"/>
          </p:nvPr>
        </p:nvSpPr>
        <p:spPr>
          <a:xfrm>
            <a:off x="60948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84" name="PlaceHolder 2"/>
          <p:cNvSpPr>
            <a:spLocks noGrp="1"/>
          </p:cNvSpPr>
          <p:nvPr>
            <p:ph type="body"/>
          </p:nvPr>
        </p:nvSpPr>
        <p:spPr>
          <a:xfrm>
            <a:off x="60948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85"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86" name="PlaceHolder 4"/>
          <p:cNvSpPr>
            <a:spLocks noGrp="1"/>
          </p:cNvSpPr>
          <p:nvPr>
            <p:ph type="body"/>
          </p:nvPr>
        </p:nvSpPr>
        <p:spPr>
          <a:xfrm>
            <a:off x="623196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88"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89"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90" name="PlaceHolder 4"/>
          <p:cNvSpPr>
            <a:spLocks noGrp="1"/>
          </p:cNvSpPr>
          <p:nvPr>
            <p:ph type="body"/>
          </p:nvPr>
        </p:nvSpPr>
        <p:spPr>
          <a:xfrm>
            <a:off x="609480" y="368208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92" name="PlaceHolder 2"/>
          <p:cNvSpPr>
            <a:spLocks noGrp="1"/>
          </p:cNvSpPr>
          <p:nvPr>
            <p:ph type="body"/>
          </p:nvPr>
        </p:nvSpPr>
        <p:spPr>
          <a:xfrm>
            <a:off x="609480" y="160452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93" name="PlaceHolder 3"/>
          <p:cNvSpPr>
            <a:spLocks noGrp="1"/>
          </p:cNvSpPr>
          <p:nvPr>
            <p:ph type="body"/>
          </p:nvPr>
        </p:nvSpPr>
        <p:spPr>
          <a:xfrm>
            <a:off x="609480" y="368208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95"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96"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97" name="PlaceHolder 4"/>
          <p:cNvSpPr>
            <a:spLocks noGrp="1"/>
          </p:cNvSpPr>
          <p:nvPr>
            <p:ph type="body"/>
          </p:nvPr>
        </p:nvSpPr>
        <p:spPr>
          <a:xfrm>
            <a:off x="60948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98" name="PlaceHolder 5"/>
          <p:cNvSpPr>
            <a:spLocks noGrp="1"/>
          </p:cNvSpPr>
          <p:nvPr>
            <p:ph type="body"/>
          </p:nvPr>
        </p:nvSpPr>
        <p:spPr>
          <a:xfrm>
            <a:off x="623196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200" name="PlaceHolder 2"/>
          <p:cNvSpPr>
            <a:spLocks noGrp="1"/>
          </p:cNvSpPr>
          <p:nvPr>
            <p:ph type="body"/>
          </p:nvPr>
        </p:nvSpPr>
        <p:spPr>
          <a:xfrm>
            <a:off x="60948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1" name="PlaceHolder 3"/>
          <p:cNvSpPr>
            <a:spLocks noGrp="1"/>
          </p:cNvSpPr>
          <p:nvPr>
            <p:ph type="body"/>
          </p:nvPr>
        </p:nvSpPr>
        <p:spPr>
          <a:xfrm>
            <a:off x="431964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2" name="PlaceHolder 4"/>
          <p:cNvSpPr>
            <a:spLocks noGrp="1"/>
          </p:cNvSpPr>
          <p:nvPr>
            <p:ph type="body"/>
          </p:nvPr>
        </p:nvSpPr>
        <p:spPr>
          <a:xfrm>
            <a:off x="8029800" y="160452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3" name="PlaceHolder 5"/>
          <p:cNvSpPr>
            <a:spLocks noGrp="1"/>
          </p:cNvSpPr>
          <p:nvPr>
            <p:ph type="body"/>
          </p:nvPr>
        </p:nvSpPr>
        <p:spPr>
          <a:xfrm>
            <a:off x="60948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4" name="PlaceHolder 6"/>
          <p:cNvSpPr>
            <a:spLocks noGrp="1"/>
          </p:cNvSpPr>
          <p:nvPr>
            <p:ph type="body"/>
          </p:nvPr>
        </p:nvSpPr>
        <p:spPr>
          <a:xfrm>
            <a:off x="431964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5" name="PlaceHolder 7"/>
          <p:cNvSpPr>
            <a:spLocks noGrp="1"/>
          </p:cNvSpPr>
          <p:nvPr>
            <p:ph type="body"/>
          </p:nvPr>
        </p:nvSpPr>
        <p:spPr>
          <a:xfrm>
            <a:off x="8029800" y="3682080"/>
            <a:ext cx="35330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ja-JP" sz="6000" spc="-1" strike="noStrike">
                <a:solidFill>
                  <a:srgbClr val="000000"/>
                </a:solidFill>
                <a:latin typeface="游ゴシック Light"/>
              </a:rPr>
              <a:t>マスター タイトルの書式設定</a:t>
            </a:r>
            <a:endParaRPr b="0" lang="ja-JP" sz="6000" spc="-1" strike="noStrike">
              <a:solidFill>
                <a:srgbClr val="000000"/>
              </a:solidFill>
              <a:latin typeface="游ゴシック"/>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6123988C-584C-4234-ACEB-7734302EA706}" type="datetime">
              <a:rPr b="0" lang="en-US" sz="1200" spc="-1" strike="noStrike">
                <a:solidFill>
                  <a:srgbClr val="8b8b8b"/>
                </a:solidFill>
                <a:latin typeface="游ゴシック"/>
              </a:rPr>
              <a:t>3/14/22</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28A2857B-6B01-4C72-B46B-CF7E89AE984F}" type="slidenum">
              <a:rPr b="0" lang="en-US" sz="1200" spc="-1" strike="noStrike">
                <a:solidFill>
                  <a:srgbClr val="8b8b8b"/>
                </a:solidFill>
                <a:latin typeface="游ゴシック"/>
              </a:rPr>
              <a:t>&lt;番号&gt;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ja-JP" sz="2800" spc="-1" strike="noStrike">
                <a:solidFill>
                  <a:srgbClr val="000000"/>
                </a:solidFill>
                <a:latin typeface="游ゴシック"/>
              </a:rPr>
              <a:t>アウトラインテキストの書式を編集するにはクリックします。</a:t>
            </a:r>
            <a:endParaRPr b="0" lang="ja-JP" sz="2800" spc="-1" strike="noStrike">
              <a:solidFill>
                <a:srgbClr val="000000"/>
              </a:solidFill>
              <a:latin typeface="游ゴシック"/>
            </a:endParaRPr>
          </a:p>
          <a:p>
            <a:pPr lvl="1" marL="864000" indent="-324000">
              <a:spcBef>
                <a:spcPts val="1134"/>
              </a:spcBef>
              <a:buClr>
                <a:srgbClr val="000000"/>
              </a:buClr>
              <a:buSzPct val="75000"/>
              <a:buFont typeface="Symbol" charset="2"/>
              <a:buChar char=""/>
            </a:pPr>
            <a:r>
              <a:rPr b="0" lang="ja-JP" sz="2000" spc="-1" strike="noStrike">
                <a:solidFill>
                  <a:srgbClr val="000000"/>
                </a:solidFill>
                <a:latin typeface="游ゴシック"/>
              </a:rPr>
              <a:t>2</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2" marL="1296000" indent="-288000">
              <a:spcBef>
                <a:spcPts val="850"/>
              </a:spcBef>
              <a:buClr>
                <a:srgbClr val="000000"/>
              </a:buClr>
              <a:buSzPct val="45000"/>
              <a:buFont typeface="Wingdings" charset="2"/>
              <a:buChar char=""/>
            </a:pPr>
            <a:r>
              <a:rPr b="0" lang="ja-JP" sz="1800" spc="-1" strike="noStrike">
                <a:solidFill>
                  <a:srgbClr val="000000"/>
                </a:solidFill>
                <a:latin typeface="游ゴシック"/>
              </a:rPr>
              <a:t>3</a:t>
            </a:r>
            <a:r>
              <a:rPr b="0" lang="ja-JP" sz="1800" spc="-1" strike="noStrike">
                <a:solidFill>
                  <a:srgbClr val="000000"/>
                </a:solidFill>
                <a:latin typeface="游ゴシック"/>
              </a:rPr>
              <a:t>レベル目のアウトライン</a:t>
            </a:r>
            <a:endParaRPr b="0" lang="ja-JP" sz="1800" spc="-1" strike="noStrike">
              <a:solidFill>
                <a:srgbClr val="000000"/>
              </a:solidFill>
              <a:latin typeface="游ゴシック"/>
            </a:endParaRPr>
          </a:p>
          <a:p>
            <a:pPr lvl="3" marL="1728000" indent="-216000">
              <a:spcBef>
                <a:spcPts val="567"/>
              </a:spcBef>
              <a:buClr>
                <a:srgbClr val="000000"/>
              </a:buClr>
              <a:buSzPct val="75000"/>
              <a:buFont typeface="Symbol" charset="2"/>
              <a:buChar char=""/>
            </a:pPr>
            <a:r>
              <a:rPr b="0" lang="ja-JP" sz="1800" spc="-1" strike="noStrike">
                <a:solidFill>
                  <a:srgbClr val="000000"/>
                </a:solidFill>
                <a:latin typeface="游ゴシック"/>
              </a:rPr>
              <a:t>4</a:t>
            </a:r>
            <a:r>
              <a:rPr b="0" lang="ja-JP" sz="1800" spc="-1" strike="noStrike">
                <a:solidFill>
                  <a:srgbClr val="000000"/>
                </a:solidFill>
                <a:latin typeface="游ゴシック"/>
              </a:rPr>
              <a:t>レベル目のアウトライン</a:t>
            </a:r>
            <a:endParaRPr b="0" lang="ja-JP" sz="1800" spc="-1" strike="noStrike">
              <a:solidFill>
                <a:srgbClr val="000000"/>
              </a:solidFill>
              <a:latin typeface="游ゴシック"/>
            </a:endParaRPr>
          </a:p>
          <a:p>
            <a:pPr lvl="4" marL="2160000" indent="-216000">
              <a:spcBef>
                <a:spcPts val="283"/>
              </a:spcBef>
              <a:buClr>
                <a:srgbClr val="000000"/>
              </a:buClr>
              <a:buSzPct val="45000"/>
              <a:buFont typeface="Wingdings" charset="2"/>
              <a:buChar char=""/>
            </a:pPr>
            <a:r>
              <a:rPr b="0" lang="ja-JP" sz="2000" spc="-1" strike="noStrike">
                <a:solidFill>
                  <a:srgbClr val="000000"/>
                </a:solidFill>
                <a:latin typeface="游ゴシック"/>
              </a:rPr>
              <a:t>5</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5" marL="2592000" indent="-216000">
              <a:spcBef>
                <a:spcPts val="283"/>
              </a:spcBef>
              <a:buClr>
                <a:srgbClr val="000000"/>
              </a:buClr>
              <a:buSzPct val="45000"/>
              <a:buFont typeface="Wingdings" charset="2"/>
              <a:buChar char=""/>
            </a:pPr>
            <a:r>
              <a:rPr b="0" lang="ja-JP" sz="2000" spc="-1" strike="noStrike">
                <a:solidFill>
                  <a:srgbClr val="000000"/>
                </a:solidFill>
                <a:latin typeface="游ゴシック"/>
              </a:rPr>
              <a:t>6</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6" marL="3024000" indent="-216000">
              <a:spcBef>
                <a:spcPts val="283"/>
              </a:spcBef>
              <a:buClr>
                <a:srgbClr val="000000"/>
              </a:buClr>
              <a:buSzPct val="45000"/>
              <a:buFont typeface="Wingdings" charset="2"/>
              <a:buChar char=""/>
            </a:pPr>
            <a:r>
              <a:rPr b="0" lang="ja-JP" sz="2000" spc="-1" strike="noStrike">
                <a:solidFill>
                  <a:srgbClr val="000000"/>
                </a:solidFill>
                <a:latin typeface="游ゴシック"/>
              </a:rPr>
              <a:t>7</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ja-JP" sz="4400" spc="-1" strike="noStrike">
                <a:solidFill>
                  <a:srgbClr val="000000"/>
                </a:solidFill>
                <a:latin typeface="游ゴシック Light"/>
              </a:rPr>
              <a:t>マスター タイトルの書式設定</a:t>
            </a:r>
            <a:endParaRPr b="0" lang="ja-JP" sz="4400" spc="-1" strike="noStrike">
              <a:solidFill>
                <a:srgbClr val="000000"/>
              </a:solidFill>
              <a:latin typeface="游ゴシック"/>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ja-JP" sz="2800" spc="-1" strike="noStrike">
                <a:solidFill>
                  <a:srgbClr val="000000"/>
                </a:solidFill>
                <a:latin typeface="游ゴシック"/>
              </a:rPr>
              <a:t>マスター テキストの書式設定</a:t>
            </a:r>
            <a:endParaRPr b="0" lang="ja-JP" sz="2800" spc="-1" strike="noStrike">
              <a:solidFill>
                <a:srgbClr val="000000"/>
              </a:solidFill>
              <a:latin typeface="游ゴシック"/>
            </a:endParaRPr>
          </a:p>
          <a:p>
            <a:pPr lvl="1" marL="685800" indent="-228240">
              <a:lnSpc>
                <a:spcPct val="90000"/>
              </a:lnSpc>
              <a:spcBef>
                <a:spcPts val="499"/>
              </a:spcBef>
              <a:buClr>
                <a:srgbClr val="000000"/>
              </a:buClr>
              <a:buFont typeface="Arial"/>
              <a:buChar char="•"/>
            </a:pPr>
            <a:r>
              <a:rPr b="0" lang="ja-JP" sz="2400" spc="-1" strike="noStrike">
                <a:solidFill>
                  <a:srgbClr val="000000"/>
                </a:solidFill>
                <a:latin typeface="游ゴシック"/>
              </a:rPr>
              <a:t>第 </a:t>
            </a:r>
            <a:r>
              <a:rPr b="0" lang="ja-JP" sz="2400" spc="-1" strike="noStrike">
                <a:solidFill>
                  <a:srgbClr val="000000"/>
                </a:solidFill>
                <a:latin typeface="游ゴシック"/>
              </a:rPr>
              <a:t>2 </a:t>
            </a:r>
            <a:r>
              <a:rPr b="0" lang="ja-JP" sz="2400" spc="-1" strike="noStrike">
                <a:solidFill>
                  <a:srgbClr val="000000"/>
                </a:solidFill>
                <a:latin typeface="游ゴシック"/>
              </a:rPr>
              <a:t>レベル</a:t>
            </a:r>
            <a:endParaRPr b="0" lang="ja-JP" sz="2400" spc="-1" strike="noStrike">
              <a:solidFill>
                <a:srgbClr val="000000"/>
              </a:solidFill>
              <a:latin typeface="游ゴシック"/>
            </a:endParaRPr>
          </a:p>
          <a:p>
            <a:pPr lvl="2" marL="1143000" indent="-228240">
              <a:lnSpc>
                <a:spcPct val="90000"/>
              </a:lnSpc>
              <a:spcBef>
                <a:spcPts val="499"/>
              </a:spcBef>
              <a:buClr>
                <a:srgbClr val="000000"/>
              </a:buClr>
              <a:buFont typeface="Arial"/>
              <a:buChar char="•"/>
            </a:pPr>
            <a:r>
              <a:rPr b="0" lang="ja-JP" sz="2000" spc="-1" strike="noStrike">
                <a:solidFill>
                  <a:srgbClr val="000000"/>
                </a:solidFill>
                <a:latin typeface="游ゴシック"/>
              </a:rPr>
              <a:t>第 </a:t>
            </a:r>
            <a:r>
              <a:rPr b="0" lang="ja-JP" sz="2000" spc="-1" strike="noStrike">
                <a:solidFill>
                  <a:srgbClr val="000000"/>
                </a:solidFill>
                <a:latin typeface="游ゴシック"/>
              </a:rPr>
              <a:t>3 </a:t>
            </a:r>
            <a:r>
              <a:rPr b="0" lang="ja-JP" sz="2000" spc="-1" strike="noStrike">
                <a:solidFill>
                  <a:srgbClr val="000000"/>
                </a:solidFill>
                <a:latin typeface="游ゴシック"/>
              </a:rPr>
              <a:t>レベル</a:t>
            </a:r>
            <a:endParaRPr b="0" lang="ja-JP" sz="2000" spc="-1" strike="noStrike">
              <a:solidFill>
                <a:srgbClr val="000000"/>
              </a:solidFill>
              <a:latin typeface="游ゴシック"/>
            </a:endParaRPr>
          </a:p>
          <a:p>
            <a:pPr lvl="3" marL="16002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4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a:p>
            <a:pPr lvl="4" marL="20574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5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EE62D9DA-B4EE-4F92-9448-99C3DAEDA0AB}" type="datetime">
              <a:rPr b="0" lang="en-US" sz="1200" spc="-1" strike="noStrike">
                <a:solidFill>
                  <a:srgbClr val="8b8b8b"/>
                </a:solidFill>
                <a:latin typeface="游ゴシック"/>
              </a:rPr>
              <a:t>3/14/22</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FBFD960E-0A30-493F-8739-0B1174A1A94F}" type="slidenum">
              <a:rPr b="0" lang="en-US" sz="1200" spc="-1" strike="noStrike">
                <a:solidFill>
                  <a:srgbClr val="8b8b8b"/>
                </a:solidFill>
                <a:latin typeface="游ゴシック"/>
              </a:rPr>
              <a:t>&lt;番号&gt;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0E9AF847-566C-440D-ABC8-5BC53735BBD4}" type="datetime">
              <a:rPr b="0" lang="en-US" sz="1200" spc="-1" strike="noStrike">
                <a:solidFill>
                  <a:srgbClr val="8b8b8b"/>
                </a:solidFill>
                <a:latin typeface="游ゴシック"/>
              </a:rPr>
              <a:t>3/14/22</a:t>
            </a:fld>
            <a:endParaRPr b="0" lang="en-US" sz="1200" spc="-1" strike="noStrike">
              <a:latin typeface="Times New Roman"/>
            </a:endParaRPr>
          </a:p>
        </p:txBody>
      </p:sp>
      <p:sp>
        <p:nvSpPr>
          <p:cNvPr id="83" name="PlaceHolder 2"/>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84"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49D5155D-EDDB-49B0-9852-EF522705A630}" type="slidenum">
              <a:rPr b="0" lang="en-US" sz="1200" spc="-1" strike="noStrike">
                <a:solidFill>
                  <a:srgbClr val="8b8b8b"/>
                </a:solidFill>
                <a:latin typeface="游ゴシック"/>
              </a:rPr>
              <a:t>&lt;番号&gt;</a:t>
            </a:fld>
            <a:endParaRPr b="0" lang="en-US" sz="1200" spc="-1" strike="noStrike">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ja-JP" sz="1800" spc="-1" strike="noStrike">
                <a:solidFill>
                  <a:srgbClr val="000000"/>
                </a:solidFill>
                <a:latin typeface="游ゴシック"/>
              </a:rPr>
              <a:t>タイトルテキストの書式を編集するにはクリックします。</a:t>
            </a:r>
            <a:endParaRPr b="0" lang="ja-JP" sz="1800" spc="-1" strike="noStrike">
              <a:solidFill>
                <a:srgbClr val="000000"/>
              </a:solidFill>
              <a:latin typeface="游ゴシック"/>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ja-JP" sz="2800" spc="-1" strike="noStrike">
                <a:solidFill>
                  <a:srgbClr val="000000"/>
                </a:solidFill>
                <a:latin typeface="游ゴシック"/>
              </a:rPr>
              <a:t>アウトラインテキストの書式を編集するにはクリックします。</a:t>
            </a:r>
            <a:endParaRPr b="0" lang="ja-JP" sz="2800" spc="-1" strike="noStrike">
              <a:solidFill>
                <a:srgbClr val="000000"/>
              </a:solidFill>
              <a:latin typeface="游ゴシック"/>
            </a:endParaRPr>
          </a:p>
          <a:p>
            <a:pPr lvl="1" marL="864000" indent="-324000">
              <a:spcBef>
                <a:spcPts val="1134"/>
              </a:spcBef>
              <a:buClr>
                <a:srgbClr val="000000"/>
              </a:buClr>
              <a:buSzPct val="75000"/>
              <a:buFont typeface="Symbol" charset="2"/>
              <a:buChar char=""/>
            </a:pPr>
            <a:r>
              <a:rPr b="0" lang="ja-JP" sz="2000" spc="-1" strike="noStrike">
                <a:solidFill>
                  <a:srgbClr val="000000"/>
                </a:solidFill>
                <a:latin typeface="游ゴシック"/>
              </a:rPr>
              <a:t>2</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2" marL="1296000" indent="-288000">
              <a:spcBef>
                <a:spcPts val="850"/>
              </a:spcBef>
              <a:buClr>
                <a:srgbClr val="000000"/>
              </a:buClr>
              <a:buSzPct val="45000"/>
              <a:buFont typeface="Wingdings" charset="2"/>
              <a:buChar char=""/>
            </a:pPr>
            <a:r>
              <a:rPr b="0" lang="ja-JP" sz="1800" spc="-1" strike="noStrike">
                <a:solidFill>
                  <a:srgbClr val="000000"/>
                </a:solidFill>
                <a:latin typeface="游ゴシック"/>
              </a:rPr>
              <a:t>3</a:t>
            </a:r>
            <a:r>
              <a:rPr b="0" lang="ja-JP" sz="1800" spc="-1" strike="noStrike">
                <a:solidFill>
                  <a:srgbClr val="000000"/>
                </a:solidFill>
                <a:latin typeface="游ゴシック"/>
              </a:rPr>
              <a:t>レベル目のアウトライン</a:t>
            </a:r>
            <a:endParaRPr b="0" lang="ja-JP" sz="1800" spc="-1" strike="noStrike">
              <a:solidFill>
                <a:srgbClr val="000000"/>
              </a:solidFill>
              <a:latin typeface="游ゴシック"/>
            </a:endParaRPr>
          </a:p>
          <a:p>
            <a:pPr lvl="3" marL="1728000" indent="-216000">
              <a:spcBef>
                <a:spcPts val="567"/>
              </a:spcBef>
              <a:buClr>
                <a:srgbClr val="000000"/>
              </a:buClr>
              <a:buSzPct val="75000"/>
              <a:buFont typeface="Symbol" charset="2"/>
              <a:buChar char=""/>
            </a:pPr>
            <a:r>
              <a:rPr b="0" lang="ja-JP" sz="1800" spc="-1" strike="noStrike">
                <a:solidFill>
                  <a:srgbClr val="000000"/>
                </a:solidFill>
                <a:latin typeface="游ゴシック"/>
              </a:rPr>
              <a:t>4</a:t>
            </a:r>
            <a:r>
              <a:rPr b="0" lang="ja-JP" sz="1800" spc="-1" strike="noStrike">
                <a:solidFill>
                  <a:srgbClr val="000000"/>
                </a:solidFill>
                <a:latin typeface="游ゴシック"/>
              </a:rPr>
              <a:t>レベル目のアウトライン</a:t>
            </a:r>
            <a:endParaRPr b="0" lang="ja-JP" sz="1800" spc="-1" strike="noStrike">
              <a:solidFill>
                <a:srgbClr val="000000"/>
              </a:solidFill>
              <a:latin typeface="游ゴシック"/>
            </a:endParaRPr>
          </a:p>
          <a:p>
            <a:pPr lvl="4" marL="2160000" indent="-216000">
              <a:spcBef>
                <a:spcPts val="283"/>
              </a:spcBef>
              <a:buClr>
                <a:srgbClr val="000000"/>
              </a:buClr>
              <a:buSzPct val="45000"/>
              <a:buFont typeface="Wingdings" charset="2"/>
              <a:buChar char=""/>
            </a:pPr>
            <a:r>
              <a:rPr b="0" lang="ja-JP" sz="2000" spc="-1" strike="noStrike">
                <a:solidFill>
                  <a:srgbClr val="000000"/>
                </a:solidFill>
                <a:latin typeface="游ゴシック"/>
              </a:rPr>
              <a:t>5</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5" marL="2592000" indent="-216000">
              <a:spcBef>
                <a:spcPts val="283"/>
              </a:spcBef>
              <a:buClr>
                <a:srgbClr val="000000"/>
              </a:buClr>
              <a:buSzPct val="45000"/>
              <a:buFont typeface="Wingdings" charset="2"/>
              <a:buChar char=""/>
            </a:pPr>
            <a:r>
              <a:rPr b="0" lang="ja-JP" sz="2000" spc="-1" strike="noStrike">
                <a:solidFill>
                  <a:srgbClr val="000000"/>
                </a:solidFill>
                <a:latin typeface="游ゴシック"/>
              </a:rPr>
              <a:t>6</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6" marL="3024000" indent="-216000">
              <a:spcBef>
                <a:spcPts val="283"/>
              </a:spcBef>
              <a:buClr>
                <a:srgbClr val="000000"/>
              </a:buClr>
              <a:buSzPct val="45000"/>
              <a:buFont typeface="Wingdings" charset="2"/>
              <a:buChar char=""/>
            </a:pPr>
            <a:r>
              <a:rPr b="0" lang="ja-JP" sz="2000" spc="-1" strike="noStrike">
                <a:solidFill>
                  <a:srgbClr val="000000"/>
                </a:solidFill>
                <a:latin typeface="游ゴシック"/>
              </a:rPr>
              <a:t>7</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ja-JP" sz="4400" spc="-1" strike="noStrike">
                <a:solidFill>
                  <a:srgbClr val="000000"/>
                </a:solidFill>
                <a:latin typeface="游ゴシック Light"/>
              </a:rPr>
              <a:t>マスター タイトルの書式設定</a:t>
            </a:r>
            <a:endParaRPr b="0" lang="ja-JP" sz="4400" spc="-1" strike="noStrike">
              <a:solidFill>
                <a:srgbClr val="000000"/>
              </a:solidFill>
              <a:latin typeface="游ゴシック"/>
            </a:endParaRPr>
          </a:p>
        </p:txBody>
      </p:sp>
      <p:sp>
        <p:nvSpPr>
          <p:cNvPr id="124" name="PlaceHolder 2"/>
          <p:cNvSpPr>
            <a:spLocks noGrp="1"/>
          </p:cNvSpPr>
          <p:nvPr>
            <p:ph type="body"/>
          </p:nvPr>
        </p:nvSpPr>
        <p:spPr>
          <a:xfrm>
            <a:off x="83808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ja-JP" sz="2800" spc="-1" strike="noStrike">
                <a:solidFill>
                  <a:srgbClr val="000000"/>
                </a:solidFill>
                <a:latin typeface="游ゴシック"/>
              </a:rPr>
              <a:t>マスター テキストの書式設定</a:t>
            </a:r>
            <a:endParaRPr b="0" lang="ja-JP" sz="2800" spc="-1" strike="noStrike">
              <a:solidFill>
                <a:srgbClr val="000000"/>
              </a:solidFill>
              <a:latin typeface="游ゴシック"/>
            </a:endParaRPr>
          </a:p>
          <a:p>
            <a:pPr lvl="1" marL="685800" indent="-228240">
              <a:lnSpc>
                <a:spcPct val="90000"/>
              </a:lnSpc>
              <a:spcBef>
                <a:spcPts val="499"/>
              </a:spcBef>
              <a:buClr>
                <a:srgbClr val="000000"/>
              </a:buClr>
              <a:buFont typeface="Arial"/>
              <a:buChar char="•"/>
            </a:pPr>
            <a:r>
              <a:rPr b="0" lang="ja-JP" sz="2400" spc="-1" strike="noStrike">
                <a:solidFill>
                  <a:srgbClr val="000000"/>
                </a:solidFill>
                <a:latin typeface="游ゴシック"/>
              </a:rPr>
              <a:t>第 </a:t>
            </a:r>
            <a:r>
              <a:rPr b="0" lang="ja-JP" sz="2400" spc="-1" strike="noStrike">
                <a:solidFill>
                  <a:srgbClr val="000000"/>
                </a:solidFill>
                <a:latin typeface="游ゴシック"/>
              </a:rPr>
              <a:t>2 </a:t>
            </a:r>
            <a:r>
              <a:rPr b="0" lang="ja-JP" sz="2400" spc="-1" strike="noStrike">
                <a:solidFill>
                  <a:srgbClr val="000000"/>
                </a:solidFill>
                <a:latin typeface="游ゴシック"/>
              </a:rPr>
              <a:t>レベル</a:t>
            </a:r>
            <a:endParaRPr b="0" lang="ja-JP" sz="2400" spc="-1" strike="noStrike">
              <a:solidFill>
                <a:srgbClr val="000000"/>
              </a:solidFill>
              <a:latin typeface="游ゴシック"/>
            </a:endParaRPr>
          </a:p>
          <a:p>
            <a:pPr lvl="2" marL="1143000" indent="-228240">
              <a:lnSpc>
                <a:spcPct val="90000"/>
              </a:lnSpc>
              <a:spcBef>
                <a:spcPts val="499"/>
              </a:spcBef>
              <a:buClr>
                <a:srgbClr val="000000"/>
              </a:buClr>
              <a:buFont typeface="Arial"/>
              <a:buChar char="•"/>
            </a:pPr>
            <a:r>
              <a:rPr b="0" lang="ja-JP" sz="2000" spc="-1" strike="noStrike">
                <a:solidFill>
                  <a:srgbClr val="000000"/>
                </a:solidFill>
                <a:latin typeface="游ゴシック"/>
              </a:rPr>
              <a:t>第 </a:t>
            </a:r>
            <a:r>
              <a:rPr b="0" lang="ja-JP" sz="2000" spc="-1" strike="noStrike">
                <a:solidFill>
                  <a:srgbClr val="000000"/>
                </a:solidFill>
                <a:latin typeface="游ゴシック"/>
              </a:rPr>
              <a:t>3 </a:t>
            </a:r>
            <a:r>
              <a:rPr b="0" lang="ja-JP" sz="2000" spc="-1" strike="noStrike">
                <a:solidFill>
                  <a:srgbClr val="000000"/>
                </a:solidFill>
                <a:latin typeface="游ゴシック"/>
              </a:rPr>
              <a:t>レベル</a:t>
            </a:r>
            <a:endParaRPr b="0" lang="ja-JP" sz="2000" spc="-1" strike="noStrike">
              <a:solidFill>
                <a:srgbClr val="000000"/>
              </a:solidFill>
              <a:latin typeface="游ゴシック"/>
            </a:endParaRPr>
          </a:p>
          <a:p>
            <a:pPr lvl="3" marL="16002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4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a:p>
            <a:pPr lvl="4" marL="20574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5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p:txBody>
      </p:sp>
      <p:sp>
        <p:nvSpPr>
          <p:cNvPr id="125" name="PlaceHolder 3"/>
          <p:cNvSpPr>
            <a:spLocks noGrp="1"/>
          </p:cNvSpPr>
          <p:nvPr>
            <p:ph type="body"/>
          </p:nvPr>
        </p:nvSpPr>
        <p:spPr>
          <a:xfrm>
            <a:off x="617220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ja-JP" sz="2800" spc="-1" strike="noStrike">
                <a:solidFill>
                  <a:srgbClr val="000000"/>
                </a:solidFill>
                <a:latin typeface="游ゴシック"/>
              </a:rPr>
              <a:t>マスター テキストの書式設定</a:t>
            </a:r>
            <a:endParaRPr b="0" lang="ja-JP" sz="2800" spc="-1" strike="noStrike">
              <a:solidFill>
                <a:srgbClr val="000000"/>
              </a:solidFill>
              <a:latin typeface="游ゴシック"/>
            </a:endParaRPr>
          </a:p>
          <a:p>
            <a:pPr lvl="1" marL="685800" indent="-228240">
              <a:lnSpc>
                <a:spcPct val="90000"/>
              </a:lnSpc>
              <a:spcBef>
                <a:spcPts val="499"/>
              </a:spcBef>
              <a:buClr>
                <a:srgbClr val="000000"/>
              </a:buClr>
              <a:buFont typeface="Arial"/>
              <a:buChar char="•"/>
            </a:pPr>
            <a:r>
              <a:rPr b="0" lang="ja-JP" sz="2400" spc="-1" strike="noStrike">
                <a:solidFill>
                  <a:srgbClr val="000000"/>
                </a:solidFill>
                <a:latin typeface="游ゴシック"/>
              </a:rPr>
              <a:t>第 </a:t>
            </a:r>
            <a:r>
              <a:rPr b="0" lang="ja-JP" sz="2400" spc="-1" strike="noStrike">
                <a:solidFill>
                  <a:srgbClr val="000000"/>
                </a:solidFill>
                <a:latin typeface="游ゴシック"/>
              </a:rPr>
              <a:t>2 </a:t>
            </a:r>
            <a:r>
              <a:rPr b="0" lang="ja-JP" sz="2400" spc="-1" strike="noStrike">
                <a:solidFill>
                  <a:srgbClr val="000000"/>
                </a:solidFill>
                <a:latin typeface="游ゴシック"/>
              </a:rPr>
              <a:t>レベル</a:t>
            </a:r>
            <a:endParaRPr b="0" lang="ja-JP" sz="2400" spc="-1" strike="noStrike">
              <a:solidFill>
                <a:srgbClr val="000000"/>
              </a:solidFill>
              <a:latin typeface="游ゴシック"/>
            </a:endParaRPr>
          </a:p>
          <a:p>
            <a:pPr lvl="2" marL="1143000" indent="-228240">
              <a:lnSpc>
                <a:spcPct val="90000"/>
              </a:lnSpc>
              <a:spcBef>
                <a:spcPts val="499"/>
              </a:spcBef>
              <a:buClr>
                <a:srgbClr val="000000"/>
              </a:buClr>
              <a:buFont typeface="Arial"/>
              <a:buChar char="•"/>
            </a:pPr>
            <a:r>
              <a:rPr b="0" lang="ja-JP" sz="2000" spc="-1" strike="noStrike">
                <a:solidFill>
                  <a:srgbClr val="000000"/>
                </a:solidFill>
                <a:latin typeface="游ゴシック"/>
              </a:rPr>
              <a:t>第 </a:t>
            </a:r>
            <a:r>
              <a:rPr b="0" lang="ja-JP" sz="2000" spc="-1" strike="noStrike">
                <a:solidFill>
                  <a:srgbClr val="000000"/>
                </a:solidFill>
                <a:latin typeface="游ゴシック"/>
              </a:rPr>
              <a:t>3 </a:t>
            </a:r>
            <a:r>
              <a:rPr b="0" lang="ja-JP" sz="2000" spc="-1" strike="noStrike">
                <a:solidFill>
                  <a:srgbClr val="000000"/>
                </a:solidFill>
                <a:latin typeface="游ゴシック"/>
              </a:rPr>
              <a:t>レベル</a:t>
            </a:r>
            <a:endParaRPr b="0" lang="ja-JP" sz="2000" spc="-1" strike="noStrike">
              <a:solidFill>
                <a:srgbClr val="000000"/>
              </a:solidFill>
              <a:latin typeface="游ゴシック"/>
            </a:endParaRPr>
          </a:p>
          <a:p>
            <a:pPr lvl="3" marL="16002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4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a:p>
            <a:pPr lvl="4" marL="20574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5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p:txBody>
      </p:sp>
      <p:sp>
        <p:nvSpPr>
          <p:cNvPr id="126"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fld id="{1E03D13B-4022-43DE-9C1C-95991AA10806}" type="datetime">
              <a:rPr b="0" lang="en-US" sz="1200" spc="-1" strike="noStrike">
                <a:solidFill>
                  <a:srgbClr val="8b8b8b"/>
                </a:solidFill>
                <a:latin typeface="游ゴシック"/>
              </a:rPr>
              <a:t>3/14/22</a:t>
            </a:fld>
            <a:endParaRPr b="0" lang="en-US" sz="1200" spc="-1" strike="noStrike">
              <a:latin typeface="Times New Roman"/>
            </a:endParaRPr>
          </a:p>
        </p:txBody>
      </p:sp>
      <p:sp>
        <p:nvSpPr>
          <p:cNvPr id="127" name="PlaceHolder 5"/>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28"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0E6E4D7C-6B58-476B-9FBC-9C606AEE541F}" type="slidenum">
              <a:rPr b="0" lang="en-US" sz="1200" spc="-1" strike="noStrike">
                <a:solidFill>
                  <a:srgbClr val="8b8b8b"/>
                </a:solidFill>
                <a:latin typeface="游ゴシック"/>
              </a:rPr>
              <a:t>&lt;番号&gt;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31960" y="1709640"/>
            <a:ext cx="10515240" cy="2852280"/>
          </a:xfrm>
          <a:prstGeom prst="rect">
            <a:avLst/>
          </a:prstGeom>
        </p:spPr>
        <p:txBody>
          <a:bodyPr anchor="b">
            <a:noAutofit/>
          </a:bodyPr>
          <a:p>
            <a:pPr>
              <a:lnSpc>
                <a:spcPct val="90000"/>
              </a:lnSpc>
            </a:pPr>
            <a:r>
              <a:rPr b="0" lang="ja-JP" sz="6000" spc="-1" strike="noStrike">
                <a:solidFill>
                  <a:srgbClr val="000000"/>
                </a:solidFill>
                <a:latin typeface="游ゴシック Light"/>
              </a:rPr>
              <a:t>マスター タイトルの書式設定</a:t>
            </a:r>
            <a:endParaRPr b="0" lang="ja-JP" sz="6000" spc="-1" strike="noStrike">
              <a:solidFill>
                <a:srgbClr val="000000"/>
              </a:solidFill>
              <a:latin typeface="游ゴシック"/>
            </a:endParaRPr>
          </a:p>
        </p:txBody>
      </p:sp>
      <p:sp>
        <p:nvSpPr>
          <p:cNvPr id="166" name="PlaceHolder 2"/>
          <p:cNvSpPr>
            <a:spLocks noGrp="1"/>
          </p:cNvSpPr>
          <p:nvPr>
            <p:ph type="body"/>
          </p:nvPr>
        </p:nvSpPr>
        <p:spPr>
          <a:xfrm>
            <a:off x="831960" y="4589640"/>
            <a:ext cx="10515240" cy="1499760"/>
          </a:xfrm>
          <a:prstGeom prst="rect">
            <a:avLst/>
          </a:prstGeom>
        </p:spPr>
        <p:txBody>
          <a:bodyPr>
            <a:noAutofit/>
          </a:bodyPr>
          <a:p>
            <a:pPr>
              <a:lnSpc>
                <a:spcPct val="90000"/>
              </a:lnSpc>
              <a:spcBef>
                <a:spcPts val="1001"/>
              </a:spcBef>
            </a:pPr>
            <a:r>
              <a:rPr b="0" lang="ja-JP" sz="2400" spc="-1" strike="noStrike">
                <a:solidFill>
                  <a:srgbClr val="8b8b8b"/>
                </a:solidFill>
                <a:latin typeface="游ゴシック"/>
              </a:rPr>
              <a:t>マスター テキストの書式設定</a:t>
            </a:r>
            <a:endParaRPr b="0" lang="ja-JP" sz="2400" spc="-1" strike="noStrike">
              <a:solidFill>
                <a:srgbClr val="000000"/>
              </a:solidFill>
              <a:latin typeface="游ゴシック"/>
            </a:endParaRPr>
          </a:p>
        </p:txBody>
      </p:sp>
      <p:sp>
        <p:nvSpPr>
          <p:cNvPr id="167"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B3D7A50E-3FA5-43B6-B33C-6B7BA6119118}" type="datetime">
              <a:rPr b="0" lang="en-US" sz="1200" spc="-1" strike="noStrike">
                <a:solidFill>
                  <a:srgbClr val="8b8b8b"/>
                </a:solidFill>
                <a:latin typeface="游ゴシック"/>
              </a:rPr>
              <a:t>3/14/22</a:t>
            </a:fld>
            <a:endParaRPr b="0" lang="en-US" sz="1200" spc="-1" strike="noStrike">
              <a:latin typeface="Times New Roman"/>
            </a:endParaRPr>
          </a:p>
        </p:txBody>
      </p:sp>
      <p:sp>
        <p:nvSpPr>
          <p:cNvPr id="168"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69"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80384233-15DF-405D-9AC2-F779D61DFD71}" type="slidenum">
              <a:rPr b="0" lang="en-US" sz="1200" spc="-1" strike="noStrike">
                <a:solidFill>
                  <a:srgbClr val="8b8b8b"/>
                </a:solidFill>
                <a:latin typeface="游ゴシック"/>
              </a:rPr>
              <a:t>&lt;番号&gt;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13.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40.xml"/>
</Relationships>
</file>

<file path=ppt/slides/_rels/slide14.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6" name="図 4" descr=""/>
          <p:cNvPicPr/>
          <p:nvPr/>
        </p:nvPicPr>
        <p:blipFill>
          <a:blip r:embed="rId1"/>
          <a:srcRect l="0" t="0" r="0" b="14"/>
          <a:stretch/>
        </p:blipFill>
        <p:spPr>
          <a:xfrm>
            <a:off x="400320" y="72000"/>
            <a:ext cx="3030120" cy="2618640"/>
          </a:xfrm>
          <a:prstGeom prst="rect">
            <a:avLst/>
          </a:prstGeom>
          <a:ln>
            <a:noFill/>
          </a:ln>
        </p:spPr>
      </p:pic>
      <p:sp>
        <p:nvSpPr>
          <p:cNvPr id="207" name="TextShape 1"/>
          <p:cNvSpPr txBox="1"/>
          <p:nvPr/>
        </p:nvSpPr>
        <p:spPr>
          <a:xfrm>
            <a:off x="5717520" y="2119680"/>
            <a:ext cx="6592320" cy="2339280"/>
          </a:xfrm>
          <a:prstGeom prst="rect">
            <a:avLst/>
          </a:prstGeom>
          <a:noFill/>
          <a:ln>
            <a:noFill/>
          </a:ln>
        </p:spPr>
        <p:txBody>
          <a:bodyPr anchor="b">
            <a:noAutofit/>
          </a:bodyPr>
          <a:p>
            <a:pPr algn="ctr">
              <a:lnSpc>
                <a:spcPct val="90000"/>
              </a:lnSpc>
            </a:pPr>
            <a:r>
              <a:rPr b="0" lang="ja-JP" sz="3600" spc="-1" strike="noStrike">
                <a:solidFill>
                  <a:srgbClr val="000000"/>
                </a:solidFill>
                <a:latin typeface="HGS創英角ｺﾞｼｯｸUB"/>
                <a:ea typeface="HGS創英角ｺﾞｼｯｸUB"/>
              </a:rPr>
              <a:t>甲府駅周辺土地区画整理事業</a:t>
            </a:r>
            <a:br/>
            <a:r>
              <a:rPr b="0" lang="ja-JP" sz="3600" spc="-1" strike="noStrike">
                <a:solidFill>
                  <a:srgbClr val="000000"/>
                </a:solidFill>
                <a:latin typeface="HGS創英角ｺﾞｼｯｸUB"/>
                <a:ea typeface="HGS創英角ｺﾞｼｯｸUB"/>
              </a:rPr>
              <a:t>社会資本整備総合交付金事業</a:t>
            </a:r>
            <a:br/>
            <a:r>
              <a:rPr b="0" lang="ja-JP" sz="3600" spc="-1" strike="noStrike">
                <a:solidFill>
                  <a:srgbClr val="000000"/>
                </a:solidFill>
                <a:latin typeface="HGS創英角ｺﾞｼｯｸUB"/>
                <a:ea typeface="HGS創英角ｺﾞｼｯｸUB"/>
              </a:rPr>
              <a:t>(</a:t>
            </a:r>
            <a:r>
              <a:rPr b="0" lang="ja-JP" sz="3600" spc="-1" strike="noStrike">
                <a:solidFill>
                  <a:srgbClr val="000000"/>
                </a:solidFill>
                <a:latin typeface="HGS創英角ｺﾞｼｯｸUB"/>
                <a:ea typeface="HGS創英角ｺﾞｼｯｸUB"/>
              </a:rPr>
              <a:t>事後評価・フォローアップ</a:t>
            </a:r>
            <a:r>
              <a:rPr b="0" lang="ja-JP" sz="3600" spc="-1" strike="noStrike">
                <a:solidFill>
                  <a:srgbClr val="000000"/>
                </a:solidFill>
                <a:latin typeface="HGS創英角ｺﾞｼｯｸUB"/>
                <a:ea typeface="HGS創英角ｺﾞｼｯｸUB"/>
              </a:rPr>
              <a:t>)</a:t>
            </a:r>
            <a:endParaRPr b="0" lang="ja-JP" sz="3600" spc="-1" strike="noStrike">
              <a:solidFill>
                <a:srgbClr val="000000"/>
              </a:solidFill>
              <a:latin typeface="游ゴシック"/>
            </a:endParaRPr>
          </a:p>
        </p:txBody>
      </p:sp>
      <p:sp>
        <p:nvSpPr>
          <p:cNvPr id="208" name="TextShape 2"/>
          <p:cNvSpPr txBox="1"/>
          <p:nvPr/>
        </p:nvSpPr>
        <p:spPr>
          <a:xfrm>
            <a:off x="8004600" y="5481720"/>
            <a:ext cx="3935160" cy="1096560"/>
          </a:xfrm>
          <a:prstGeom prst="rect">
            <a:avLst/>
          </a:prstGeom>
          <a:noFill/>
          <a:ln>
            <a:noFill/>
          </a:ln>
        </p:spPr>
        <p:txBody>
          <a:bodyPr>
            <a:normAutofit/>
          </a:bodyPr>
          <a:p>
            <a:pPr algn="ctr">
              <a:lnSpc>
                <a:spcPct val="90000"/>
              </a:lnSpc>
              <a:spcBef>
                <a:spcPts val="1001"/>
              </a:spcBef>
            </a:pPr>
            <a:r>
              <a:rPr b="1" lang="en-US" sz="2400" spc="-1" strike="noStrike">
                <a:solidFill>
                  <a:srgbClr val="000000"/>
                </a:solidFill>
                <a:latin typeface="游ゴシック"/>
              </a:rPr>
              <a:t>甲府市役所　まちづくり部</a:t>
            </a:r>
            <a:endParaRPr b="0" lang="en-US" sz="2400" spc="-1" strike="noStrike">
              <a:latin typeface="Arial"/>
            </a:endParaRPr>
          </a:p>
          <a:p>
            <a:pPr algn="ctr">
              <a:lnSpc>
                <a:spcPct val="90000"/>
              </a:lnSpc>
              <a:spcBef>
                <a:spcPts val="1001"/>
              </a:spcBef>
            </a:pPr>
            <a:endParaRPr b="0" lang="en-US" sz="2400" spc="-1" strike="noStrike">
              <a:latin typeface="Arial"/>
            </a:endParaRPr>
          </a:p>
        </p:txBody>
      </p:sp>
      <p:pic>
        <p:nvPicPr>
          <p:cNvPr id="209" name="図 3" descr=""/>
          <p:cNvPicPr/>
          <p:nvPr/>
        </p:nvPicPr>
        <p:blipFill>
          <a:blip r:embed="rId2"/>
          <a:srcRect l="0" t="0" r="0" b="14"/>
          <a:stretch/>
        </p:blipFill>
        <p:spPr>
          <a:xfrm>
            <a:off x="3079800" y="72000"/>
            <a:ext cx="3037680" cy="2618640"/>
          </a:xfrm>
          <a:prstGeom prst="rect">
            <a:avLst/>
          </a:prstGeom>
          <a:ln>
            <a:noFill/>
          </a:ln>
        </p:spPr>
      </p:pic>
      <p:pic>
        <p:nvPicPr>
          <p:cNvPr id="210" name="図 5" descr=""/>
          <p:cNvPicPr/>
          <p:nvPr/>
        </p:nvPicPr>
        <p:blipFill>
          <a:blip r:embed="rId3"/>
          <a:srcRect l="0" t="144" r="0" b="0"/>
          <a:stretch/>
        </p:blipFill>
        <p:spPr>
          <a:xfrm>
            <a:off x="0" y="2619000"/>
            <a:ext cx="5717160" cy="423864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1500"/>
                                  </p:stCondLst>
                                  <p:iterate type="el">
                                    <p:tmAbs val="100"/>
                                  </p:iterate>
                                  <p:childTnLst>
                                    <p:set>
                                      <p:cBhvr>
                                        <p:cTn id="6" dur="1" fill="hold">
                                          <p:stCondLst>
                                            <p:cond delay="0"/>
                                          </p:stCondLst>
                                        </p:cTn>
                                        <p:tgtEl>
                                          <p:spTgt spid="208">
                                            <p:txEl>
                                              <p:pRg st="0" end="0"/>
                                            </p:txEl>
                                          </p:spTgt>
                                        </p:tgtEl>
                                        <p:attrNameLst>
                                          <p:attrName>style.visibility</p:attrName>
                                        </p:attrNameLst>
                                      </p:cBhvr>
                                      <p:to>
                                        <p:strVal val="visible"/>
                                      </p:to>
                                    </p:set>
                                    <p:animEffect filter="fade" transition="in">
                                      <p:cBhvr additive="repl">
                                        <p:cTn id="7" dur="700"/>
                                        <p:tgtEl>
                                          <p:spTgt spid="208">
                                            <p:txEl>
                                              <p:pRg st="0" end="0"/>
                                            </p:txEl>
                                          </p:spTgt>
                                        </p:tgtEl>
                                      </p:cBhvr>
                                    </p:animEffect>
                                  </p:childTnLst>
                                </p:cTn>
                              </p:par>
                              <p:par>
                                <p:cTn id="8" nodeType="withEffect" fill="hold" presetClass="entr" presetID="10">
                                  <p:stCondLst>
                                    <p:cond delay="1500"/>
                                  </p:stCondLst>
                                  <p:iterate type="el">
                                    <p:tmAbs val="100"/>
                                  </p:iterate>
                                  <p:childTnLst>
                                    <p:set>
                                      <p:cBhvr>
                                        <p:cTn id="9" dur="1" fill="hold">
                                          <p:stCondLst>
                                            <p:cond delay="0"/>
                                          </p:stCondLst>
                                        </p:cTn>
                                        <p:tgtEl>
                                          <p:spTgt spid="208">
                                            <p:txEl>
                                              <p:pRg st="1" end="1"/>
                                            </p:txEl>
                                          </p:spTgt>
                                        </p:tgtEl>
                                        <p:attrNameLst>
                                          <p:attrName>style.visibility</p:attrName>
                                        </p:attrNameLst>
                                      </p:cBhvr>
                                      <p:to>
                                        <p:strVal val="visible"/>
                                      </p:to>
                                    </p:set>
                                    <p:animEffect filter="fade" transition="in">
                                      <p:cBhvr additive="repl">
                                        <p:cTn id="10" dur="700"/>
                                        <p:tgtEl>
                                          <p:spTgt spid="208">
                                            <p:txEl>
                                              <p:pRg st="1" end="1"/>
                                            </p:txEl>
                                          </p:spTgt>
                                        </p:tgtEl>
                                      </p:cBhvr>
                                    </p:animEffect>
                                  </p:childTnLst>
                                </p:cTn>
                              </p:par>
                              <p:par>
                                <p:cTn id="11" nodeType="withEffect" fill="hold" presetClass="entr" presetID="10">
                                  <p:stCondLst>
                                    <p:cond delay="1000"/>
                                  </p:stCondLst>
                                  <p:iterate type="el">
                                    <p:tmAbs val="100"/>
                                  </p:iterate>
                                  <p:childTnLst>
                                    <p:set>
                                      <p:cBhvr>
                                        <p:cTn id="12" dur="1" fill="hold">
                                          <p:stCondLst>
                                            <p:cond delay="0"/>
                                          </p:stCondLst>
                                        </p:cTn>
                                        <p:tgtEl>
                                          <p:spTgt spid="207"/>
                                        </p:tgtEl>
                                        <p:attrNameLst>
                                          <p:attrName>style.visibility</p:attrName>
                                        </p:attrNameLst>
                                      </p:cBhvr>
                                      <p:to>
                                        <p:strVal val="visible"/>
                                      </p:to>
                                    </p:set>
                                    <p:animEffect filter="fade" transition="in">
                                      <p:cBhvr additive="repl">
                                        <p:cTn id="13" dur="700"/>
                                        <p:tgtEl>
                                          <p:spTgt spid="2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833760" y="419400"/>
            <a:ext cx="3583080" cy="494640"/>
          </a:xfrm>
          <a:prstGeom prst="rect">
            <a:avLst/>
          </a:prstGeom>
          <a:noFill/>
          <a:ln>
            <a:noFill/>
          </a:ln>
        </p:spPr>
        <p:txBody>
          <a:bodyPr>
            <a:normAutofit/>
          </a:bodyPr>
          <a:p>
            <a:pPr>
              <a:lnSpc>
                <a:spcPts val="1701"/>
              </a:lnSpc>
              <a:spcBef>
                <a:spcPts val="1001"/>
              </a:spcBef>
            </a:pPr>
            <a:r>
              <a:rPr b="1" lang="ja-JP" sz="1800" spc="-1" strike="noStrike">
                <a:solidFill>
                  <a:srgbClr val="000000"/>
                </a:solidFill>
                <a:latin typeface="ＭＳ ゴシック"/>
                <a:ea typeface="ＭＳ ゴシック"/>
              </a:rPr>
              <a:t>①</a:t>
            </a:r>
            <a:r>
              <a:rPr b="1" lang="ja-JP" sz="1800" spc="-1" strike="noStrike">
                <a:solidFill>
                  <a:srgbClr val="000000"/>
                </a:solidFill>
                <a:latin typeface="ＭＳ ゴシック"/>
                <a:ea typeface="ＭＳ ゴシック"/>
              </a:rPr>
              <a:t>活力創出基盤整備</a:t>
            </a:r>
            <a:endParaRPr b="0" lang="ja-JP" sz="1800" spc="-1" strike="noStrike">
              <a:solidFill>
                <a:srgbClr val="000000"/>
              </a:solidFill>
              <a:latin typeface="游ゴシック"/>
            </a:endParaRPr>
          </a:p>
        </p:txBody>
      </p:sp>
      <p:sp>
        <p:nvSpPr>
          <p:cNvPr id="268" name="CustomShape 2"/>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8</a:t>
            </a:r>
            <a:endParaRPr b="0" lang="en-US" sz="1800" spc="-1" strike="noStrike">
              <a:latin typeface="Arial"/>
            </a:endParaRPr>
          </a:p>
        </p:txBody>
      </p:sp>
      <p:pic>
        <p:nvPicPr>
          <p:cNvPr id="269" name="図 4" descr=""/>
          <p:cNvPicPr/>
          <p:nvPr/>
        </p:nvPicPr>
        <p:blipFill>
          <a:blip r:embed="rId1"/>
          <a:stretch/>
        </p:blipFill>
        <p:spPr>
          <a:xfrm>
            <a:off x="368640" y="666000"/>
            <a:ext cx="11534400" cy="569484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ustomShape 1"/>
          <p:cNvSpPr/>
          <p:nvPr/>
        </p:nvSpPr>
        <p:spPr>
          <a:xfrm>
            <a:off x="928440" y="373680"/>
            <a:ext cx="2568960" cy="107784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1" lang="en-US" sz="1800" spc="-1" strike="noStrike">
                <a:solidFill>
                  <a:srgbClr val="000000"/>
                </a:solidFill>
                <a:latin typeface="ＭＳ ゴシック"/>
                <a:ea typeface="ＭＳ ゴシック"/>
              </a:rPr>
              <a:t>②</a:t>
            </a:r>
            <a:r>
              <a:rPr b="1" lang="en-US" sz="1800" spc="-1" strike="noStrike">
                <a:solidFill>
                  <a:srgbClr val="000000"/>
                </a:solidFill>
                <a:latin typeface="ＭＳ ゴシック"/>
                <a:ea typeface="ＭＳ ゴシック"/>
              </a:rPr>
              <a:t>防災・安全交付金</a:t>
            </a:r>
            <a:endParaRPr b="0" lang="en-US" sz="1800" spc="-1" strike="noStrike">
              <a:latin typeface="Arial"/>
            </a:endParaRPr>
          </a:p>
        </p:txBody>
      </p:sp>
      <p:sp>
        <p:nvSpPr>
          <p:cNvPr id="271" name="CustomShape 2"/>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9</a:t>
            </a:r>
            <a:endParaRPr b="0" lang="en-US" sz="1800" spc="-1" strike="noStrike">
              <a:latin typeface="Arial"/>
            </a:endParaRPr>
          </a:p>
        </p:txBody>
      </p:sp>
      <p:pic>
        <p:nvPicPr>
          <p:cNvPr id="272" name="図 4" descr=""/>
          <p:cNvPicPr/>
          <p:nvPr/>
        </p:nvPicPr>
        <p:blipFill>
          <a:blip r:embed="rId1"/>
          <a:stretch/>
        </p:blipFill>
        <p:spPr>
          <a:xfrm>
            <a:off x="473760" y="773640"/>
            <a:ext cx="11489760" cy="55868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953640" y="868680"/>
            <a:ext cx="10788120" cy="4586400"/>
          </a:xfrm>
          <a:prstGeom prst="rect">
            <a:avLst/>
          </a:prstGeom>
          <a:noFill/>
          <a:ln>
            <a:noFill/>
          </a:ln>
        </p:spPr>
        <p:txBody>
          <a:bodyPr>
            <a:normAutofit/>
          </a:bodyPr>
          <a:p>
            <a:pPr>
              <a:lnSpc>
                <a:spcPts val="2500"/>
              </a:lnSpc>
              <a:spcBef>
                <a:spcPts val="1001"/>
              </a:spcBef>
            </a:pPr>
            <a:r>
              <a:rPr b="1" lang="ja-JP" sz="1800" spc="-1" strike="noStrike">
                <a:solidFill>
                  <a:srgbClr val="000000"/>
                </a:solidFill>
                <a:latin typeface="ＭＳ ゴシック"/>
                <a:ea typeface="ＭＳ ゴシック"/>
              </a:rPr>
              <a:t>（２）フォローアップ</a:t>
            </a:r>
            <a:endParaRPr b="0" lang="ja-JP" sz="1800" spc="-1" strike="noStrike">
              <a:solidFill>
                <a:srgbClr val="000000"/>
              </a:solidFill>
              <a:latin typeface="游ゴシック"/>
            </a:endParaRPr>
          </a:p>
          <a:p>
            <a:pPr>
              <a:lnSpc>
                <a:spcPts val="2500"/>
              </a:lnSpc>
              <a:spcBef>
                <a:spcPts val="1001"/>
              </a:spcBef>
            </a:pPr>
            <a:endParaRPr b="0" lang="ja-JP" sz="1800" spc="-1" strike="noStrike">
              <a:solidFill>
                <a:srgbClr val="000000"/>
              </a:solidFill>
              <a:latin typeface="游ゴシック"/>
            </a:endParaRPr>
          </a:p>
          <a:p>
            <a:pPr>
              <a:lnSpc>
                <a:spcPts val="2500"/>
              </a:lnSpc>
              <a:spcBef>
                <a:spcPts val="1001"/>
              </a:spcBef>
            </a:pPr>
            <a:r>
              <a:rPr b="1" lang="ja-JP" sz="1800" spc="-1" strike="noStrike">
                <a:solidFill>
                  <a:srgbClr val="000000"/>
                </a:solidFill>
                <a:latin typeface="メイリオ"/>
                <a:ea typeface="メイリオ"/>
              </a:rPr>
              <a:t>　　</a:t>
            </a:r>
            <a:r>
              <a:rPr b="0" lang="ja-JP" sz="1800" spc="-1" strike="noStrike">
                <a:solidFill>
                  <a:srgbClr val="000000"/>
                </a:solidFill>
                <a:latin typeface="メイリオ"/>
                <a:ea typeface="メイリオ"/>
              </a:rPr>
              <a:t>計 画 名　 甲府駅へのアクセス向上を推進する街路整備（甲府駅周辺地区１期）</a:t>
            </a:r>
            <a:endParaRPr b="0" lang="ja-JP" sz="1800" spc="-1" strike="noStrike">
              <a:solidFill>
                <a:srgbClr val="000000"/>
              </a:solidFill>
              <a:latin typeface="游ゴシック"/>
            </a:endParaRPr>
          </a:p>
          <a:p>
            <a:pPr>
              <a:lnSpc>
                <a:spcPts val="2500"/>
              </a:lnSpc>
              <a:spcBef>
                <a:spcPts val="1001"/>
              </a:spcBef>
            </a:pPr>
            <a:r>
              <a:rPr b="0" lang="ja-JP" sz="1800" spc="-1" strike="noStrike">
                <a:solidFill>
                  <a:srgbClr val="000000"/>
                </a:solidFill>
                <a:latin typeface="メイリオ"/>
                <a:ea typeface="メイリオ"/>
              </a:rPr>
              <a:t>　　計画年度　平成２５年度　～　平成２９年度（５年間）</a:t>
            </a:r>
            <a:endParaRPr b="0" lang="ja-JP" sz="1800" spc="-1" strike="noStrike">
              <a:solidFill>
                <a:srgbClr val="000000"/>
              </a:solidFill>
              <a:latin typeface="游ゴシック"/>
            </a:endParaRPr>
          </a:p>
          <a:p>
            <a:pPr>
              <a:lnSpc>
                <a:spcPts val="2500"/>
              </a:lnSpc>
              <a:spcBef>
                <a:spcPts val="1001"/>
              </a:spcBef>
            </a:pPr>
            <a:r>
              <a:rPr b="0" lang="ja-JP" sz="1800" spc="-1" strike="noStrike">
                <a:solidFill>
                  <a:srgbClr val="000000"/>
                </a:solidFill>
                <a:latin typeface="メイリオ"/>
                <a:ea typeface="メイリオ"/>
              </a:rPr>
              <a:t>　　評価年度　平成２９年度</a:t>
            </a:r>
            <a:endParaRPr b="0" lang="ja-JP" sz="1800" spc="-1" strike="noStrike">
              <a:solidFill>
                <a:srgbClr val="000000"/>
              </a:solidFill>
              <a:latin typeface="游ゴシック"/>
            </a:endParaRPr>
          </a:p>
          <a:p>
            <a:pPr>
              <a:lnSpc>
                <a:spcPts val="2500"/>
              </a:lnSpc>
              <a:spcBef>
                <a:spcPts val="1001"/>
              </a:spcBef>
            </a:pPr>
            <a:r>
              <a:rPr b="0" lang="ja-JP" sz="1800" spc="-1" strike="noStrike">
                <a:solidFill>
                  <a:srgbClr val="000000"/>
                </a:solidFill>
                <a:latin typeface="メイリオ"/>
                <a:ea typeface="メイリオ"/>
              </a:rPr>
              <a:t>　　フォローアップする理由</a:t>
            </a:r>
            <a:endParaRPr b="0" lang="ja-JP" sz="1800" spc="-1" strike="noStrike">
              <a:solidFill>
                <a:srgbClr val="000000"/>
              </a:solidFill>
              <a:latin typeface="游ゴシック"/>
            </a:endParaRPr>
          </a:p>
          <a:p>
            <a:pPr>
              <a:lnSpc>
                <a:spcPct val="90000"/>
              </a:lnSpc>
              <a:spcBef>
                <a:spcPts val="1001"/>
              </a:spcBef>
            </a:pPr>
            <a:r>
              <a:rPr b="0" lang="ja-JP" sz="1800" spc="-1" strike="noStrike">
                <a:solidFill>
                  <a:srgbClr val="000000"/>
                </a:solidFill>
                <a:latin typeface="メイリオ"/>
                <a:ea typeface="メイリオ"/>
              </a:rPr>
              <a:t>　　　　前回事後評価において、最終目標値と最終実績値に差が生じたが、甲府駅南通り線及び宝二丁</a:t>
            </a:r>
            <a:endParaRPr b="0" lang="ja-JP" sz="1800" spc="-1" strike="noStrike">
              <a:solidFill>
                <a:srgbClr val="000000"/>
              </a:solidFill>
              <a:latin typeface="游ゴシック"/>
            </a:endParaRPr>
          </a:p>
          <a:p>
            <a:pPr>
              <a:lnSpc>
                <a:spcPct val="90000"/>
              </a:lnSpc>
              <a:spcBef>
                <a:spcPts val="1001"/>
              </a:spcBef>
            </a:pPr>
            <a:r>
              <a:rPr b="0" lang="ja-JP" sz="1800" spc="-1" strike="noStrike">
                <a:solidFill>
                  <a:srgbClr val="000000"/>
                </a:solidFill>
                <a:latin typeface="メイリオ"/>
                <a:ea typeface="メイリオ"/>
              </a:rPr>
              <a:t>　　　目北新線の完成後には目標値を達成することが確実であり、検証のためフォローアップを行う。</a:t>
            </a:r>
            <a:endParaRPr b="0" lang="ja-JP" sz="1800" spc="-1" strike="noStrike">
              <a:solidFill>
                <a:srgbClr val="000000"/>
              </a:solidFill>
              <a:latin typeface="游ゴシック"/>
            </a:endParaRPr>
          </a:p>
        </p:txBody>
      </p:sp>
      <p:sp>
        <p:nvSpPr>
          <p:cNvPr id="274" name="CustomShape 2"/>
          <p:cNvSpPr/>
          <p:nvPr/>
        </p:nvSpPr>
        <p:spPr>
          <a:xfrm>
            <a:off x="11198880" y="633312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10</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CustomShape 1"/>
          <p:cNvSpPr/>
          <p:nvPr/>
        </p:nvSpPr>
        <p:spPr>
          <a:xfrm>
            <a:off x="11198880" y="633312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11</a:t>
            </a:r>
            <a:endParaRPr b="0" lang="en-US" sz="1800" spc="-1" strike="noStrike">
              <a:latin typeface="Arial"/>
            </a:endParaRPr>
          </a:p>
        </p:txBody>
      </p:sp>
      <p:pic>
        <p:nvPicPr>
          <p:cNvPr id="276" name="図 2" descr=""/>
          <p:cNvPicPr/>
          <p:nvPr/>
        </p:nvPicPr>
        <p:blipFill>
          <a:blip r:embed="rId1"/>
          <a:stretch/>
        </p:blipFill>
        <p:spPr>
          <a:xfrm>
            <a:off x="842040" y="1083240"/>
            <a:ext cx="10788120" cy="5249520"/>
          </a:xfrm>
          <a:prstGeom prst="rect">
            <a:avLst/>
          </a:prstGeom>
          <a:ln>
            <a:noFill/>
          </a:ln>
        </p:spPr>
      </p:pic>
      <p:sp>
        <p:nvSpPr>
          <p:cNvPr id="277" name="TextShape 2"/>
          <p:cNvSpPr txBox="1"/>
          <p:nvPr/>
        </p:nvSpPr>
        <p:spPr>
          <a:xfrm>
            <a:off x="842040" y="588240"/>
            <a:ext cx="10172520" cy="494640"/>
          </a:xfrm>
          <a:prstGeom prst="rect">
            <a:avLst/>
          </a:prstGeom>
          <a:noFill/>
          <a:ln>
            <a:noFill/>
          </a:ln>
        </p:spPr>
        <p:txBody>
          <a:bodyPr>
            <a:normAutofit/>
          </a:bodyPr>
          <a:p>
            <a:pPr>
              <a:lnSpc>
                <a:spcPts val="1701"/>
              </a:lnSpc>
              <a:spcBef>
                <a:spcPts val="1001"/>
              </a:spcBef>
            </a:pPr>
            <a:r>
              <a:rPr b="1" lang="ja-JP" sz="1800" spc="-1" strike="noStrike">
                <a:solidFill>
                  <a:srgbClr val="000000"/>
                </a:solidFill>
                <a:latin typeface="ＭＳ ゴシック"/>
                <a:ea typeface="ＭＳ ゴシック"/>
              </a:rPr>
              <a:t>甲府駅へのアクセス向上を推進する街路整備（甲府駅周辺地区１期）　事後評価書</a:t>
            </a:r>
            <a:endParaRPr b="0" lang="ja-JP" sz="1800" spc="-1" strike="noStrike">
              <a:solidFill>
                <a:srgbClr val="000000"/>
              </a:solidFill>
              <a:latin typeface="游ゴシック"/>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12</a:t>
            </a:r>
            <a:endParaRPr b="0" lang="en-US" sz="1800" spc="-1" strike="noStrike">
              <a:latin typeface="Arial"/>
            </a:endParaRPr>
          </a:p>
        </p:txBody>
      </p:sp>
      <p:pic>
        <p:nvPicPr>
          <p:cNvPr id="279" name="図 2" descr=""/>
          <p:cNvPicPr/>
          <p:nvPr/>
        </p:nvPicPr>
        <p:blipFill>
          <a:blip r:embed="rId1"/>
          <a:stretch/>
        </p:blipFill>
        <p:spPr>
          <a:xfrm>
            <a:off x="152280" y="566640"/>
            <a:ext cx="11886840" cy="5724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1112040" y="1164960"/>
            <a:ext cx="2840400" cy="1140840"/>
          </a:xfrm>
          <a:prstGeom prst="rect">
            <a:avLst/>
          </a:prstGeom>
          <a:solidFill>
            <a:srgbClr val="ffffff"/>
          </a:solidFill>
          <a:ln>
            <a:noFill/>
          </a:ln>
        </p:spPr>
        <p:txBody>
          <a:bodyPr anchor="ctr">
            <a:normAutofit/>
          </a:bodyPr>
          <a:p>
            <a:pPr algn="ctr">
              <a:lnSpc>
                <a:spcPct val="90000"/>
              </a:lnSpc>
            </a:pPr>
            <a:r>
              <a:rPr b="0" lang="ja-JP" sz="5200" spc="-1" strike="noStrike">
                <a:solidFill>
                  <a:srgbClr val="000000"/>
                </a:solidFill>
                <a:latin typeface="HGPｺﾞｼｯｸE"/>
                <a:ea typeface="HGPｺﾞｼｯｸE"/>
              </a:rPr>
              <a:t>目　次</a:t>
            </a:r>
            <a:endParaRPr b="0" lang="ja-JP" sz="5200" spc="-1" strike="noStrike">
              <a:solidFill>
                <a:srgbClr val="000000"/>
              </a:solidFill>
              <a:latin typeface="游ゴシック"/>
            </a:endParaRPr>
          </a:p>
        </p:txBody>
      </p:sp>
      <p:sp>
        <p:nvSpPr>
          <p:cNvPr id="212" name="TextShape 2"/>
          <p:cNvSpPr txBox="1"/>
          <p:nvPr/>
        </p:nvSpPr>
        <p:spPr>
          <a:xfrm>
            <a:off x="5711760" y="1059120"/>
            <a:ext cx="5795640" cy="4869720"/>
          </a:xfrm>
          <a:prstGeom prst="rect">
            <a:avLst/>
          </a:prstGeom>
          <a:solidFill>
            <a:srgbClr val="ffffff"/>
          </a:solidFill>
          <a:ln>
            <a:noFill/>
          </a:ln>
        </p:spPr>
        <p:txBody>
          <a:bodyPr anchor="ctr">
            <a:normAutofit/>
          </a:bodyPr>
          <a:p>
            <a:pPr>
              <a:lnSpc>
                <a:spcPct val="90000"/>
              </a:lnSpc>
              <a:spcBef>
                <a:spcPts val="1001"/>
              </a:spcBef>
            </a:pPr>
            <a:r>
              <a:rPr b="0" lang="en-US" sz="2000" spc="-1" strike="noStrike">
                <a:solidFill>
                  <a:srgbClr val="44546a"/>
                </a:solidFill>
                <a:latin typeface="HGS創英角ｺﾞｼｯｸUB"/>
                <a:ea typeface="HGS創英角ｺﾞｼｯｸUB"/>
              </a:rPr>
              <a:t>１．甲府駅周辺土地区画整理事業の概要</a:t>
            </a:r>
            <a:endParaRPr b="0" lang="en-US" sz="2000" spc="-1" strike="noStrike">
              <a:latin typeface="Arial"/>
            </a:endParaRPr>
          </a:p>
          <a:p>
            <a:pPr>
              <a:lnSpc>
                <a:spcPct val="90000"/>
              </a:lnSpc>
              <a:spcBef>
                <a:spcPts val="1001"/>
              </a:spcBef>
            </a:pPr>
            <a:r>
              <a:rPr b="0" lang="en-US" sz="2000" spc="-1" strike="noStrike">
                <a:solidFill>
                  <a:srgbClr val="44546a"/>
                </a:solidFill>
                <a:latin typeface="HGS創英角ｺﾞｼｯｸUB"/>
                <a:ea typeface="HGS創英角ｺﾞｼｯｸUB"/>
              </a:rPr>
              <a:t>２．社会資本整備総合交付金について</a:t>
            </a:r>
            <a:endParaRPr b="0" lang="en-US" sz="2000" spc="-1" strike="noStrike">
              <a:latin typeface="Arial"/>
            </a:endParaRPr>
          </a:p>
          <a:p>
            <a:pPr>
              <a:lnSpc>
                <a:spcPct val="90000"/>
              </a:lnSpc>
              <a:spcBef>
                <a:spcPts val="1001"/>
              </a:spcBef>
            </a:pPr>
            <a:r>
              <a:rPr b="0" lang="en-US" sz="2000" spc="-1" strike="noStrike">
                <a:solidFill>
                  <a:srgbClr val="44546a"/>
                </a:solidFill>
                <a:latin typeface="HGS創英角ｺﾞｼｯｸUB"/>
                <a:ea typeface="HGS創英角ｺﾞｼｯｸUB"/>
              </a:rPr>
              <a:t>３．事後評価及びフォローアップについて</a:t>
            </a:r>
            <a:endParaRPr b="0" lang="en-US" sz="2000" spc="-1" strike="noStrike">
              <a:latin typeface="Arial"/>
            </a:endParaRPr>
          </a:p>
          <a:p>
            <a:pPr>
              <a:lnSpc>
                <a:spcPct val="90000"/>
              </a:lnSpc>
              <a:spcBef>
                <a:spcPts val="1001"/>
              </a:spcBef>
            </a:pPr>
            <a:r>
              <a:rPr b="0" lang="en-US" sz="2000" spc="-1" strike="noStrike">
                <a:solidFill>
                  <a:srgbClr val="44546a"/>
                </a:solidFill>
                <a:latin typeface="HGS創英角ｺﾞｼｯｸUB"/>
                <a:ea typeface="HGS創英角ｺﾞｼｯｸUB"/>
              </a:rPr>
              <a:t>４．目標値の達成状況の検証</a:t>
            </a:r>
            <a:endParaRPr b="0" lang="en-US" sz="2000" spc="-1" strike="noStrike">
              <a:latin typeface="Arial"/>
            </a:endParaRPr>
          </a:p>
          <a:p>
            <a:pPr>
              <a:lnSpc>
                <a:spcPct val="90000"/>
              </a:lnSpc>
              <a:spcBef>
                <a:spcPts val="1001"/>
              </a:spcBef>
            </a:pPr>
            <a:r>
              <a:rPr b="0" lang="en-US" sz="2000" spc="-1" strike="noStrike">
                <a:solidFill>
                  <a:srgbClr val="44546a"/>
                </a:solidFill>
                <a:latin typeface="HGS創英角ｺﾞｼｯｸUB"/>
                <a:ea typeface="HGS創英角ｺﾞｼｯｸUB"/>
              </a:rPr>
              <a:t>５．事後評価書、フォローアップ報告書</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Shape 1"/>
          <p:cNvSpPr txBox="1"/>
          <p:nvPr/>
        </p:nvSpPr>
        <p:spPr>
          <a:xfrm>
            <a:off x="684360" y="407160"/>
            <a:ext cx="11507400" cy="629640"/>
          </a:xfrm>
          <a:prstGeom prst="rect">
            <a:avLst/>
          </a:prstGeom>
          <a:noFill/>
          <a:ln>
            <a:noFill/>
          </a:ln>
        </p:spPr>
        <p:txBody>
          <a:bodyPr anchor="b">
            <a:normAutofit/>
          </a:bodyPr>
          <a:p>
            <a:pPr>
              <a:lnSpc>
                <a:spcPct val="90000"/>
              </a:lnSpc>
            </a:pPr>
            <a:r>
              <a:rPr b="0" lang="ja-JP" sz="3200" spc="-1" strike="noStrike">
                <a:solidFill>
                  <a:srgbClr val="44546a"/>
                </a:solidFill>
                <a:latin typeface="HGPｺﾞｼｯｸE"/>
                <a:ea typeface="HGPｺﾞｼｯｸE"/>
              </a:rPr>
              <a:t>１．甲府駅周辺土地区画整理事業の概要</a:t>
            </a:r>
            <a:endParaRPr b="0" lang="ja-JP" sz="3200" spc="-1" strike="noStrike">
              <a:solidFill>
                <a:srgbClr val="000000"/>
              </a:solidFill>
              <a:latin typeface="游ゴシック"/>
            </a:endParaRPr>
          </a:p>
        </p:txBody>
      </p:sp>
      <p:sp>
        <p:nvSpPr>
          <p:cNvPr id="214" name="CustomShape 2"/>
          <p:cNvSpPr/>
          <p:nvPr/>
        </p:nvSpPr>
        <p:spPr>
          <a:xfrm>
            <a:off x="795240" y="1169280"/>
            <a:ext cx="10315800" cy="5059440"/>
          </a:xfrm>
          <a:prstGeom prst="rect">
            <a:avLst/>
          </a:prstGeom>
          <a:noFill/>
          <a:ln>
            <a:noFill/>
          </a:ln>
        </p:spPr>
        <p:style>
          <a:lnRef idx="0"/>
          <a:fillRef idx="0"/>
          <a:effectRef idx="0"/>
          <a:fontRef idx="minor"/>
        </p:style>
        <p:txBody>
          <a:bodyPr>
            <a:normAutofit/>
          </a:bodyPr>
          <a:p>
            <a:pPr>
              <a:lnSpc>
                <a:spcPts val="2520"/>
              </a:lnSpc>
              <a:spcBef>
                <a:spcPts val="360"/>
              </a:spcBef>
              <a:spcAft>
                <a:spcPts val="601"/>
              </a:spcAft>
            </a:pPr>
            <a:r>
              <a:rPr b="1" lang="en-US" sz="1800" spc="-1" strike="noStrike">
                <a:solidFill>
                  <a:srgbClr val="000000"/>
                </a:solidFill>
                <a:latin typeface="ＭＳ ゴシック"/>
                <a:ea typeface="ＭＳ ゴシック"/>
              </a:rPr>
              <a:t>（１）目的</a:t>
            </a:r>
            <a:endParaRPr b="0" lang="en-US" sz="1800" spc="-1" strike="noStrike">
              <a:latin typeface="Arial"/>
            </a:endParaRPr>
          </a:p>
          <a:p>
            <a:pPr>
              <a:lnSpc>
                <a:spcPts val="2100"/>
              </a:lnSpc>
              <a:spcBef>
                <a:spcPts val="360"/>
              </a:spcBef>
              <a:spcAft>
                <a:spcPts val="601"/>
              </a:spcAft>
            </a:pPr>
            <a:r>
              <a:rPr b="0" lang="en-US" sz="1800" spc="-1" strike="noStrike">
                <a:solidFill>
                  <a:srgbClr val="000000"/>
                </a:solidFill>
                <a:latin typeface="Century Gothic"/>
                <a:ea typeface="メイリオ"/>
              </a:rPr>
              <a:t>　本地区は、旧国鉄貨物ヤード跡地等を活用した、２１世紀における都心地区の活性化を図る新都市拠点整備事業が進められている。　　　　　　　　　　　　　　　　　　</a:t>
            </a:r>
            <a:endParaRPr b="0" lang="en-US" sz="1800" spc="-1" strike="noStrike">
              <a:latin typeface="Arial"/>
            </a:endParaRPr>
          </a:p>
          <a:p>
            <a:pPr>
              <a:lnSpc>
                <a:spcPts val="2100"/>
              </a:lnSpc>
              <a:spcBef>
                <a:spcPts val="360"/>
              </a:spcBef>
              <a:spcAft>
                <a:spcPts val="601"/>
              </a:spcAft>
            </a:pPr>
            <a:r>
              <a:rPr b="0" lang="en-US" sz="1800" spc="-1" strike="noStrike">
                <a:solidFill>
                  <a:srgbClr val="000000"/>
                </a:solidFill>
                <a:latin typeface="Century Gothic"/>
                <a:ea typeface="メイリオ"/>
              </a:rPr>
              <a:t>　本事業は、都市基盤施設等の整備による、県都として活力ある拠点形成を図るため、都市計画道路１０路線及び公園等公共施設の整備改善による、都市拠点としての市街地の形成を目的とする。</a:t>
            </a:r>
            <a:endParaRPr b="0" lang="en-US" sz="1800" spc="-1" strike="noStrike">
              <a:latin typeface="Arial"/>
            </a:endParaRPr>
          </a:p>
          <a:p>
            <a:pPr>
              <a:lnSpc>
                <a:spcPts val="2520"/>
              </a:lnSpc>
              <a:spcBef>
                <a:spcPts val="360"/>
              </a:spcBef>
              <a:spcAft>
                <a:spcPts val="601"/>
              </a:spcAft>
            </a:pPr>
            <a:r>
              <a:rPr b="1" lang="en-US" sz="1800" spc="-1" strike="noStrike">
                <a:solidFill>
                  <a:srgbClr val="000000"/>
                </a:solidFill>
                <a:latin typeface="ＭＳ ゴシック"/>
                <a:ea typeface="ＭＳ ゴシック"/>
              </a:rPr>
              <a:t>（２）施行面積　　</a:t>
            </a:r>
            <a:r>
              <a:rPr b="1" lang="en-US" sz="1800" spc="-1" strike="noStrike">
                <a:solidFill>
                  <a:srgbClr val="000000"/>
                </a:solidFill>
                <a:latin typeface="游ゴシック"/>
                <a:ea typeface="ＭＳ ゴシック"/>
              </a:rPr>
              <a:t>　</a:t>
            </a:r>
            <a:r>
              <a:rPr b="0" lang="en-US" sz="1800" spc="-1" strike="noStrike">
                <a:solidFill>
                  <a:srgbClr val="000000"/>
                </a:solidFill>
                <a:latin typeface="メイリオ"/>
                <a:ea typeface="メイリオ"/>
              </a:rPr>
              <a:t>２１．９</a:t>
            </a:r>
            <a:r>
              <a:rPr b="0" lang="en-US" sz="1800" spc="-1" strike="noStrike">
                <a:solidFill>
                  <a:srgbClr val="000000"/>
                </a:solidFill>
                <a:latin typeface="メイリオ"/>
                <a:ea typeface="メイリオ"/>
              </a:rPr>
              <a:t>ha</a:t>
            </a:r>
            <a:r>
              <a:rPr b="0" lang="en-US" sz="1800" spc="-1" strike="noStrike">
                <a:solidFill>
                  <a:srgbClr val="000000"/>
                </a:solidFill>
                <a:latin typeface="メイリオ"/>
                <a:ea typeface="メイリオ"/>
              </a:rPr>
              <a:t>　　　　　　　　</a:t>
            </a:r>
            <a:r>
              <a:rPr b="1" lang="en-US" sz="1800" spc="-1" strike="noStrike">
                <a:solidFill>
                  <a:srgbClr val="000000"/>
                </a:solidFill>
                <a:latin typeface="ＭＳ ゴシック"/>
                <a:ea typeface="ＭＳ ゴシック"/>
              </a:rPr>
              <a:t>　　</a:t>
            </a:r>
            <a:r>
              <a:rPr b="1" lang="en-US" sz="1800" spc="-1" strike="noStrike">
                <a:solidFill>
                  <a:srgbClr val="000000"/>
                </a:solidFill>
                <a:latin typeface="游ゴシック"/>
                <a:ea typeface="ＭＳ ゴシック"/>
              </a:rPr>
              <a:t>　</a:t>
            </a:r>
            <a:endParaRPr b="0" lang="en-US" sz="1800" spc="-1" strike="noStrike">
              <a:latin typeface="Arial"/>
            </a:endParaRPr>
          </a:p>
          <a:p>
            <a:pPr>
              <a:lnSpc>
                <a:spcPts val="2520"/>
              </a:lnSpc>
              <a:spcBef>
                <a:spcPts val="360"/>
              </a:spcBef>
              <a:spcAft>
                <a:spcPts val="601"/>
              </a:spcAft>
            </a:pPr>
            <a:r>
              <a:rPr b="1" lang="en-US" sz="1800" spc="-1" strike="noStrike">
                <a:solidFill>
                  <a:srgbClr val="000000"/>
                </a:solidFill>
                <a:latin typeface="ＭＳ ゴシック"/>
                <a:ea typeface="ＭＳ ゴシック"/>
              </a:rPr>
              <a:t>（３）施行期間　　　</a:t>
            </a:r>
            <a:r>
              <a:rPr b="0" lang="en-US" sz="1800" spc="-1" strike="noStrike">
                <a:solidFill>
                  <a:srgbClr val="000000"/>
                </a:solidFill>
                <a:latin typeface="游ゴシック"/>
                <a:ea typeface="メイリオ"/>
              </a:rPr>
              <a:t>平成３年度～令和８年度</a:t>
            </a:r>
            <a:endParaRPr b="0" lang="en-US" sz="1800" spc="-1" strike="noStrike">
              <a:latin typeface="Arial"/>
            </a:endParaRPr>
          </a:p>
          <a:p>
            <a:pPr>
              <a:lnSpc>
                <a:spcPts val="2520"/>
              </a:lnSpc>
              <a:spcBef>
                <a:spcPts val="360"/>
              </a:spcBef>
              <a:spcAft>
                <a:spcPts val="601"/>
              </a:spcAft>
            </a:pPr>
            <a:r>
              <a:rPr b="1" lang="en-US" sz="1800" spc="-1" strike="noStrike">
                <a:solidFill>
                  <a:srgbClr val="000000"/>
                </a:solidFill>
                <a:latin typeface="ＭＳ ゴシック"/>
                <a:ea typeface="ＭＳ ゴシック"/>
              </a:rPr>
              <a:t>（４）平均減歩率　</a:t>
            </a:r>
            <a:r>
              <a:rPr b="0" lang="en-US" sz="1800" spc="-1" strike="noStrike">
                <a:solidFill>
                  <a:srgbClr val="000000"/>
                </a:solidFill>
                <a:latin typeface="ＭＳ ゴシック"/>
                <a:ea typeface="ＭＳ ゴシック"/>
              </a:rPr>
              <a:t>　</a:t>
            </a:r>
            <a:r>
              <a:rPr b="0" lang="en-US" sz="1800" spc="-1" strike="noStrike">
                <a:solidFill>
                  <a:srgbClr val="000000"/>
                </a:solidFill>
                <a:latin typeface="メイリオ"/>
                <a:ea typeface="メイリオ"/>
              </a:rPr>
              <a:t>１８．６３％</a:t>
            </a:r>
            <a:endParaRPr b="0" lang="en-US" sz="1800" spc="-1" strike="noStrike">
              <a:latin typeface="Arial"/>
            </a:endParaRPr>
          </a:p>
          <a:p>
            <a:pPr>
              <a:lnSpc>
                <a:spcPts val="2520"/>
              </a:lnSpc>
              <a:spcBef>
                <a:spcPts val="360"/>
              </a:spcBef>
              <a:spcAft>
                <a:spcPts val="601"/>
              </a:spcAft>
            </a:pPr>
            <a:r>
              <a:rPr b="1" lang="en-US" sz="1800" spc="-1" strike="noStrike">
                <a:solidFill>
                  <a:srgbClr val="000000"/>
                </a:solidFill>
                <a:latin typeface="ＭＳ ゴシック"/>
                <a:ea typeface="ＭＳ ゴシック"/>
              </a:rPr>
              <a:t>（５）総事業費　　　</a:t>
            </a:r>
            <a:r>
              <a:rPr b="0" lang="en-US" sz="1800" spc="-1" strike="noStrike">
                <a:solidFill>
                  <a:srgbClr val="000000"/>
                </a:solidFill>
                <a:latin typeface="メイリオ"/>
                <a:ea typeface="メイリオ"/>
              </a:rPr>
              <a:t>３９９億円</a:t>
            </a:r>
            <a:endParaRPr b="0" lang="en-US" sz="1800" spc="-1" strike="noStrike">
              <a:latin typeface="Arial"/>
            </a:endParaRPr>
          </a:p>
          <a:p>
            <a:pPr>
              <a:lnSpc>
                <a:spcPts val="2520"/>
              </a:lnSpc>
              <a:spcBef>
                <a:spcPts val="360"/>
              </a:spcBef>
              <a:spcAft>
                <a:spcPts val="601"/>
              </a:spcAft>
            </a:pPr>
            <a:r>
              <a:rPr b="1" lang="en-US" sz="1800" spc="-1" strike="noStrike">
                <a:solidFill>
                  <a:srgbClr val="000000"/>
                </a:solidFill>
                <a:latin typeface="ＭＳ ゴシック"/>
                <a:ea typeface="ＭＳ ゴシック"/>
              </a:rPr>
              <a:t>（６）土地の種目別施行前後施設面積</a:t>
            </a:r>
            <a:endParaRPr b="0" lang="en-US" sz="1800" spc="-1" strike="noStrike">
              <a:latin typeface="Arial"/>
            </a:endParaRPr>
          </a:p>
        </p:txBody>
      </p:sp>
      <p:sp>
        <p:nvSpPr>
          <p:cNvPr id="215" name="CustomShape 3"/>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1</a:t>
            </a:r>
            <a:endParaRPr b="0" lang="en-US" sz="1800" spc="-1" strike="noStrike">
              <a:latin typeface="Arial"/>
            </a:endParaRPr>
          </a:p>
        </p:txBody>
      </p:sp>
      <p:pic>
        <p:nvPicPr>
          <p:cNvPr id="216" name="図 4" descr=""/>
          <p:cNvPicPr/>
          <p:nvPr/>
        </p:nvPicPr>
        <p:blipFill>
          <a:blip r:embed="rId1"/>
          <a:stretch/>
        </p:blipFill>
        <p:spPr>
          <a:xfrm>
            <a:off x="5146200" y="4946040"/>
            <a:ext cx="4392360" cy="159912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図 1" descr=""/>
          <p:cNvPicPr/>
          <p:nvPr/>
        </p:nvPicPr>
        <p:blipFill>
          <a:blip r:embed="rId1"/>
          <a:stretch/>
        </p:blipFill>
        <p:spPr>
          <a:xfrm>
            <a:off x="1118160" y="723960"/>
            <a:ext cx="10362960" cy="5821200"/>
          </a:xfrm>
          <a:prstGeom prst="rect">
            <a:avLst/>
          </a:prstGeom>
          <a:ln>
            <a:noFill/>
          </a:ln>
        </p:spPr>
      </p:pic>
      <p:sp>
        <p:nvSpPr>
          <p:cNvPr id="218" name="TextShape 1"/>
          <p:cNvSpPr txBox="1"/>
          <p:nvPr/>
        </p:nvSpPr>
        <p:spPr>
          <a:xfrm>
            <a:off x="858240" y="496800"/>
            <a:ext cx="2336040" cy="423360"/>
          </a:xfrm>
          <a:prstGeom prst="rect">
            <a:avLst/>
          </a:prstGeom>
          <a:noFill/>
          <a:ln>
            <a:noFill/>
          </a:ln>
        </p:spPr>
        <p:txBody>
          <a:bodyPr>
            <a:normAutofit/>
          </a:bodyPr>
          <a:p>
            <a:pPr>
              <a:lnSpc>
                <a:spcPct val="90000"/>
              </a:lnSpc>
              <a:spcBef>
                <a:spcPts val="1001"/>
              </a:spcBef>
            </a:pPr>
            <a:r>
              <a:rPr b="1" lang="ja-JP" sz="1800" spc="-1" strike="noStrike">
                <a:solidFill>
                  <a:srgbClr val="000000"/>
                </a:solidFill>
                <a:latin typeface="ＭＳ ゴシック"/>
                <a:ea typeface="ＭＳ ゴシック"/>
              </a:rPr>
              <a:t>（７）設計図</a:t>
            </a:r>
            <a:endParaRPr b="0" lang="ja-JP" sz="1800" spc="-1" strike="noStrike">
              <a:solidFill>
                <a:srgbClr val="000000"/>
              </a:solidFill>
              <a:latin typeface="游ゴシック"/>
            </a:endParaRPr>
          </a:p>
        </p:txBody>
      </p:sp>
      <p:sp>
        <p:nvSpPr>
          <p:cNvPr id="219" name="CustomShape 2"/>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2</a:t>
            </a:r>
            <a:endParaRPr b="0" lang="en-US" sz="1800" spc="-1" strike="noStrike">
              <a:latin typeface="Arial"/>
            </a:endParaRPr>
          </a:p>
        </p:txBody>
      </p:sp>
      <p:sp>
        <p:nvSpPr>
          <p:cNvPr id="220" name="CustomShape 3"/>
          <p:cNvSpPr/>
          <p:nvPr/>
        </p:nvSpPr>
        <p:spPr>
          <a:xfrm>
            <a:off x="8029440" y="3949560"/>
            <a:ext cx="308520" cy="147960"/>
          </a:xfrm>
          <a:prstGeom prst="rect">
            <a:avLst/>
          </a:prstGeom>
          <a:solidFill>
            <a:srgbClr val="b0fd63"/>
          </a:solidFill>
          <a:ln>
            <a:noFill/>
          </a:ln>
        </p:spPr>
        <p:style>
          <a:lnRef idx="2">
            <a:schemeClr val="accent1">
              <a:shade val="50000"/>
            </a:schemeClr>
          </a:lnRef>
          <a:fillRef idx="1">
            <a:schemeClr val="accent1"/>
          </a:fillRef>
          <a:effectRef idx="0">
            <a:schemeClr val="accent1"/>
          </a:effectRef>
          <a:fontRef idx="minor"/>
        </p:style>
      </p:sp>
      <p:sp>
        <p:nvSpPr>
          <p:cNvPr id="221" name="Line 4"/>
          <p:cNvSpPr/>
          <p:nvPr/>
        </p:nvSpPr>
        <p:spPr>
          <a:xfrm flipH="1">
            <a:off x="1899000" y="1630800"/>
            <a:ext cx="776160" cy="2039040"/>
          </a:xfrm>
          <a:prstGeom prst="line">
            <a:avLst/>
          </a:prstGeom>
          <a:ln w="63360">
            <a:solidFill>
              <a:srgbClr val="ff0000"/>
            </a:solidFill>
          </a:ln>
        </p:spPr>
        <p:style>
          <a:lnRef idx="1">
            <a:schemeClr val="accent1"/>
          </a:lnRef>
          <a:fillRef idx="0">
            <a:schemeClr val="accent1"/>
          </a:fillRef>
          <a:effectRef idx="0">
            <a:schemeClr val="accent1"/>
          </a:effectRef>
          <a:fontRef idx="minor"/>
        </p:style>
      </p:sp>
      <p:sp>
        <p:nvSpPr>
          <p:cNvPr id="222" name="CustomShape 5"/>
          <p:cNvSpPr/>
          <p:nvPr/>
        </p:nvSpPr>
        <p:spPr>
          <a:xfrm>
            <a:off x="1899000" y="3634920"/>
            <a:ext cx="5152680" cy="1964880"/>
          </a:xfrm>
          <a:custGeom>
            <a:avLst/>
            <a:gdLst/>
            <a:ahLst/>
            <a:rect l="l" t="t" r="r" b="b"/>
            <a:pathLst>
              <a:path w="21600" h="21600">
                <a:moveTo>
                  <a:pt x="0" y="0"/>
                </a:moveTo>
                <a:lnTo>
                  <a:pt x="21600" y="21600"/>
                </a:lnTo>
              </a:path>
            </a:pathLst>
          </a:custGeom>
          <a:noFill/>
          <a:ln w="63360">
            <a:solidFill>
              <a:srgbClr val="ff0000"/>
            </a:solidFill>
            <a:tailEnd len="med" type="triangle" w="med"/>
          </a:ln>
        </p:spPr>
        <p:style>
          <a:lnRef idx="1">
            <a:schemeClr val="accent1"/>
          </a:lnRef>
          <a:fillRef idx="0">
            <a:schemeClr val="accent1"/>
          </a:fillRef>
          <a:effectRef idx="0">
            <a:schemeClr val="accent1"/>
          </a:effectRef>
          <a:fontRef idx="minor"/>
        </p:style>
      </p:sp>
      <p:sp>
        <p:nvSpPr>
          <p:cNvPr id="223" name="CustomShape 6"/>
          <p:cNvSpPr/>
          <p:nvPr/>
        </p:nvSpPr>
        <p:spPr>
          <a:xfrm>
            <a:off x="3097440" y="1131480"/>
            <a:ext cx="184320" cy="369000"/>
          </a:xfrm>
          <a:prstGeom prst="rect">
            <a:avLst/>
          </a:prstGeom>
          <a:noFill/>
          <a:ln>
            <a:noFill/>
          </a:ln>
        </p:spPr>
        <p:style>
          <a:lnRef idx="0"/>
          <a:fillRef idx="0"/>
          <a:effectRef idx="0"/>
          <a:fontRef idx="minor"/>
        </p:style>
      </p:sp>
      <p:sp>
        <p:nvSpPr>
          <p:cNvPr id="224" name="CustomShape 7"/>
          <p:cNvSpPr/>
          <p:nvPr/>
        </p:nvSpPr>
        <p:spPr>
          <a:xfrm rot="1277400">
            <a:off x="4652640" y="5230800"/>
            <a:ext cx="212580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800" spc="-1" strike="noStrike">
                <a:solidFill>
                  <a:srgbClr val="ff0000"/>
                </a:solidFill>
                <a:latin typeface="游ゴシック"/>
              </a:rPr>
              <a:t>アクセス向上路線</a:t>
            </a:r>
            <a:endParaRPr b="0" lang="en-US" sz="1800" spc="-1" strike="noStrike">
              <a:latin typeface="Arial"/>
            </a:endParaRPr>
          </a:p>
        </p:txBody>
      </p:sp>
      <p:sp>
        <p:nvSpPr>
          <p:cNvPr id="225" name="CustomShape 8"/>
          <p:cNvSpPr/>
          <p:nvPr/>
        </p:nvSpPr>
        <p:spPr>
          <a:xfrm>
            <a:off x="2566080" y="1605600"/>
            <a:ext cx="156240" cy="1562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226" name="CustomShape 9"/>
          <p:cNvSpPr/>
          <p:nvPr/>
        </p:nvSpPr>
        <p:spPr>
          <a:xfrm>
            <a:off x="9651600" y="6053400"/>
            <a:ext cx="182916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000000"/>
                </a:solidFill>
                <a:latin typeface="游ゴシック"/>
              </a:rPr>
              <a:t>令和</a:t>
            </a:r>
            <a:r>
              <a:rPr b="1" lang="en-US" sz="1400" spc="-1" strike="noStrike">
                <a:solidFill>
                  <a:srgbClr val="000000"/>
                </a:solidFill>
                <a:latin typeface="游ゴシック"/>
              </a:rPr>
              <a:t>3</a:t>
            </a:r>
            <a:r>
              <a:rPr b="1" lang="en-US" sz="1400" spc="-1" strike="noStrike">
                <a:solidFill>
                  <a:srgbClr val="000000"/>
                </a:solidFill>
                <a:latin typeface="游ゴシック"/>
              </a:rPr>
              <a:t>年</a:t>
            </a:r>
            <a:r>
              <a:rPr b="1" lang="en-US" sz="1400" spc="-1" strike="noStrike">
                <a:solidFill>
                  <a:srgbClr val="000000"/>
                </a:solidFill>
                <a:latin typeface="游ゴシック"/>
              </a:rPr>
              <a:t>4</a:t>
            </a:r>
            <a:r>
              <a:rPr b="1" lang="en-US" sz="1400" spc="-1" strike="noStrike">
                <a:solidFill>
                  <a:srgbClr val="000000"/>
                </a:solidFill>
                <a:latin typeface="游ゴシック"/>
              </a:rPr>
              <a:t>月</a:t>
            </a:r>
            <a:r>
              <a:rPr b="1" lang="en-US" sz="1400" spc="-1" strike="noStrike">
                <a:solidFill>
                  <a:srgbClr val="000000"/>
                </a:solidFill>
                <a:latin typeface="游ゴシック"/>
              </a:rPr>
              <a:t>1</a:t>
            </a:r>
            <a:r>
              <a:rPr b="1" lang="en-US" sz="1400" spc="-1" strike="noStrike">
                <a:solidFill>
                  <a:srgbClr val="000000"/>
                </a:solidFill>
                <a:latin typeface="游ゴシック"/>
              </a:rPr>
              <a:t>日現在</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7" name="図 2" descr=""/>
          <p:cNvPicPr/>
          <p:nvPr/>
        </p:nvPicPr>
        <p:blipFill>
          <a:blip r:embed="rId1"/>
          <a:stretch/>
        </p:blipFill>
        <p:spPr>
          <a:xfrm>
            <a:off x="1197720" y="476280"/>
            <a:ext cx="8818920" cy="5656320"/>
          </a:xfrm>
          <a:prstGeom prst="rect">
            <a:avLst/>
          </a:prstGeom>
          <a:ln>
            <a:noFill/>
          </a:ln>
        </p:spPr>
      </p:pic>
      <p:graphicFrame>
        <p:nvGraphicFramePr>
          <p:cNvPr id="228" name="Table 1"/>
          <p:cNvGraphicFramePr/>
          <p:nvPr/>
        </p:nvGraphicFramePr>
        <p:xfrm>
          <a:off x="8993520" y="5057280"/>
          <a:ext cx="2562840" cy="1134720"/>
        </p:xfrm>
        <a:graphic>
          <a:graphicData uri="http://schemas.openxmlformats.org/drawingml/2006/table">
            <a:tbl>
              <a:tblPr/>
              <a:tblGrid>
                <a:gridCol w="79200"/>
                <a:gridCol w="680400"/>
                <a:gridCol w="90720"/>
                <a:gridCol w="861840"/>
                <a:gridCol w="850680"/>
              </a:tblGrid>
              <a:tr h="378000">
                <a:tc gridSpan="3">
                  <a:txBody>
                    <a:bodyPr lIns="9360" rIns="9360" tIns="9360" bIns="0" anchor="ctr">
                      <a:noAutofit/>
                    </a:bodyPr>
                    <a:p>
                      <a:pPr algn="ctr">
                        <a:lnSpc>
                          <a:spcPct val="100000"/>
                        </a:lnSpc>
                      </a:pPr>
                      <a:r>
                        <a:rPr b="1" lang="en-US" sz="1100" spc="-1" strike="noStrike">
                          <a:solidFill>
                            <a:srgbClr val="000000"/>
                          </a:solidFill>
                          <a:latin typeface="ＭＳ ゴシック"/>
                          <a:ea typeface="ＭＳ ゴシック"/>
                        </a:rPr>
                        <a:t>　</a:t>
                      </a:r>
                      <a:endParaRPr b="0" lang="en-US"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hMerge="1">
                  <a:tcPr marL="90000" marR="90000">
                    <a:solidFill>
                      <a:srgbClr val="729fcf"/>
                    </a:solidFill>
                  </a:tcPr>
                </a:tc>
                <a:tc hMerge="1">
                  <a:tcPr marL="90000" marR="90000">
                    <a:solidFill>
                      <a:srgbClr val="729fcf"/>
                    </a:solidFill>
                  </a:tcPr>
                </a:tc>
                <a:tc>
                  <a:txBody>
                    <a:bodyPr lIns="9360" rIns="9360" tIns="9360" bIns="0" anchor="ctr">
                      <a:noAutofit/>
                    </a:bodyPr>
                    <a:p>
                      <a:pPr algn="ctr">
                        <a:lnSpc>
                          <a:spcPct val="100000"/>
                        </a:lnSpc>
                      </a:pPr>
                      <a:r>
                        <a:rPr b="1" lang="en-US" sz="1100" spc="-1" strike="noStrike">
                          <a:solidFill>
                            <a:srgbClr val="000000"/>
                          </a:solidFill>
                          <a:latin typeface="ＭＳ ゴシック"/>
                          <a:ea typeface="ＭＳ ゴシック"/>
                        </a:rPr>
                        <a:t>整備済</a:t>
                      </a:r>
                      <a:endParaRPr b="0" lang="en-US"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tIns="9360" bIns="0" anchor="ctr">
                      <a:noAutofit/>
                    </a:bodyPr>
                    <a:p>
                      <a:pPr algn="ctr">
                        <a:lnSpc>
                          <a:spcPct val="100000"/>
                        </a:lnSpc>
                      </a:pPr>
                      <a:r>
                        <a:rPr b="1" lang="en-US" sz="1100" spc="-1" strike="noStrike">
                          <a:solidFill>
                            <a:srgbClr val="000000"/>
                          </a:solidFill>
                          <a:latin typeface="ＭＳ ゴシック"/>
                          <a:ea typeface="ＭＳ ゴシック"/>
                        </a:rPr>
                        <a:t>整備予定</a:t>
                      </a:r>
                      <a:endParaRPr b="0" lang="en-US"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78000">
                <a:tc>
                  <a:txBody>
                    <a:bodyPr lIns="9360" rIns="9360" tIns="9360" bIns="0" anchor="ctr">
                      <a:noAutofit/>
                    </a:bodyPr>
                    <a:p>
                      <a:pPr>
                        <a:lnSpc>
                          <a:spcPct val="100000"/>
                        </a:lnSpc>
                      </a:pPr>
                      <a:r>
                        <a:rPr b="1" lang="en-US" sz="1100" spc="-1" strike="noStrike">
                          <a:solidFill>
                            <a:srgbClr val="000000"/>
                          </a:solidFill>
                          <a:latin typeface="ＭＳ ゴシック"/>
                          <a:ea typeface="ＭＳ ゴシック"/>
                        </a:rPr>
                        <a:t>　</a:t>
                      </a:r>
                      <a:endParaRPr b="0" lang="en-US" sz="1100" spc="-1" strike="noStrike">
                        <a:latin typeface="Arial"/>
                      </a:endParaRPr>
                    </a:p>
                  </a:txBody>
                  <a:tcPr marL="9360" marR="9360">
                    <a:lnL w="6480">
                      <a:solidFill>
                        <a:srgbClr val="000000"/>
                      </a:solidFill>
                    </a:lnL>
                    <a:lnT w="6480">
                      <a:solidFill>
                        <a:srgbClr val="000000"/>
                      </a:solidFill>
                    </a:lnT>
                    <a:lnB w="6480">
                      <a:solidFill>
                        <a:srgbClr val="000000"/>
                      </a:solidFill>
                    </a:lnB>
                    <a:solidFill>
                      <a:srgbClr val="ffffff"/>
                    </a:solidFill>
                  </a:tcPr>
                </a:tc>
                <a:tc>
                  <a:txBody>
                    <a:bodyPr lIns="9360" rIns="9360" tIns="9360" bIns="0" anchor="ctr">
                      <a:noAutofit/>
                    </a:bodyPr>
                    <a:p>
                      <a:pPr>
                        <a:lnSpc>
                          <a:spcPct val="100000"/>
                        </a:lnSpc>
                      </a:pPr>
                      <a:r>
                        <a:rPr b="1" lang="en-US" sz="1100" spc="-1" strike="noStrike">
                          <a:solidFill>
                            <a:srgbClr val="000000"/>
                          </a:solidFill>
                          <a:latin typeface="ＭＳ ゴシック"/>
                          <a:ea typeface="ＭＳ ゴシック"/>
                        </a:rPr>
                        <a:t>補償</a:t>
                      </a:r>
                      <a:endParaRPr b="0" lang="en-US" sz="1100" spc="-1" strike="noStrike">
                        <a:latin typeface="Arial"/>
                      </a:endParaRPr>
                    </a:p>
                  </a:txBody>
                  <a:tcPr marL="9360" marR="9360">
                    <a:lnT w="6480">
                      <a:solidFill>
                        <a:srgbClr val="000000"/>
                      </a:solidFill>
                    </a:lnT>
                    <a:lnB w="6480">
                      <a:solidFill>
                        <a:srgbClr val="000000"/>
                      </a:solidFill>
                    </a:lnB>
                    <a:solidFill>
                      <a:srgbClr val="ffffff"/>
                    </a:solidFill>
                  </a:tcPr>
                </a:tc>
                <a:tc>
                  <a:txBody>
                    <a:bodyPr lIns="9360" rIns="9360" tIns="9360" bIns="0" anchor="ctr">
                      <a:noAutofit/>
                    </a:bodyPr>
                    <a:p>
                      <a:pPr>
                        <a:lnSpc>
                          <a:spcPct val="100000"/>
                        </a:lnSpc>
                      </a:pPr>
                      <a:r>
                        <a:rPr b="1" lang="en-US" sz="1100" spc="-1" strike="noStrike">
                          <a:solidFill>
                            <a:srgbClr val="000000"/>
                          </a:solidFill>
                          <a:latin typeface="ＭＳ ゴシック"/>
                          <a:ea typeface="ＭＳ ゴシック"/>
                        </a:rPr>
                        <a:t>　</a:t>
                      </a:r>
                      <a:endParaRPr b="0" lang="en-US" sz="1100" spc="-1" strike="noStrike">
                        <a:latin typeface="Arial"/>
                      </a:endParaRPr>
                    </a:p>
                  </a:txBody>
                  <a:tcPr marL="9360" marR="9360">
                    <a:lnR w="6480">
                      <a:solidFill>
                        <a:srgbClr val="000000"/>
                      </a:solidFill>
                    </a:lnR>
                    <a:lnT w="6480">
                      <a:solidFill>
                        <a:srgbClr val="000000"/>
                      </a:solidFill>
                    </a:lnT>
                    <a:lnB w="6480">
                      <a:solidFill>
                        <a:srgbClr val="000000"/>
                      </a:solidFill>
                    </a:lnB>
                    <a:solidFill>
                      <a:srgbClr val="ffffff"/>
                    </a:solidFill>
                  </a:tcPr>
                </a:tc>
                <a:tc>
                  <a:txBody>
                    <a:bodyPr lIns="9360" rIns="9360" tIns="9360" bIns="0" anchor="ctr">
                      <a:noAutofit/>
                    </a:bodyPr>
                    <a:p>
                      <a:pPr algn="ctr">
                        <a:lnSpc>
                          <a:spcPct val="100000"/>
                        </a:lnSpc>
                      </a:pPr>
                      <a:r>
                        <a:rPr b="1" lang="en-US" sz="1100" spc="-1" strike="noStrike">
                          <a:solidFill>
                            <a:srgbClr val="000000"/>
                          </a:solidFill>
                          <a:latin typeface="ＭＳ ゴシック"/>
                          <a:ea typeface="ＭＳ ゴシック"/>
                        </a:rPr>
                        <a:t>　</a:t>
                      </a:r>
                      <a:endParaRPr b="0" lang="en-US"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tIns="9360" bIns="0" anchor="ctr">
                      <a:noAutofit/>
                    </a:bodyPr>
                    <a:p>
                      <a:pPr algn="ctr">
                        <a:lnSpc>
                          <a:spcPct val="100000"/>
                        </a:lnSpc>
                      </a:pPr>
                      <a:r>
                        <a:rPr b="1" lang="en-US" sz="1100" spc="-1" strike="noStrike">
                          <a:solidFill>
                            <a:srgbClr val="000000"/>
                          </a:solidFill>
                          <a:latin typeface="ＭＳ ゴシック"/>
                          <a:ea typeface="ＭＳ ゴシック"/>
                        </a:rPr>
                        <a:t>　</a:t>
                      </a:r>
                      <a:endParaRPr b="0" lang="en-US"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78720">
                <a:tc>
                  <a:txBody>
                    <a:bodyPr lIns="9360" rIns="9360" tIns="9360" bIns="0" anchor="ctr">
                      <a:noAutofit/>
                    </a:bodyPr>
                    <a:p>
                      <a:pPr>
                        <a:lnSpc>
                          <a:spcPct val="100000"/>
                        </a:lnSpc>
                      </a:pPr>
                      <a:r>
                        <a:rPr b="1" lang="en-US" sz="1100" spc="-1" strike="noStrike">
                          <a:solidFill>
                            <a:srgbClr val="000000"/>
                          </a:solidFill>
                          <a:latin typeface="ＭＳ ゴシック"/>
                          <a:ea typeface="ＭＳ ゴシック"/>
                        </a:rPr>
                        <a:t>　</a:t>
                      </a:r>
                      <a:endParaRPr b="0" lang="en-US" sz="1100" spc="-1" strike="noStrike">
                        <a:latin typeface="Arial"/>
                      </a:endParaRPr>
                    </a:p>
                  </a:txBody>
                  <a:tcPr marL="9360" marR="9360">
                    <a:lnL w="6480">
                      <a:solidFill>
                        <a:srgbClr val="000000"/>
                      </a:solidFill>
                    </a:lnL>
                    <a:lnT w="6480">
                      <a:solidFill>
                        <a:srgbClr val="000000"/>
                      </a:solidFill>
                    </a:lnT>
                    <a:lnB w="6480">
                      <a:solidFill>
                        <a:srgbClr val="000000"/>
                      </a:solidFill>
                    </a:lnB>
                    <a:solidFill>
                      <a:srgbClr val="ffffff"/>
                    </a:solidFill>
                  </a:tcPr>
                </a:tc>
                <a:tc>
                  <a:txBody>
                    <a:bodyPr lIns="9360" rIns="9360" tIns="9360" bIns="0" anchor="ctr">
                      <a:noAutofit/>
                    </a:bodyPr>
                    <a:p>
                      <a:pPr>
                        <a:lnSpc>
                          <a:spcPct val="100000"/>
                        </a:lnSpc>
                      </a:pPr>
                      <a:r>
                        <a:rPr b="1" lang="en-US" sz="1100" spc="-1" strike="noStrike">
                          <a:solidFill>
                            <a:srgbClr val="000000"/>
                          </a:solidFill>
                          <a:latin typeface="ＭＳ ゴシック"/>
                          <a:ea typeface="ＭＳ ゴシック"/>
                        </a:rPr>
                        <a:t>工事</a:t>
                      </a:r>
                      <a:endParaRPr b="0" lang="en-US" sz="1100" spc="-1" strike="noStrike">
                        <a:latin typeface="Arial"/>
                      </a:endParaRPr>
                    </a:p>
                  </a:txBody>
                  <a:tcPr marL="9360" marR="9360">
                    <a:lnT w="6480">
                      <a:solidFill>
                        <a:srgbClr val="000000"/>
                      </a:solidFill>
                    </a:lnT>
                    <a:lnB w="6480">
                      <a:solidFill>
                        <a:srgbClr val="000000"/>
                      </a:solidFill>
                    </a:lnB>
                    <a:solidFill>
                      <a:srgbClr val="ffffff"/>
                    </a:solidFill>
                  </a:tcPr>
                </a:tc>
                <a:tc>
                  <a:txBody>
                    <a:bodyPr lIns="9360" rIns="9360" tIns="9360" bIns="0" anchor="ctr">
                      <a:noAutofit/>
                    </a:bodyPr>
                    <a:p>
                      <a:pPr>
                        <a:lnSpc>
                          <a:spcPct val="100000"/>
                        </a:lnSpc>
                      </a:pPr>
                      <a:r>
                        <a:rPr b="1" lang="en-US" sz="1100" spc="-1" strike="noStrike">
                          <a:solidFill>
                            <a:srgbClr val="000000"/>
                          </a:solidFill>
                          <a:latin typeface="ＭＳ ゴシック"/>
                          <a:ea typeface="ＭＳ ゴシック"/>
                        </a:rPr>
                        <a:t>　</a:t>
                      </a:r>
                      <a:endParaRPr b="0" lang="en-US" sz="1100" spc="-1" strike="noStrike">
                        <a:latin typeface="Arial"/>
                      </a:endParaRPr>
                    </a:p>
                  </a:txBody>
                  <a:tcPr marL="9360" marR="9360">
                    <a:lnR w="6480">
                      <a:solidFill>
                        <a:srgbClr val="000000"/>
                      </a:solidFill>
                    </a:lnR>
                    <a:lnT w="6480">
                      <a:solidFill>
                        <a:srgbClr val="000000"/>
                      </a:solidFill>
                    </a:lnT>
                    <a:lnB w="6480">
                      <a:solidFill>
                        <a:srgbClr val="000000"/>
                      </a:solidFill>
                    </a:lnB>
                    <a:solidFill>
                      <a:srgbClr val="ffffff"/>
                    </a:solidFill>
                  </a:tcPr>
                </a:tc>
                <a:tc>
                  <a:txBody>
                    <a:bodyPr lIns="9360" rIns="9360" tIns="9360" bIns="0" anchor="ctr">
                      <a:noAutofit/>
                    </a:bodyPr>
                    <a:p>
                      <a:pPr algn="ctr">
                        <a:lnSpc>
                          <a:spcPct val="100000"/>
                        </a:lnSpc>
                      </a:pPr>
                      <a:r>
                        <a:rPr b="1" lang="en-US" sz="1100" spc="-1" strike="noStrike">
                          <a:solidFill>
                            <a:srgbClr val="000000"/>
                          </a:solidFill>
                          <a:latin typeface="ＭＳ ゴシック"/>
                          <a:ea typeface="ＭＳ ゴシック"/>
                        </a:rPr>
                        <a:t>　</a:t>
                      </a:r>
                      <a:endParaRPr b="0" lang="en-US"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tIns="9360" bIns="0" anchor="ctr">
                      <a:noAutofit/>
                    </a:bodyPr>
                    <a:p>
                      <a:pPr algn="ctr">
                        <a:lnSpc>
                          <a:spcPct val="100000"/>
                        </a:lnSpc>
                      </a:pPr>
                      <a:r>
                        <a:rPr b="1" lang="en-US" sz="1100" spc="-1" strike="noStrike">
                          <a:solidFill>
                            <a:srgbClr val="000000"/>
                          </a:solidFill>
                          <a:latin typeface="ＭＳ ゴシック"/>
                          <a:ea typeface="ＭＳ ゴシック"/>
                        </a:rPr>
                        <a:t>　</a:t>
                      </a:r>
                      <a:endParaRPr b="0" lang="en-US"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bl>
          </a:graphicData>
        </a:graphic>
      </p:graphicFrame>
      <p:sp>
        <p:nvSpPr>
          <p:cNvPr id="229" name="CustomShape 2"/>
          <p:cNvSpPr/>
          <p:nvPr/>
        </p:nvSpPr>
        <p:spPr>
          <a:xfrm>
            <a:off x="939600" y="2216520"/>
            <a:ext cx="2720160" cy="516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0000"/>
                </a:solidFill>
                <a:latin typeface="Arial"/>
              </a:rPr>
              <a:t>宝二丁目北新線ＪＲアンダー</a:t>
            </a:r>
            <a:endParaRPr b="0" lang="en-US" sz="1400" spc="-1" strike="noStrike">
              <a:latin typeface="Arial"/>
            </a:endParaRPr>
          </a:p>
          <a:p>
            <a:pPr>
              <a:lnSpc>
                <a:spcPct val="100000"/>
              </a:lnSpc>
            </a:pPr>
            <a:r>
              <a:rPr b="1" lang="en-US" sz="1400" spc="-1" strike="noStrike">
                <a:solidFill>
                  <a:srgbClr val="ff0000"/>
                </a:solidFill>
                <a:latin typeface="Arial"/>
              </a:rPr>
              <a:t>パス工事（整備済）全線開通</a:t>
            </a:r>
            <a:endParaRPr b="0" lang="en-US" sz="1400" spc="-1" strike="noStrike">
              <a:latin typeface="Arial"/>
            </a:endParaRPr>
          </a:p>
        </p:txBody>
      </p:sp>
      <p:sp>
        <p:nvSpPr>
          <p:cNvPr id="230" name="CustomShape 3"/>
          <p:cNvSpPr/>
          <p:nvPr/>
        </p:nvSpPr>
        <p:spPr>
          <a:xfrm>
            <a:off x="9723600" y="2068200"/>
            <a:ext cx="2516400" cy="516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0000"/>
                </a:solidFill>
                <a:latin typeface="游ゴシック"/>
              </a:rPr>
              <a:t>歴史公園から</a:t>
            </a:r>
            <a:endParaRPr b="0" lang="en-US" sz="1400" spc="-1" strike="noStrike">
              <a:latin typeface="Arial"/>
            </a:endParaRPr>
          </a:p>
          <a:p>
            <a:pPr>
              <a:lnSpc>
                <a:spcPct val="100000"/>
              </a:lnSpc>
            </a:pPr>
            <a:r>
              <a:rPr b="1" lang="en-US" sz="1400" spc="-1" strike="noStrike">
                <a:solidFill>
                  <a:srgbClr val="ff0000"/>
                </a:solidFill>
                <a:latin typeface="游ゴシック"/>
              </a:rPr>
              <a:t>よっちゃばれ広場を望む</a:t>
            </a:r>
            <a:endParaRPr b="0" lang="en-US" sz="1400" spc="-1" strike="noStrike">
              <a:latin typeface="Arial"/>
            </a:endParaRPr>
          </a:p>
        </p:txBody>
      </p:sp>
      <p:sp>
        <p:nvSpPr>
          <p:cNvPr id="231" name="CustomShape 4"/>
          <p:cNvSpPr/>
          <p:nvPr/>
        </p:nvSpPr>
        <p:spPr>
          <a:xfrm>
            <a:off x="9906480" y="4252320"/>
            <a:ext cx="1939320" cy="516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0000"/>
                </a:solidFill>
                <a:latin typeface="游ゴシック"/>
              </a:rPr>
              <a:t>北口</a:t>
            </a:r>
            <a:r>
              <a:rPr b="1" lang="en-US" sz="1400" spc="-1" strike="noStrike">
                <a:solidFill>
                  <a:srgbClr val="ff0000"/>
                </a:solidFill>
                <a:latin typeface="游ゴシック"/>
              </a:rPr>
              <a:t>2</a:t>
            </a:r>
            <a:r>
              <a:rPr b="1" lang="en-US" sz="1400" spc="-1" strike="noStrike">
                <a:solidFill>
                  <a:srgbClr val="ff0000"/>
                </a:solidFill>
                <a:latin typeface="游ゴシック"/>
              </a:rPr>
              <a:t>号線</a:t>
            </a:r>
            <a:endParaRPr b="0" lang="en-US" sz="1400" spc="-1" strike="noStrike">
              <a:latin typeface="Arial"/>
            </a:endParaRPr>
          </a:p>
          <a:p>
            <a:pPr>
              <a:lnSpc>
                <a:spcPct val="100000"/>
              </a:lnSpc>
            </a:pPr>
            <a:r>
              <a:rPr b="1" lang="en-US" sz="1400" spc="-1" strike="noStrike">
                <a:solidFill>
                  <a:srgbClr val="ff0000"/>
                </a:solidFill>
                <a:latin typeface="游ゴシック"/>
              </a:rPr>
              <a:t>（ＮＨＫ、デッキ）</a:t>
            </a:r>
            <a:endParaRPr b="0" lang="en-US" sz="1400" spc="-1" strike="noStrike">
              <a:latin typeface="Arial"/>
            </a:endParaRPr>
          </a:p>
        </p:txBody>
      </p:sp>
      <p:sp>
        <p:nvSpPr>
          <p:cNvPr id="232" name="CustomShape 5"/>
          <p:cNvSpPr/>
          <p:nvPr/>
        </p:nvSpPr>
        <p:spPr>
          <a:xfrm>
            <a:off x="6319080" y="6134760"/>
            <a:ext cx="23936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0000"/>
                </a:solidFill>
                <a:latin typeface="游ゴシック"/>
              </a:rPr>
              <a:t>甲府駅南通り線（整備済</a:t>
            </a:r>
            <a:r>
              <a:rPr b="1" lang="en-US" sz="1800" spc="-1" strike="noStrike">
                <a:solidFill>
                  <a:srgbClr val="ff0000"/>
                </a:solidFill>
                <a:latin typeface="游ゴシック"/>
              </a:rPr>
              <a:t>）</a:t>
            </a:r>
            <a:endParaRPr b="0" lang="en-US" sz="1800" spc="-1" strike="noStrike">
              <a:latin typeface="Arial"/>
            </a:endParaRPr>
          </a:p>
        </p:txBody>
      </p:sp>
      <p:sp>
        <p:nvSpPr>
          <p:cNvPr id="233" name="CustomShape 6"/>
          <p:cNvSpPr/>
          <p:nvPr/>
        </p:nvSpPr>
        <p:spPr>
          <a:xfrm>
            <a:off x="3856320" y="2328840"/>
            <a:ext cx="252972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0000"/>
                </a:solidFill>
                <a:latin typeface="游ゴシック"/>
              </a:rPr>
              <a:t>朝日町通り線（整備予定）</a:t>
            </a:r>
            <a:endParaRPr b="0" lang="en-US" sz="1400" spc="-1" strike="noStrike">
              <a:latin typeface="Arial"/>
            </a:endParaRPr>
          </a:p>
        </p:txBody>
      </p:sp>
      <p:sp>
        <p:nvSpPr>
          <p:cNvPr id="234" name="CustomShape 7"/>
          <p:cNvSpPr/>
          <p:nvPr/>
        </p:nvSpPr>
        <p:spPr>
          <a:xfrm>
            <a:off x="3639600" y="6228360"/>
            <a:ext cx="3106440" cy="516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0000"/>
                </a:solidFill>
                <a:latin typeface="游ゴシック"/>
              </a:rPr>
              <a:t>甲府駅南通り線（整備済）</a:t>
            </a:r>
            <a:endParaRPr b="0" lang="en-US" sz="1400" spc="-1" strike="noStrike">
              <a:latin typeface="Arial"/>
            </a:endParaRPr>
          </a:p>
          <a:p>
            <a:pPr>
              <a:lnSpc>
                <a:spcPct val="100000"/>
              </a:lnSpc>
            </a:pPr>
            <a:r>
              <a:rPr b="1" lang="en-US" sz="1400" spc="-1" strike="noStrike">
                <a:solidFill>
                  <a:srgbClr val="ff0000"/>
                </a:solidFill>
                <a:latin typeface="游ゴシック"/>
              </a:rPr>
              <a:t>全線開通</a:t>
            </a:r>
            <a:endParaRPr b="0" lang="en-US" sz="1400" spc="-1" strike="noStrike">
              <a:latin typeface="Arial"/>
            </a:endParaRPr>
          </a:p>
        </p:txBody>
      </p:sp>
      <p:sp>
        <p:nvSpPr>
          <p:cNvPr id="235" name="CustomShape 8"/>
          <p:cNvSpPr/>
          <p:nvPr/>
        </p:nvSpPr>
        <p:spPr>
          <a:xfrm flipH="1" flipV="1">
            <a:off x="3052080" y="5056560"/>
            <a:ext cx="659160" cy="601560"/>
          </a:xfrm>
          <a:custGeom>
            <a:avLst/>
            <a:gdLst/>
            <a:ahLst/>
            <a:rect l="l" t="t" r="r" b="b"/>
            <a:pathLst>
              <a:path w="21600" h="21600">
                <a:moveTo>
                  <a:pt x="0" y="0"/>
                </a:moveTo>
                <a:lnTo>
                  <a:pt x="21600" y="21600"/>
                </a:lnTo>
              </a:path>
            </a:pathLst>
          </a:custGeom>
          <a:noFill/>
          <a:ln w="41400">
            <a:solidFill>
              <a:schemeClr val="tx1"/>
            </a:solidFill>
            <a:prstDash val="sysDash"/>
            <a:tailEnd len="lg" type="triangle" w="lg"/>
          </a:ln>
        </p:spPr>
        <p:style>
          <a:lnRef idx="1">
            <a:schemeClr val="accent1"/>
          </a:lnRef>
          <a:fillRef idx="0">
            <a:schemeClr val="accent1"/>
          </a:fillRef>
          <a:effectRef idx="0">
            <a:schemeClr val="accent1"/>
          </a:effectRef>
          <a:fontRef idx="minor"/>
        </p:style>
      </p:sp>
      <p:sp>
        <p:nvSpPr>
          <p:cNvPr id="236" name="CustomShape 9"/>
          <p:cNvSpPr/>
          <p:nvPr/>
        </p:nvSpPr>
        <p:spPr>
          <a:xfrm>
            <a:off x="1845360" y="2739960"/>
            <a:ext cx="103680" cy="1540800"/>
          </a:xfrm>
          <a:custGeom>
            <a:avLst/>
            <a:gdLst/>
            <a:ahLst/>
            <a:rect l="l" t="t" r="r" b="b"/>
            <a:pathLst>
              <a:path w="21600" h="21600">
                <a:moveTo>
                  <a:pt x="0" y="0"/>
                </a:moveTo>
                <a:lnTo>
                  <a:pt x="21600" y="21600"/>
                </a:lnTo>
              </a:path>
            </a:pathLst>
          </a:custGeom>
          <a:noFill/>
          <a:ln w="41400">
            <a:solidFill>
              <a:schemeClr val="tx1"/>
            </a:solidFill>
            <a:prstDash val="sysDash"/>
            <a:tailEnd len="lg" type="triangle" w="lg"/>
          </a:ln>
        </p:spPr>
        <p:style>
          <a:lnRef idx="1">
            <a:schemeClr val="accent1"/>
          </a:lnRef>
          <a:fillRef idx="0">
            <a:schemeClr val="accent1"/>
          </a:fillRef>
          <a:effectRef idx="0">
            <a:schemeClr val="accent1"/>
          </a:effectRef>
          <a:fontRef idx="minor"/>
        </p:style>
      </p:sp>
      <p:sp>
        <p:nvSpPr>
          <p:cNvPr id="237" name="CustomShape 10"/>
          <p:cNvSpPr/>
          <p:nvPr/>
        </p:nvSpPr>
        <p:spPr>
          <a:xfrm flipH="1">
            <a:off x="3660120" y="2799720"/>
            <a:ext cx="870480" cy="1652400"/>
          </a:xfrm>
          <a:custGeom>
            <a:avLst/>
            <a:gdLst/>
            <a:ahLst/>
            <a:rect l="l" t="t" r="r" b="b"/>
            <a:pathLst>
              <a:path w="21600" h="21600">
                <a:moveTo>
                  <a:pt x="0" y="0"/>
                </a:moveTo>
                <a:lnTo>
                  <a:pt x="21600" y="21600"/>
                </a:lnTo>
              </a:path>
            </a:pathLst>
          </a:custGeom>
          <a:noFill/>
          <a:ln w="41400">
            <a:solidFill>
              <a:schemeClr val="tx1"/>
            </a:solidFill>
            <a:prstDash val="sysDash"/>
            <a:tailEnd len="lg" type="triangle" w="lg"/>
          </a:ln>
        </p:spPr>
        <p:style>
          <a:lnRef idx="1">
            <a:schemeClr val="accent1"/>
          </a:lnRef>
          <a:fillRef idx="0">
            <a:schemeClr val="accent1"/>
          </a:fillRef>
          <a:effectRef idx="0">
            <a:schemeClr val="accent1"/>
          </a:effectRef>
          <a:fontRef idx="minor"/>
        </p:style>
      </p:sp>
      <p:sp>
        <p:nvSpPr>
          <p:cNvPr id="238" name="CustomShape 11"/>
          <p:cNvSpPr/>
          <p:nvPr/>
        </p:nvSpPr>
        <p:spPr>
          <a:xfrm flipH="1" flipV="1">
            <a:off x="4693680" y="4960080"/>
            <a:ext cx="1722240" cy="291600"/>
          </a:xfrm>
          <a:custGeom>
            <a:avLst/>
            <a:gdLst/>
            <a:ahLst/>
            <a:rect l="l" t="t" r="r" b="b"/>
            <a:pathLst>
              <a:path w="21600" h="21600">
                <a:moveTo>
                  <a:pt x="0" y="0"/>
                </a:moveTo>
                <a:lnTo>
                  <a:pt x="21600" y="21600"/>
                </a:lnTo>
              </a:path>
            </a:pathLst>
          </a:custGeom>
          <a:noFill/>
          <a:ln w="41400">
            <a:solidFill>
              <a:schemeClr val="tx1"/>
            </a:solidFill>
            <a:prstDash val="sysDash"/>
            <a:tailEnd len="lg" type="triangle" w="lg"/>
          </a:ln>
        </p:spPr>
        <p:style>
          <a:lnRef idx="1">
            <a:schemeClr val="accent1"/>
          </a:lnRef>
          <a:fillRef idx="0">
            <a:schemeClr val="accent1"/>
          </a:fillRef>
          <a:effectRef idx="0">
            <a:schemeClr val="accent1"/>
          </a:effectRef>
          <a:fontRef idx="minor"/>
        </p:style>
      </p:sp>
      <p:sp>
        <p:nvSpPr>
          <p:cNvPr id="239" name="CustomShape 12"/>
          <p:cNvSpPr/>
          <p:nvPr/>
        </p:nvSpPr>
        <p:spPr>
          <a:xfrm flipH="1">
            <a:off x="7292520" y="1744560"/>
            <a:ext cx="1950840" cy="1557720"/>
          </a:xfrm>
          <a:custGeom>
            <a:avLst/>
            <a:gdLst/>
            <a:ahLst/>
            <a:rect l="l" t="t" r="r" b="b"/>
            <a:pathLst>
              <a:path w="21600" h="21600">
                <a:moveTo>
                  <a:pt x="0" y="0"/>
                </a:moveTo>
                <a:lnTo>
                  <a:pt x="21600" y="21600"/>
                </a:lnTo>
              </a:path>
            </a:pathLst>
          </a:custGeom>
          <a:noFill/>
          <a:ln w="41400">
            <a:solidFill>
              <a:schemeClr val="tx1"/>
            </a:solidFill>
            <a:prstDash val="sysDash"/>
            <a:tailEnd len="lg" type="triangle" w="lg"/>
          </a:ln>
        </p:spPr>
        <p:style>
          <a:lnRef idx="1">
            <a:schemeClr val="accent1"/>
          </a:lnRef>
          <a:fillRef idx="0">
            <a:schemeClr val="accent1"/>
          </a:fillRef>
          <a:effectRef idx="0">
            <a:schemeClr val="accent1"/>
          </a:effectRef>
          <a:fontRef idx="minor"/>
        </p:style>
      </p:sp>
      <p:sp>
        <p:nvSpPr>
          <p:cNvPr id="240" name="CustomShape 13"/>
          <p:cNvSpPr/>
          <p:nvPr/>
        </p:nvSpPr>
        <p:spPr>
          <a:xfrm flipH="1" flipV="1">
            <a:off x="6112440" y="3301560"/>
            <a:ext cx="3701160" cy="834840"/>
          </a:xfrm>
          <a:custGeom>
            <a:avLst/>
            <a:gdLst/>
            <a:ahLst/>
            <a:rect l="l" t="t" r="r" b="b"/>
            <a:pathLst>
              <a:path w="21600" h="21600">
                <a:moveTo>
                  <a:pt x="0" y="0"/>
                </a:moveTo>
                <a:lnTo>
                  <a:pt x="21600" y="21600"/>
                </a:lnTo>
              </a:path>
            </a:pathLst>
          </a:custGeom>
          <a:noFill/>
          <a:ln w="41400">
            <a:solidFill>
              <a:schemeClr val="tx1"/>
            </a:solidFill>
            <a:prstDash val="sysDash"/>
            <a:tailEnd len="lg" type="triangle" w="lg"/>
          </a:ln>
        </p:spPr>
        <p:style>
          <a:lnRef idx="1">
            <a:schemeClr val="accent1"/>
          </a:lnRef>
          <a:fillRef idx="0">
            <a:schemeClr val="accent1"/>
          </a:fillRef>
          <a:effectRef idx="0">
            <a:schemeClr val="accent1"/>
          </a:effectRef>
          <a:fontRef idx="minor"/>
        </p:style>
      </p:sp>
      <p:sp>
        <p:nvSpPr>
          <p:cNvPr id="241" name="CustomShape 14"/>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3</a:t>
            </a:r>
            <a:endParaRPr b="0" lang="en-US" sz="1800" spc="-1" strike="noStrike">
              <a:latin typeface="Arial"/>
            </a:endParaRPr>
          </a:p>
        </p:txBody>
      </p:sp>
      <p:sp>
        <p:nvSpPr>
          <p:cNvPr id="242" name="TextShape 15"/>
          <p:cNvSpPr txBox="1"/>
          <p:nvPr/>
        </p:nvSpPr>
        <p:spPr>
          <a:xfrm>
            <a:off x="781200" y="457560"/>
            <a:ext cx="2336040" cy="423360"/>
          </a:xfrm>
          <a:prstGeom prst="rect">
            <a:avLst/>
          </a:prstGeom>
          <a:solidFill>
            <a:srgbClr val="ffffff"/>
          </a:solidFill>
          <a:ln>
            <a:noFill/>
          </a:ln>
        </p:spPr>
        <p:txBody>
          <a:bodyPr>
            <a:normAutofit/>
          </a:bodyPr>
          <a:p>
            <a:pPr>
              <a:lnSpc>
                <a:spcPct val="90000"/>
              </a:lnSpc>
              <a:spcBef>
                <a:spcPts val="1001"/>
              </a:spcBef>
            </a:pPr>
            <a:r>
              <a:rPr b="1" lang="ja-JP" sz="1800" spc="-1" strike="noStrike">
                <a:solidFill>
                  <a:srgbClr val="000000"/>
                </a:solidFill>
                <a:latin typeface="ＭＳ ゴシック"/>
                <a:ea typeface="ＭＳ ゴシック"/>
              </a:rPr>
              <a:t>（８）施行状況</a:t>
            </a:r>
            <a:endParaRPr b="0" lang="ja-JP" sz="1800" spc="-1" strike="noStrike">
              <a:solidFill>
                <a:srgbClr val="000000"/>
              </a:solidFill>
              <a:latin typeface="游ゴシック"/>
            </a:endParaRPr>
          </a:p>
        </p:txBody>
      </p:sp>
      <p:sp>
        <p:nvSpPr>
          <p:cNvPr id="243" name="CustomShape 16"/>
          <p:cNvSpPr/>
          <p:nvPr/>
        </p:nvSpPr>
        <p:spPr>
          <a:xfrm>
            <a:off x="10055160" y="5860080"/>
            <a:ext cx="482400" cy="28188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p:style>
      </p:sp>
      <p:sp>
        <p:nvSpPr>
          <p:cNvPr id="244" name="CustomShape 17"/>
          <p:cNvSpPr/>
          <p:nvPr/>
        </p:nvSpPr>
        <p:spPr>
          <a:xfrm>
            <a:off x="10895400" y="5482800"/>
            <a:ext cx="482400" cy="281880"/>
          </a:xfrm>
          <a:prstGeom prst="rect">
            <a:avLst/>
          </a:prstGeom>
          <a:pattFill prst="openDmnd">
            <a:fgClr>
              <a:srgbClr val="ff0000"/>
            </a:fgClr>
            <a:bgClr>
              <a:srgbClr val="ffffff"/>
            </a:bgClr>
          </a:pattFill>
          <a:ln>
            <a:solidFill>
              <a:schemeClr val="tx1"/>
            </a:solidFill>
          </a:ln>
        </p:spPr>
        <p:style>
          <a:lnRef idx="2">
            <a:schemeClr val="accent1">
              <a:shade val="50000"/>
            </a:schemeClr>
          </a:lnRef>
          <a:fillRef idx="1">
            <a:schemeClr val="accent1"/>
          </a:fillRef>
          <a:effectRef idx="0">
            <a:schemeClr val="accent1"/>
          </a:effectRef>
          <a:fontRef idx="minor"/>
        </p:style>
      </p:sp>
      <p:sp>
        <p:nvSpPr>
          <p:cNvPr id="245" name="CustomShape 18"/>
          <p:cNvSpPr/>
          <p:nvPr/>
        </p:nvSpPr>
        <p:spPr>
          <a:xfrm>
            <a:off x="10055160" y="5482800"/>
            <a:ext cx="482400" cy="28188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p:style>
      </p:sp>
      <p:sp>
        <p:nvSpPr>
          <p:cNvPr id="246" name="CustomShape 19"/>
          <p:cNvSpPr/>
          <p:nvPr/>
        </p:nvSpPr>
        <p:spPr>
          <a:xfrm>
            <a:off x="10895400" y="5860080"/>
            <a:ext cx="482400" cy="281880"/>
          </a:xfrm>
          <a:prstGeom prst="rect">
            <a:avLst/>
          </a:prstGeom>
          <a:pattFill prst="wdUpDiag">
            <a:fgClr>
              <a:srgbClr val="ff0000"/>
            </a:fgClr>
            <a:bgClr>
              <a:srgbClr val="ffffff"/>
            </a:bgClr>
          </a:pattFill>
          <a:ln w="19080">
            <a:solidFill>
              <a:srgbClr val="ff0000"/>
            </a:solidFill>
          </a:ln>
        </p:spPr>
        <p:style>
          <a:lnRef idx="2">
            <a:schemeClr val="accent1">
              <a:shade val="50000"/>
            </a:schemeClr>
          </a:lnRef>
          <a:fillRef idx="1">
            <a:schemeClr val="accent1"/>
          </a:fillRef>
          <a:effectRef idx="0">
            <a:schemeClr val="accent1"/>
          </a:effectRef>
          <a:fontRef idx="minor"/>
        </p:style>
      </p:sp>
      <p:graphicFrame>
        <p:nvGraphicFramePr>
          <p:cNvPr id="247" name="Table 20"/>
          <p:cNvGraphicFramePr/>
          <p:nvPr/>
        </p:nvGraphicFramePr>
        <p:xfrm>
          <a:off x="1850400" y="5976720"/>
          <a:ext cx="1530720" cy="662400"/>
        </p:xfrm>
        <a:graphic>
          <a:graphicData uri="http://schemas.openxmlformats.org/drawingml/2006/table">
            <a:tbl>
              <a:tblPr/>
              <a:tblGrid>
                <a:gridCol w="765360"/>
                <a:gridCol w="765360"/>
              </a:tblGrid>
              <a:tr h="331200">
                <a:tc gridSpan="2">
                  <a:txBody>
                    <a:bodyPr lIns="9360" rIns="9360" tIns="9360" bIns="0" anchor="ctr">
                      <a:noAutofit/>
                    </a:bodyPr>
                    <a:p>
                      <a:pPr algn="ctr">
                        <a:lnSpc>
                          <a:spcPct val="100000"/>
                        </a:lnSpc>
                      </a:pPr>
                      <a:r>
                        <a:rPr b="0" lang="en-US" sz="1100" spc="-1" strike="noStrike">
                          <a:solidFill>
                            <a:srgbClr val="000000"/>
                          </a:solidFill>
                          <a:latin typeface="ＭＳ Ｐゴシック"/>
                          <a:ea typeface="ＭＳ Ｐゴシック"/>
                        </a:rPr>
                        <a:t>凡例</a:t>
                      </a:r>
                      <a:endParaRPr b="0" lang="en-US"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hMerge="1">
                  <a:tcPr marL="90000" marR="90000">
                    <a:solidFill>
                      <a:srgbClr val="729fcf"/>
                    </a:solidFill>
                  </a:tcPr>
                </a:tc>
              </a:tr>
              <a:tr h="331200">
                <a:tc>
                  <a:txBody>
                    <a:bodyPr lIns="9360" rIns="9360" tIns="9360" bIns="0" anchor="ctr">
                      <a:noAutofit/>
                    </a:bodyPr>
                    <a:p>
                      <a:pPr algn="ctr">
                        <a:lnSpc>
                          <a:spcPct val="100000"/>
                        </a:lnSpc>
                      </a:pPr>
                      <a:r>
                        <a:rPr b="0" lang="en-US" sz="1100" spc="-1" strike="noStrike">
                          <a:solidFill>
                            <a:srgbClr val="000000"/>
                          </a:solidFill>
                          <a:latin typeface="ＭＳ Ｐゴシック"/>
                          <a:ea typeface="ＭＳ Ｐゴシック"/>
                        </a:rPr>
                        <a:t>地区界</a:t>
                      </a:r>
                      <a:endParaRPr b="0" lang="en-US"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tIns="9360" bIns="0" anchor="ctr">
                      <a:noAutofit/>
                    </a:bodyPr>
                    <a:p>
                      <a:pPr algn="ctr">
                        <a:lnSpc>
                          <a:spcPct val="100000"/>
                        </a:lnSpc>
                      </a:pPr>
                      <a:r>
                        <a:rPr b="0" lang="en-US" sz="1100" spc="-1" strike="noStrike">
                          <a:solidFill>
                            <a:srgbClr val="000000"/>
                          </a:solidFill>
                          <a:latin typeface="ＭＳ Ｐゴシック"/>
                          <a:ea typeface="ＭＳ Ｐゴシック"/>
                        </a:rPr>
                        <a:t>　</a:t>
                      </a:r>
                      <a:endParaRPr b="0" lang="en-US" sz="11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noFill/>
                  </a:tcPr>
                </a:tc>
              </a:tr>
            </a:tbl>
          </a:graphicData>
        </a:graphic>
      </p:graphicFrame>
      <p:sp>
        <p:nvSpPr>
          <p:cNvPr id="248" name="CustomShape 21"/>
          <p:cNvSpPr/>
          <p:nvPr/>
        </p:nvSpPr>
        <p:spPr>
          <a:xfrm>
            <a:off x="2783880" y="6374160"/>
            <a:ext cx="386280" cy="204480"/>
          </a:xfrm>
          <a:prstGeom prst="rect">
            <a:avLst/>
          </a:prstGeom>
          <a:noFill/>
          <a:ln w="34920">
            <a:solidFill>
              <a:schemeClr val="accent2">
                <a:lumMod val="75000"/>
              </a:schemeClr>
            </a:solidFill>
          </a:ln>
        </p:spPr>
        <p:style>
          <a:lnRef idx="2">
            <a:schemeClr val="accent1">
              <a:shade val="50000"/>
            </a:schemeClr>
          </a:lnRef>
          <a:fillRef idx="1">
            <a:schemeClr val="accent1"/>
          </a:fillRef>
          <a:effectRef idx="0">
            <a:schemeClr val="accent1"/>
          </a:effectRef>
          <a:fontRef idx="minor"/>
        </p:style>
      </p:sp>
      <p:pic>
        <p:nvPicPr>
          <p:cNvPr id="249" name="図 40" descr=""/>
          <p:cNvPicPr/>
          <p:nvPr/>
        </p:nvPicPr>
        <p:blipFill>
          <a:blip r:embed="rId2"/>
          <a:stretch/>
        </p:blipFill>
        <p:spPr>
          <a:xfrm>
            <a:off x="1197720" y="900000"/>
            <a:ext cx="2336040" cy="1316160"/>
          </a:xfrm>
          <a:prstGeom prst="rect">
            <a:avLst/>
          </a:prstGeom>
          <a:ln>
            <a:noFill/>
          </a:ln>
        </p:spPr>
      </p:pic>
      <p:pic>
        <p:nvPicPr>
          <p:cNvPr id="250" name="図 41" descr=""/>
          <p:cNvPicPr/>
          <p:nvPr/>
        </p:nvPicPr>
        <p:blipFill>
          <a:blip r:embed="rId3"/>
          <a:stretch/>
        </p:blipFill>
        <p:spPr>
          <a:xfrm>
            <a:off x="3802680" y="900000"/>
            <a:ext cx="2310120" cy="1305000"/>
          </a:xfrm>
          <a:prstGeom prst="rect">
            <a:avLst/>
          </a:prstGeom>
          <a:ln>
            <a:noFill/>
          </a:ln>
        </p:spPr>
      </p:pic>
      <p:pic>
        <p:nvPicPr>
          <p:cNvPr id="251" name="図 11" descr=""/>
          <p:cNvPicPr/>
          <p:nvPr/>
        </p:nvPicPr>
        <p:blipFill>
          <a:blip r:embed="rId4"/>
          <a:stretch/>
        </p:blipFill>
        <p:spPr>
          <a:xfrm>
            <a:off x="3745800" y="5126040"/>
            <a:ext cx="1897200" cy="1066320"/>
          </a:xfrm>
          <a:prstGeom prst="rect">
            <a:avLst/>
          </a:prstGeom>
          <a:ln>
            <a:noFill/>
          </a:ln>
        </p:spPr>
      </p:pic>
      <p:pic>
        <p:nvPicPr>
          <p:cNvPr id="252" name="図 12" descr=""/>
          <p:cNvPicPr/>
          <p:nvPr/>
        </p:nvPicPr>
        <p:blipFill>
          <a:blip r:embed="rId5"/>
          <a:stretch/>
        </p:blipFill>
        <p:spPr>
          <a:xfrm>
            <a:off x="6450120" y="4855680"/>
            <a:ext cx="1742400" cy="1231200"/>
          </a:xfrm>
          <a:prstGeom prst="rect">
            <a:avLst/>
          </a:prstGeom>
          <a:ln>
            <a:noFill/>
          </a:ln>
        </p:spPr>
      </p:pic>
      <p:pic>
        <p:nvPicPr>
          <p:cNvPr id="253" name="図 13" descr=""/>
          <p:cNvPicPr/>
          <p:nvPr/>
        </p:nvPicPr>
        <p:blipFill>
          <a:blip r:embed="rId6"/>
          <a:stretch/>
        </p:blipFill>
        <p:spPr>
          <a:xfrm>
            <a:off x="9890640" y="2817720"/>
            <a:ext cx="2102040" cy="1456560"/>
          </a:xfrm>
          <a:prstGeom prst="rect">
            <a:avLst/>
          </a:prstGeom>
          <a:ln>
            <a:noFill/>
          </a:ln>
        </p:spPr>
      </p:pic>
      <p:pic>
        <p:nvPicPr>
          <p:cNvPr id="254" name="図 14" descr=""/>
          <p:cNvPicPr/>
          <p:nvPr/>
        </p:nvPicPr>
        <p:blipFill>
          <a:blip r:embed="rId7"/>
          <a:stretch/>
        </p:blipFill>
        <p:spPr>
          <a:xfrm>
            <a:off x="9244440" y="601560"/>
            <a:ext cx="2747880" cy="1466280"/>
          </a:xfrm>
          <a:prstGeom prst="rect">
            <a:avLst/>
          </a:prstGeom>
          <a:ln>
            <a:noFill/>
          </a:ln>
        </p:spPr>
      </p:pic>
      <p:sp>
        <p:nvSpPr>
          <p:cNvPr id="255" name="CustomShape 22"/>
          <p:cNvSpPr/>
          <p:nvPr/>
        </p:nvSpPr>
        <p:spPr>
          <a:xfrm>
            <a:off x="10017000" y="6205680"/>
            <a:ext cx="182916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000000"/>
                </a:solidFill>
                <a:latin typeface="游ゴシック"/>
              </a:rPr>
              <a:t>令和</a:t>
            </a:r>
            <a:r>
              <a:rPr b="1" lang="en-US" sz="1400" spc="-1" strike="noStrike">
                <a:solidFill>
                  <a:srgbClr val="000000"/>
                </a:solidFill>
                <a:latin typeface="游ゴシック"/>
              </a:rPr>
              <a:t>3</a:t>
            </a:r>
            <a:r>
              <a:rPr b="1" lang="en-US" sz="1400" spc="-1" strike="noStrike">
                <a:solidFill>
                  <a:srgbClr val="000000"/>
                </a:solidFill>
                <a:latin typeface="游ゴシック"/>
              </a:rPr>
              <a:t>年</a:t>
            </a:r>
            <a:r>
              <a:rPr b="1" lang="en-US" sz="1400" spc="-1" strike="noStrike">
                <a:solidFill>
                  <a:srgbClr val="000000"/>
                </a:solidFill>
                <a:latin typeface="游ゴシック"/>
              </a:rPr>
              <a:t>4</a:t>
            </a:r>
            <a:r>
              <a:rPr b="1" lang="en-US" sz="1400" spc="-1" strike="noStrike">
                <a:solidFill>
                  <a:srgbClr val="000000"/>
                </a:solidFill>
                <a:latin typeface="游ゴシック"/>
              </a:rPr>
              <a:t>月</a:t>
            </a:r>
            <a:r>
              <a:rPr b="1" lang="en-US" sz="1400" spc="-1" strike="noStrike">
                <a:solidFill>
                  <a:srgbClr val="000000"/>
                </a:solidFill>
                <a:latin typeface="游ゴシック"/>
              </a:rPr>
              <a:t>1</a:t>
            </a:r>
            <a:r>
              <a:rPr b="1" lang="en-US" sz="1400" spc="-1" strike="noStrike">
                <a:solidFill>
                  <a:srgbClr val="000000"/>
                </a:solidFill>
                <a:latin typeface="游ゴシック"/>
              </a:rPr>
              <a:t>日現在</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extShape 1"/>
          <p:cNvSpPr txBox="1"/>
          <p:nvPr/>
        </p:nvSpPr>
        <p:spPr>
          <a:xfrm>
            <a:off x="838800" y="190080"/>
            <a:ext cx="8534160" cy="1041480"/>
          </a:xfrm>
          <a:prstGeom prst="rect">
            <a:avLst/>
          </a:prstGeom>
          <a:noFill/>
          <a:ln>
            <a:noFill/>
          </a:ln>
        </p:spPr>
        <p:txBody>
          <a:bodyPr anchor="ctr">
            <a:normAutofit/>
          </a:bodyPr>
          <a:p>
            <a:pPr>
              <a:lnSpc>
                <a:spcPct val="90000"/>
              </a:lnSpc>
            </a:pPr>
            <a:r>
              <a:rPr b="0" lang="ja-JP" sz="3200" spc="-1" strike="noStrike">
                <a:solidFill>
                  <a:srgbClr val="44546a"/>
                </a:solidFill>
                <a:latin typeface="HGPｺﾞｼｯｸE"/>
                <a:ea typeface="HGPｺﾞｼｯｸE"/>
              </a:rPr>
              <a:t>２．社会資本整備総合交付金について</a:t>
            </a:r>
            <a:endParaRPr b="0" lang="ja-JP" sz="3200" spc="-1" strike="noStrike">
              <a:solidFill>
                <a:srgbClr val="000000"/>
              </a:solidFill>
              <a:latin typeface="游ゴシック"/>
            </a:endParaRPr>
          </a:p>
        </p:txBody>
      </p:sp>
      <p:sp>
        <p:nvSpPr>
          <p:cNvPr id="257" name="TextShape 2"/>
          <p:cNvSpPr txBox="1"/>
          <p:nvPr/>
        </p:nvSpPr>
        <p:spPr>
          <a:xfrm>
            <a:off x="693360" y="952200"/>
            <a:ext cx="10912320" cy="3802320"/>
          </a:xfrm>
          <a:prstGeom prst="rect">
            <a:avLst/>
          </a:prstGeom>
          <a:noFill/>
          <a:ln>
            <a:noFill/>
          </a:ln>
        </p:spPr>
        <p:txBody>
          <a:bodyPr>
            <a:normAutofit/>
          </a:bodyPr>
          <a:p>
            <a:pPr>
              <a:lnSpc>
                <a:spcPct val="90000"/>
              </a:lnSpc>
              <a:spcBef>
                <a:spcPts val="1001"/>
              </a:spcBef>
            </a:pPr>
            <a:r>
              <a:rPr b="1" lang="ja-JP" sz="1700" spc="-1" strike="noStrike">
                <a:solidFill>
                  <a:srgbClr val="000000"/>
                </a:solidFill>
                <a:latin typeface="ＭＳ ゴシック"/>
                <a:ea typeface="ＭＳ ゴシック"/>
              </a:rPr>
              <a:t>（１）社会資本整備総合交付金</a:t>
            </a:r>
            <a:endParaRPr b="0" lang="ja-JP" sz="1700" spc="-1" strike="noStrike">
              <a:solidFill>
                <a:srgbClr val="000000"/>
              </a:solidFill>
              <a:latin typeface="游ゴシック"/>
            </a:endParaRPr>
          </a:p>
          <a:p>
            <a:pPr>
              <a:lnSpc>
                <a:spcPct val="90000"/>
              </a:lnSpc>
              <a:spcBef>
                <a:spcPts val="1001"/>
              </a:spcBef>
            </a:pPr>
            <a:r>
              <a:rPr b="1" lang="ja-JP" sz="1700" spc="-1" strike="noStrike">
                <a:solidFill>
                  <a:srgbClr val="000000"/>
                </a:solidFill>
                <a:latin typeface="ＭＳ ゴシック"/>
                <a:ea typeface="ＭＳ ゴシック"/>
              </a:rPr>
              <a:t>　　　</a:t>
            </a:r>
            <a:r>
              <a:rPr b="0" lang="ja-JP" sz="1700" spc="-1" strike="noStrike">
                <a:solidFill>
                  <a:srgbClr val="000000"/>
                </a:solidFill>
                <a:latin typeface="メイリオ"/>
                <a:ea typeface="メイリオ"/>
              </a:rPr>
              <a:t>社会資本整備総合交付金は、国土交通省所管の地方公共団体向け補助金を一つの交付金に原則一括</a:t>
            </a:r>
            <a:endParaRPr b="0" lang="ja-JP" sz="1700" spc="-1" strike="noStrike">
              <a:solidFill>
                <a:srgbClr val="000000"/>
              </a:solidFill>
              <a:latin typeface="游ゴシック"/>
            </a:endParaRPr>
          </a:p>
          <a:p>
            <a:pPr>
              <a:lnSpc>
                <a:spcPct val="90000"/>
              </a:lnSpc>
              <a:spcBef>
                <a:spcPts val="1001"/>
              </a:spcBef>
            </a:pPr>
            <a:r>
              <a:rPr b="0" lang="ja-JP" sz="1700" spc="-1" strike="noStrike">
                <a:solidFill>
                  <a:srgbClr val="000000"/>
                </a:solidFill>
                <a:latin typeface="メイリオ"/>
                <a:ea typeface="メイリオ"/>
              </a:rPr>
              <a:t>　　し、地方公共団体にとって自由度が高く、創意工夫を活かせる総合的な交付金として平成</a:t>
            </a:r>
            <a:r>
              <a:rPr b="0" lang="ja-JP" sz="1700" spc="-1" strike="noStrike">
                <a:solidFill>
                  <a:srgbClr val="000000"/>
                </a:solidFill>
                <a:latin typeface="メイリオ"/>
                <a:ea typeface="メイリオ"/>
              </a:rPr>
              <a:t>22</a:t>
            </a:r>
            <a:r>
              <a:rPr b="0" lang="ja-JP" sz="1700" spc="-1" strike="noStrike">
                <a:solidFill>
                  <a:srgbClr val="000000"/>
                </a:solidFill>
                <a:latin typeface="メイリオ"/>
                <a:ea typeface="メイリオ"/>
              </a:rPr>
              <a:t>年度に創</a:t>
            </a:r>
            <a:endParaRPr b="0" lang="ja-JP" sz="1700" spc="-1" strike="noStrike">
              <a:solidFill>
                <a:srgbClr val="000000"/>
              </a:solidFill>
              <a:latin typeface="游ゴシック"/>
            </a:endParaRPr>
          </a:p>
          <a:p>
            <a:pPr>
              <a:lnSpc>
                <a:spcPct val="90000"/>
              </a:lnSpc>
              <a:spcBef>
                <a:spcPts val="1001"/>
              </a:spcBef>
            </a:pPr>
            <a:r>
              <a:rPr b="0" lang="ja-JP" sz="1700" spc="-1" strike="noStrike">
                <a:solidFill>
                  <a:srgbClr val="000000"/>
                </a:solidFill>
                <a:latin typeface="メイリオ"/>
                <a:ea typeface="メイリオ"/>
              </a:rPr>
              <a:t>　　設された。</a:t>
            </a:r>
            <a:endParaRPr b="0" lang="ja-JP" sz="1700" spc="-1" strike="noStrike">
              <a:solidFill>
                <a:srgbClr val="000000"/>
              </a:solidFill>
              <a:latin typeface="游ゴシック"/>
            </a:endParaRPr>
          </a:p>
          <a:p>
            <a:pPr>
              <a:lnSpc>
                <a:spcPct val="90000"/>
              </a:lnSpc>
              <a:spcBef>
                <a:spcPts val="1001"/>
              </a:spcBef>
            </a:pPr>
            <a:r>
              <a:rPr b="1" lang="ja-JP" sz="1700" spc="-1" strike="noStrike">
                <a:solidFill>
                  <a:srgbClr val="000000"/>
                </a:solidFill>
                <a:latin typeface="ＭＳ ゴシック"/>
                <a:ea typeface="ＭＳ ゴシック"/>
              </a:rPr>
              <a:t>　●社会資本整備総合交付金（活力創出基盤整備）</a:t>
            </a:r>
            <a:endParaRPr b="0" lang="ja-JP" sz="1700" spc="-1" strike="noStrike">
              <a:solidFill>
                <a:srgbClr val="000000"/>
              </a:solidFill>
              <a:latin typeface="游ゴシック"/>
            </a:endParaRPr>
          </a:p>
          <a:p>
            <a:pPr>
              <a:lnSpc>
                <a:spcPts val="2299"/>
              </a:lnSpc>
              <a:spcBef>
                <a:spcPts val="1001"/>
              </a:spcBef>
            </a:pPr>
            <a:r>
              <a:rPr b="0" lang="ja-JP" sz="1700" spc="-1" strike="noStrike">
                <a:solidFill>
                  <a:srgbClr val="000000"/>
                </a:solidFill>
                <a:latin typeface="游ゴシック"/>
                <a:ea typeface="ＭＳ ゴシック"/>
              </a:rPr>
              <a:t>　</a:t>
            </a:r>
            <a:r>
              <a:rPr b="0" lang="ja-JP" sz="1700" spc="-1" strike="noStrike">
                <a:solidFill>
                  <a:srgbClr val="000000"/>
                </a:solidFill>
                <a:latin typeface="ＭＳ ゴシック"/>
                <a:ea typeface="ＭＳ ゴシック"/>
              </a:rPr>
              <a:t>【特長】</a:t>
            </a:r>
            <a:endParaRPr b="0" lang="ja-JP" sz="1700" spc="-1" strike="noStrike">
              <a:solidFill>
                <a:srgbClr val="000000"/>
              </a:solidFill>
              <a:latin typeface="游ゴシック"/>
            </a:endParaRPr>
          </a:p>
          <a:p>
            <a:pPr>
              <a:lnSpc>
                <a:spcPct val="90000"/>
              </a:lnSpc>
              <a:spcBef>
                <a:spcPts val="1001"/>
              </a:spcBef>
            </a:pPr>
            <a:r>
              <a:rPr b="0" lang="ja-JP" sz="1700" spc="-1" strike="noStrike">
                <a:solidFill>
                  <a:srgbClr val="000000"/>
                </a:solidFill>
                <a:latin typeface="メイリオ"/>
                <a:ea typeface="メイリオ"/>
              </a:rPr>
              <a:t>　　・地域活力の創出を実現するために、県・市町村等が作成した社会資本総合整備計画に基づいてハード・</a:t>
            </a:r>
            <a:endParaRPr b="0" lang="ja-JP" sz="1700" spc="-1" strike="noStrike">
              <a:solidFill>
                <a:srgbClr val="000000"/>
              </a:solidFill>
              <a:latin typeface="游ゴシック"/>
            </a:endParaRPr>
          </a:p>
          <a:p>
            <a:pPr>
              <a:lnSpc>
                <a:spcPct val="90000"/>
              </a:lnSpc>
              <a:spcBef>
                <a:spcPts val="1001"/>
              </a:spcBef>
            </a:pPr>
            <a:r>
              <a:rPr b="0" lang="ja-JP" sz="1700" spc="-1" strike="noStrike">
                <a:solidFill>
                  <a:srgbClr val="000000"/>
                </a:solidFill>
                <a:latin typeface="メイリオ"/>
                <a:ea typeface="メイリオ"/>
              </a:rPr>
              <a:t>　　　ソフト両面から国が支援する制度</a:t>
            </a:r>
            <a:endParaRPr b="0" lang="ja-JP" sz="1700" spc="-1" strike="noStrike">
              <a:solidFill>
                <a:srgbClr val="000000"/>
              </a:solidFill>
              <a:latin typeface="游ゴシック"/>
            </a:endParaRPr>
          </a:p>
          <a:p>
            <a:pPr>
              <a:lnSpc>
                <a:spcPct val="90000"/>
              </a:lnSpc>
              <a:spcBef>
                <a:spcPts val="1001"/>
              </a:spcBef>
            </a:pPr>
            <a:r>
              <a:rPr b="0" lang="ja-JP" sz="1700" spc="-1" strike="noStrike">
                <a:solidFill>
                  <a:srgbClr val="000000"/>
                </a:solidFill>
                <a:latin typeface="メイリオ"/>
                <a:ea typeface="メイリオ"/>
              </a:rPr>
              <a:t>　　・個々の事業よりも、計画全体の目標達成（アウトカム）を重視</a:t>
            </a:r>
            <a:endParaRPr b="0" lang="ja-JP" sz="1700" spc="-1" strike="noStrike">
              <a:solidFill>
                <a:srgbClr val="000000"/>
              </a:solidFill>
              <a:latin typeface="游ゴシック"/>
            </a:endParaRPr>
          </a:p>
          <a:p>
            <a:pPr>
              <a:lnSpc>
                <a:spcPct val="90000"/>
              </a:lnSpc>
              <a:spcBef>
                <a:spcPts val="1001"/>
              </a:spcBef>
            </a:pPr>
            <a:endParaRPr b="0" lang="ja-JP" sz="1700" spc="-1" strike="noStrike">
              <a:solidFill>
                <a:srgbClr val="000000"/>
              </a:solidFill>
              <a:latin typeface="游ゴシック"/>
            </a:endParaRPr>
          </a:p>
          <a:p>
            <a:pPr>
              <a:lnSpc>
                <a:spcPct val="90000"/>
              </a:lnSpc>
              <a:spcBef>
                <a:spcPts val="1001"/>
              </a:spcBef>
            </a:pPr>
            <a:endParaRPr b="0" lang="ja-JP" sz="1700" spc="-1" strike="noStrike">
              <a:solidFill>
                <a:srgbClr val="000000"/>
              </a:solidFill>
              <a:latin typeface="游ゴシック"/>
            </a:endParaRPr>
          </a:p>
        </p:txBody>
      </p:sp>
      <p:sp>
        <p:nvSpPr>
          <p:cNvPr id="258" name="CustomShape 3"/>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4</a:t>
            </a:r>
            <a:endParaRPr b="0" lang="en-US" sz="1800" spc="-1" strike="noStrike">
              <a:latin typeface="Arial"/>
            </a:endParaRPr>
          </a:p>
        </p:txBody>
      </p:sp>
      <p:sp>
        <p:nvSpPr>
          <p:cNvPr id="259" name="CustomShape 4"/>
          <p:cNvSpPr/>
          <p:nvPr/>
        </p:nvSpPr>
        <p:spPr>
          <a:xfrm>
            <a:off x="693360" y="4414680"/>
            <a:ext cx="11244960" cy="2205360"/>
          </a:xfrm>
          <a:prstGeom prst="rect">
            <a:avLst/>
          </a:prstGeom>
          <a:noFill/>
          <a:ln>
            <a:noFill/>
          </a:ln>
        </p:spPr>
        <p:style>
          <a:lnRef idx="0"/>
          <a:fillRef idx="0"/>
          <a:effectRef idx="0"/>
          <a:fontRef idx="minor"/>
        </p:style>
        <p:txBody>
          <a:bodyPr>
            <a:normAutofit/>
          </a:bodyPr>
          <a:p>
            <a:pPr>
              <a:lnSpc>
                <a:spcPct val="100000"/>
              </a:lnSpc>
              <a:spcBef>
                <a:spcPts val="1001"/>
              </a:spcBef>
            </a:pPr>
            <a:r>
              <a:rPr b="1" lang="en-US" sz="1800" spc="-1" strike="noStrike">
                <a:solidFill>
                  <a:srgbClr val="404040"/>
                </a:solidFill>
                <a:latin typeface="ＭＳ ゴシック"/>
                <a:ea typeface="ＭＳ ゴシック"/>
              </a:rPr>
              <a:t>　</a:t>
            </a:r>
            <a:r>
              <a:rPr b="1" lang="en-US" sz="1800" spc="-1" strike="noStrike">
                <a:solidFill>
                  <a:srgbClr val="000000"/>
                </a:solidFill>
                <a:latin typeface="ＭＳ ゴシック"/>
                <a:ea typeface="ＭＳ ゴシック"/>
              </a:rPr>
              <a:t>●防災・安全交付金</a:t>
            </a:r>
            <a:endParaRPr b="0" lang="en-US" sz="1800" spc="-1" strike="noStrike">
              <a:latin typeface="Arial"/>
            </a:endParaRPr>
          </a:p>
          <a:p>
            <a:pPr>
              <a:lnSpc>
                <a:spcPts val="2200"/>
              </a:lnSpc>
              <a:spcBef>
                <a:spcPts val="1001"/>
              </a:spcBef>
            </a:pPr>
            <a:r>
              <a:rPr b="0" lang="en-US" sz="1800" spc="-1" strike="noStrike">
                <a:solidFill>
                  <a:srgbClr val="000000"/>
                </a:solidFill>
                <a:latin typeface="游ゴシック"/>
                <a:ea typeface="ＭＳ ゴシック"/>
              </a:rPr>
              <a:t>　　　</a:t>
            </a:r>
            <a:r>
              <a:rPr b="0" lang="en-US" sz="1800" spc="-1" strike="noStrike">
                <a:solidFill>
                  <a:srgbClr val="000000"/>
                </a:solidFill>
                <a:latin typeface="メイリオ"/>
                <a:ea typeface="メイリオ"/>
              </a:rPr>
              <a:t>地域住民の命と暮らしを守る総合的な老朽化対策や、事前防災・減災対策の取組み、地域における総合</a:t>
            </a:r>
            <a:endParaRPr b="0" lang="en-US" sz="1800" spc="-1" strike="noStrike">
              <a:latin typeface="Arial"/>
            </a:endParaRPr>
          </a:p>
          <a:p>
            <a:pPr>
              <a:lnSpc>
                <a:spcPts val="2200"/>
              </a:lnSpc>
              <a:spcBef>
                <a:spcPts val="1001"/>
              </a:spcBef>
            </a:pPr>
            <a:r>
              <a:rPr b="0" lang="en-US" sz="1800" spc="-1" strike="noStrike">
                <a:solidFill>
                  <a:srgbClr val="000000"/>
                </a:solidFill>
                <a:latin typeface="メイリオ"/>
                <a:ea typeface="メイリオ"/>
              </a:rPr>
              <a:t>　　的な生活空間の安全確保の取組みを集中的に支援するための交付金として、平成</a:t>
            </a:r>
            <a:r>
              <a:rPr b="0" lang="en-US" sz="1800" spc="-1" strike="noStrike">
                <a:solidFill>
                  <a:srgbClr val="000000"/>
                </a:solidFill>
                <a:latin typeface="メイリオ"/>
                <a:ea typeface="メイリオ"/>
              </a:rPr>
              <a:t>24</a:t>
            </a:r>
            <a:r>
              <a:rPr b="0" lang="en-US" sz="1800" spc="-1" strike="noStrike">
                <a:solidFill>
                  <a:srgbClr val="000000"/>
                </a:solidFill>
                <a:latin typeface="メイリオ"/>
                <a:ea typeface="メイリオ"/>
              </a:rPr>
              <a:t>年度に創設された。</a:t>
            </a:r>
            <a:endParaRPr b="0" lang="en-US" sz="1800" spc="-1" strike="noStrike">
              <a:latin typeface="Arial"/>
            </a:endParaRPr>
          </a:p>
          <a:p>
            <a:pPr>
              <a:lnSpc>
                <a:spcPct val="100000"/>
              </a:lnSpc>
              <a:spcBef>
                <a:spcPts val="1001"/>
              </a:spcBef>
            </a:pPr>
            <a:r>
              <a:rPr b="0" lang="en-US" sz="1800" spc="-1" strike="noStrike">
                <a:solidFill>
                  <a:srgbClr val="000000"/>
                </a:solidFill>
                <a:latin typeface="ＭＳ ゴシック"/>
                <a:ea typeface="ＭＳ ゴシック"/>
              </a:rPr>
              <a:t>　【特長】</a:t>
            </a:r>
            <a:endParaRPr b="0" lang="en-US" sz="1800" spc="-1" strike="noStrike">
              <a:latin typeface="Arial"/>
            </a:endParaRPr>
          </a:p>
          <a:p>
            <a:pPr>
              <a:lnSpc>
                <a:spcPct val="100000"/>
              </a:lnSpc>
              <a:spcBef>
                <a:spcPts val="1001"/>
              </a:spcBef>
            </a:pPr>
            <a:r>
              <a:rPr b="0" lang="en-US" sz="1800" spc="-1" strike="noStrike">
                <a:solidFill>
                  <a:srgbClr val="000000"/>
                </a:solidFill>
                <a:latin typeface="メイリオ"/>
                <a:ea typeface="メイリオ"/>
              </a:rPr>
              <a:t>　　・防災・減災、安全を重視するメニューに特化</a:t>
            </a:r>
            <a:endParaRPr b="0" lang="en-US" sz="1800" spc="-1" strike="noStrike">
              <a:latin typeface="Arial"/>
            </a:endParaRPr>
          </a:p>
          <a:p>
            <a:pPr>
              <a:lnSpc>
                <a:spcPct val="100000"/>
              </a:lnSpc>
              <a:spcBef>
                <a:spcPts val="1001"/>
              </a:spcBef>
            </a:pPr>
            <a:r>
              <a:rPr b="0" lang="en-US" sz="1800" spc="-1" strike="noStrike">
                <a:solidFill>
                  <a:srgbClr val="000000"/>
                </a:solidFill>
                <a:latin typeface="メイリオ"/>
                <a:ea typeface="メイリオ"/>
              </a:rPr>
              <a:t>　　・対策の一層の充実のため、交付金の支援対象メニューを拡充</a:t>
            </a:r>
            <a:endParaRPr b="0" lang="en-US" sz="1800" spc="-1" strike="noStrike">
              <a:latin typeface="Arial"/>
            </a:endParaRPr>
          </a:p>
          <a:p>
            <a:pPr>
              <a:lnSpc>
                <a:spcPct val="100000"/>
              </a:lnSpc>
              <a:spcBef>
                <a:spcPts val="1001"/>
              </a:spcBef>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721440" y="963360"/>
            <a:ext cx="10936800" cy="5198040"/>
          </a:xfrm>
          <a:prstGeom prst="rect">
            <a:avLst/>
          </a:prstGeom>
          <a:noFill/>
          <a:ln>
            <a:noFill/>
          </a:ln>
        </p:spPr>
        <p:txBody>
          <a:bodyPr>
            <a:normAutofit/>
          </a:bodyPr>
          <a:p>
            <a:pPr>
              <a:lnSpc>
                <a:spcPct val="90000"/>
              </a:lnSpc>
              <a:spcBef>
                <a:spcPts val="1001"/>
              </a:spcBef>
            </a:pPr>
            <a:r>
              <a:rPr b="1" lang="ja-JP" sz="1800" spc="-1" strike="noStrike">
                <a:solidFill>
                  <a:srgbClr val="000000"/>
                </a:solidFill>
                <a:latin typeface="ＭＳ ゴシック"/>
                <a:ea typeface="ＭＳ ゴシック"/>
              </a:rPr>
              <a:t>（２）社会資本総合整備計画の評価</a:t>
            </a:r>
            <a:endParaRPr b="0" lang="ja-JP" sz="1800" spc="-1" strike="noStrike">
              <a:solidFill>
                <a:srgbClr val="000000"/>
              </a:solidFill>
              <a:latin typeface="游ゴシック"/>
            </a:endParaRPr>
          </a:p>
          <a:p>
            <a:pPr>
              <a:lnSpc>
                <a:spcPct val="90000"/>
              </a:lnSpc>
              <a:spcBef>
                <a:spcPts val="1001"/>
              </a:spcBef>
            </a:pPr>
            <a:r>
              <a:rPr b="1" lang="ja-JP" sz="1800" spc="-1" strike="noStrike">
                <a:solidFill>
                  <a:srgbClr val="000000"/>
                </a:solidFill>
                <a:latin typeface="ＭＳ ゴシック"/>
                <a:ea typeface="ＭＳ ゴシック"/>
              </a:rPr>
              <a:t>　</a:t>
            </a:r>
            <a:r>
              <a:rPr b="0" lang="ja-JP" sz="1800" spc="-1" strike="noStrike">
                <a:solidFill>
                  <a:srgbClr val="000000"/>
                </a:solidFill>
                <a:latin typeface="メイリオ"/>
                <a:ea typeface="メイリオ"/>
              </a:rPr>
              <a:t>　　社会資本整備総合交付金の交付にあたっては、社会資本総合整備計画を作成し、交付期間の終了後、</a:t>
            </a:r>
            <a:endParaRPr b="0" lang="ja-JP" sz="1800" spc="-1" strike="noStrike">
              <a:solidFill>
                <a:srgbClr val="000000"/>
              </a:solidFill>
              <a:latin typeface="游ゴシック"/>
            </a:endParaRPr>
          </a:p>
          <a:p>
            <a:pPr>
              <a:lnSpc>
                <a:spcPct val="90000"/>
              </a:lnSpc>
              <a:spcBef>
                <a:spcPts val="1001"/>
              </a:spcBef>
            </a:pPr>
            <a:r>
              <a:rPr b="0" lang="ja-JP" sz="1800" spc="-1" strike="noStrike">
                <a:solidFill>
                  <a:srgbClr val="000000"/>
                </a:solidFill>
                <a:latin typeface="メイリオ"/>
                <a:ea typeface="メイリオ"/>
              </a:rPr>
              <a:t>　　整備計画の目標の実現状況等について評価を行う。</a:t>
            </a:r>
            <a:endParaRPr b="0" lang="ja-JP" sz="1800" spc="-1" strike="noStrike">
              <a:solidFill>
                <a:srgbClr val="000000"/>
              </a:solidFill>
              <a:latin typeface="游ゴシック"/>
            </a:endParaRPr>
          </a:p>
          <a:p>
            <a:pPr>
              <a:lnSpc>
                <a:spcPct val="90000"/>
              </a:lnSpc>
              <a:spcBef>
                <a:spcPts val="1001"/>
              </a:spcBef>
            </a:pPr>
            <a:r>
              <a:rPr b="0" lang="ja-JP" sz="1800" spc="-1" strike="noStrike">
                <a:solidFill>
                  <a:srgbClr val="000000"/>
                </a:solidFill>
                <a:latin typeface="メイリオ"/>
                <a:ea typeface="メイリオ"/>
              </a:rPr>
              <a:t>　　　事後評価対象計画である「甲府駅へのアクセス向上を推進する街路整備」について、「国土交通省</a:t>
            </a:r>
            <a:endParaRPr b="0" lang="ja-JP" sz="1800" spc="-1" strike="noStrike">
              <a:solidFill>
                <a:srgbClr val="000000"/>
              </a:solidFill>
              <a:latin typeface="游ゴシック"/>
            </a:endParaRPr>
          </a:p>
          <a:p>
            <a:pPr>
              <a:lnSpc>
                <a:spcPct val="90000"/>
              </a:lnSpc>
              <a:spcBef>
                <a:spcPts val="1001"/>
              </a:spcBef>
            </a:pPr>
            <a:r>
              <a:rPr b="0" lang="ja-JP" sz="1800" spc="-1" strike="noStrike">
                <a:solidFill>
                  <a:srgbClr val="000000"/>
                </a:solidFill>
                <a:latin typeface="メイリオ"/>
                <a:ea typeface="メイリオ"/>
              </a:rPr>
              <a:t>　　社会資本整備総合交付金交付要綱」第</a:t>
            </a:r>
            <a:r>
              <a:rPr b="0" lang="ja-JP" sz="1800" spc="-1" strike="noStrike">
                <a:solidFill>
                  <a:srgbClr val="000000"/>
                </a:solidFill>
                <a:latin typeface="メイリオ"/>
                <a:ea typeface="メイリオ"/>
              </a:rPr>
              <a:t>10</a:t>
            </a:r>
            <a:r>
              <a:rPr b="0" lang="ja-JP" sz="1800" spc="-1" strike="noStrike">
                <a:solidFill>
                  <a:srgbClr val="000000"/>
                </a:solidFill>
                <a:latin typeface="メイリオ"/>
                <a:ea typeface="メイリオ"/>
              </a:rPr>
              <a:t>に基づき、社会資本総合整備計画の事後評価を実施する。</a:t>
            </a:r>
            <a:endParaRPr b="0" lang="ja-JP" sz="1800" spc="-1" strike="noStrike">
              <a:solidFill>
                <a:srgbClr val="000000"/>
              </a:solidFill>
              <a:latin typeface="游ゴシック"/>
            </a:endParaRPr>
          </a:p>
          <a:p>
            <a:pPr>
              <a:lnSpc>
                <a:spcPts val="1899"/>
              </a:lnSpc>
              <a:spcBef>
                <a:spcPts val="1001"/>
              </a:spcBef>
            </a:pPr>
            <a:endParaRPr b="0" lang="ja-JP" sz="1800" spc="-1" strike="noStrike">
              <a:solidFill>
                <a:srgbClr val="000000"/>
              </a:solidFill>
              <a:latin typeface="游ゴシック"/>
            </a:endParaRPr>
          </a:p>
          <a:p>
            <a:pPr>
              <a:lnSpc>
                <a:spcPts val="1899"/>
              </a:lnSpc>
              <a:spcBef>
                <a:spcPts val="1001"/>
              </a:spcBef>
            </a:pPr>
            <a:r>
              <a:rPr b="0" lang="ja-JP" sz="1800" spc="-1" strike="noStrike">
                <a:solidFill>
                  <a:srgbClr val="000000"/>
                </a:solidFill>
                <a:latin typeface="メイリオ"/>
                <a:ea typeface="メイリオ"/>
              </a:rPr>
              <a:t>　</a:t>
            </a:r>
            <a:r>
              <a:rPr b="0" lang="ja-JP" sz="1600" spc="-1" strike="noStrike">
                <a:solidFill>
                  <a:srgbClr val="000000"/>
                </a:solidFill>
                <a:latin typeface="メイリオ"/>
                <a:ea typeface="メイリオ"/>
              </a:rPr>
              <a:t>第</a:t>
            </a:r>
            <a:r>
              <a:rPr b="0" lang="ja-JP" sz="1600" spc="-1" strike="noStrike">
                <a:solidFill>
                  <a:srgbClr val="000000"/>
                </a:solidFill>
                <a:latin typeface="メイリオ"/>
                <a:ea typeface="メイリオ"/>
              </a:rPr>
              <a:t>10</a:t>
            </a:r>
            <a:r>
              <a:rPr b="0" lang="ja-JP" sz="1600" spc="-1" strike="noStrike">
                <a:solidFill>
                  <a:srgbClr val="000000"/>
                </a:solidFill>
                <a:latin typeface="メイリオ"/>
                <a:ea typeface="メイリオ"/>
              </a:rPr>
              <a:t>　社会資本総合整備計画の評価</a:t>
            </a:r>
            <a:endParaRPr b="0" lang="ja-JP" sz="1600" spc="-1" strike="noStrike">
              <a:solidFill>
                <a:srgbClr val="000000"/>
              </a:solidFill>
              <a:latin typeface="游ゴシック"/>
            </a:endParaRPr>
          </a:p>
          <a:p>
            <a:pPr>
              <a:lnSpc>
                <a:spcPts val="1899"/>
              </a:lnSpc>
              <a:spcBef>
                <a:spcPts val="1001"/>
              </a:spcBef>
            </a:pPr>
            <a:r>
              <a:rPr b="0" lang="ja-JP" sz="1600" spc="-1" strike="noStrike">
                <a:solidFill>
                  <a:srgbClr val="000000"/>
                </a:solidFill>
                <a:latin typeface="メイリオ"/>
                <a:ea typeface="メイリオ"/>
              </a:rPr>
              <a:t>　１　地方公共団体等は、社会資本総合整備計画を作成したときは、これをインターネットの利用により公表するも</a:t>
            </a:r>
            <a:endParaRPr b="0" lang="ja-JP" sz="1600" spc="-1" strike="noStrike">
              <a:solidFill>
                <a:srgbClr val="000000"/>
              </a:solidFill>
              <a:latin typeface="游ゴシック"/>
            </a:endParaRPr>
          </a:p>
          <a:p>
            <a:pPr>
              <a:lnSpc>
                <a:spcPts val="1899"/>
              </a:lnSpc>
              <a:spcBef>
                <a:spcPts val="1001"/>
              </a:spcBef>
            </a:pPr>
            <a:r>
              <a:rPr b="0" lang="ja-JP" sz="1600" spc="-1" strike="noStrike">
                <a:solidFill>
                  <a:srgbClr val="000000"/>
                </a:solidFill>
                <a:latin typeface="メイリオ"/>
                <a:ea typeface="メイリオ"/>
              </a:rPr>
              <a:t>　　のとする。交付期間の終了時には、社会資本総合整備計画の目標の実現状況等について評価を行い、これをイン</a:t>
            </a:r>
            <a:endParaRPr b="0" lang="ja-JP" sz="1600" spc="-1" strike="noStrike">
              <a:solidFill>
                <a:srgbClr val="000000"/>
              </a:solidFill>
              <a:latin typeface="游ゴシック"/>
            </a:endParaRPr>
          </a:p>
          <a:p>
            <a:pPr>
              <a:lnSpc>
                <a:spcPts val="1899"/>
              </a:lnSpc>
              <a:spcBef>
                <a:spcPts val="1001"/>
              </a:spcBef>
            </a:pPr>
            <a:r>
              <a:rPr b="0" lang="ja-JP" sz="1600" spc="-1" strike="noStrike">
                <a:solidFill>
                  <a:srgbClr val="000000"/>
                </a:solidFill>
                <a:latin typeface="メイリオ"/>
                <a:ea typeface="メイリオ"/>
              </a:rPr>
              <a:t>　　ターネットの利用により公表するとともに、国土交通大臣に報告しなければならない。また、必要に応じて、交</a:t>
            </a:r>
            <a:endParaRPr b="0" lang="ja-JP" sz="1600" spc="-1" strike="noStrike">
              <a:solidFill>
                <a:srgbClr val="000000"/>
              </a:solidFill>
              <a:latin typeface="游ゴシック"/>
            </a:endParaRPr>
          </a:p>
          <a:p>
            <a:pPr>
              <a:lnSpc>
                <a:spcPts val="1899"/>
              </a:lnSpc>
              <a:spcBef>
                <a:spcPts val="1001"/>
              </a:spcBef>
            </a:pPr>
            <a:r>
              <a:rPr b="0" lang="ja-JP" sz="1600" spc="-1" strike="noStrike">
                <a:solidFill>
                  <a:srgbClr val="000000"/>
                </a:solidFill>
                <a:latin typeface="メイリオ"/>
                <a:ea typeface="メイリオ"/>
              </a:rPr>
              <a:t>　　付期間の中間年度においても評価を行い、同様に公表及び国土交通大臣への報告を行うものとする。</a:t>
            </a:r>
            <a:endParaRPr b="0" lang="ja-JP" sz="1600" spc="-1" strike="noStrike">
              <a:solidFill>
                <a:srgbClr val="000000"/>
              </a:solidFill>
              <a:latin typeface="游ゴシック"/>
            </a:endParaRPr>
          </a:p>
          <a:p>
            <a:pPr>
              <a:lnSpc>
                <a:spcPts val="1899"/>
              </a:lnSpc>
              <a:spcBef>
                <a:spcPts val="1001"/>
              </a:spcBef>
            </a:pPr>
            <a:r>
              <a:rPr b="0" lang="ja-JP" sz="1600" spc="-1" strike="noStrike">
                <a:solidFill>
                  <a:srgbClr val="000000"/>
                </a:solidFill>
                <a:latin typeface="メイリオ"/>
                <a:ea typeface="メイリオ"/>
              </a:rPr>
              <a:t>　　　　　　　　　　　　　　　　　　　　　　　　　　　　　　　　『社会資本整備総合交付金交付要綱』抜粋</a:t>
            </a:r>
            <a:endParaRPr b="0" lang="ja-JP" sz="1600" spc="-1" strike="noStrike">
              <a:solidFill>
                <a:srgbClr val="000000"/>
              </a:solidFill>
              <a:latin typeface="游ゴシック"/>
            </a:endParaRPr>
          </a:p>
        </p:txBody>
      </p:sp>
      <p:sp>
        <p:nvSpPr>
          <p:cNvPr id="261" name="CustomShape 2"/>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5</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ustomShape 1"/>
          <p:cNvSpPr/>
          <p:nvPr/>
        </p:nvSpPr>
        <p:spPr>
          <a:xfrm>
            <a:off x="1220400" y="586440"/>
            <a:ext cx="10625760" cy="484596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endParaRPr b="0" lang="en-US" sz="1800" spc="-1" strike="noStrike">
              <a:latin typeface="Arial"/>
            </a:endParaRPr>
          </a:p>
          <a:p>
            <a:pPr>
              <a:lnSpc>
                <a:spcPct val="90000"/>
              </a:lnSpc>
              <a:spcBef>
                <a:spcPts val="1001"/>
              </a:spcBef>
            </a:pPr>
            <a:r>
              <a:rPr b="1" lang="en-US" sz="1900" spc="-1" strike="noStrike">
                <a:solidFill>
                  <a:srgbClr val="000000"/>
                </a:solidFill>
                <a:latin typeface="ＭＳ ゴシック"/>
                <a:ea typeface="ＭＳ ゴシック"/>
              </a:rPr>
              <a:t>■</a:t>
            </a:r>
            <a:r>
              <a:rPr b="1" lang="en-US" sz="1900" spc="-1" strike="noStrike">
                <a:solidFill>
                  <a:srgbClr val="000000"/>
                </a:solidFill>
                <a:latin typeface="ＭＳ ゴシック"/>
                <a:ea typeface="ＭＳ ゴシック"/>
              </a:rPr>
              <a:t>事後評価の目的</a:t>
            </a:r>
            <a:endParaRPr b="0" lang="en-US" sz="1900" spc="-1" strike="noStrike">
              <a:latin typeface="Arial"/>
            </a:endParaRPr>
          </a:p>
          <a:p>
            <a:pPr>
              <a:lnSpc>
                <a:spcPct val="90000"/>
              </a:lnSpc>
              <a:spcBef>
                <a:spcPts val="1001"/>
              </a:spcBef>
            </a:pPr>
            <a:r>
              <a:rPr b="0" lang="en-US" sz="1900" spc="-1" strike="noStrike">
                <a:solidFill>
                  <a:srgbClr val="000000"/>
                </a:solidFill>
                <a:latin typeface="游ゴシック"/>
                <a:ea typeface="ＭＳ ゴシック"/>
              </a:rPr>
              <a:t>　</a:t>
            </a:r>
            <a:r>
              <a:rPr b="0" lang="en-US" sz="1900" spc="-1" strike="noStrike">
                <a:solidFill>
                  <a:srgbClr val="000000"/>
                </a:solidFill>
                <a:latin typeface="メイリオ"/>
                <a:ea typeface="メイリオ"/>
              </a:rPr>
              <a:t>・ 公共事業の効率性及びその実施過程の透明性の一層の向上を図る。</a:t>
            </a:r>
            <a:endParaRPr b="0" lang="en-US" sz="1900" spc="-1" strike="noStrike">
              <a:latin typeface="Arial"/>
            </a:endParaRPr>
          </a:p>
          <a:p>
            <a:pPr>
              <a:lnSpc>
                <a:spcPct val="90000"/>
              </a:lnSpc>
              <a:spcBef>
                <a:spcPts val="1001"/>
              </a:spcBef>
            </a:pPr>
            <a:r>
              <a:rPr b="0" lang="en-US" sz="1900" spc="-1" strike="noStrike">
                <a:solidFill>
                  <a:srgbClr val="000000"/>
                </a:solidFill>
                <a:latin typeface="メイリオ"/>
                <a:ea typeface="メイリオ"/>
              </a:rPr>
              <a:t>　・ 事業完了の効果、環境への影響等を確認し、必要に応じて適切な改善措置を検討する。</a:t>
            </a:r>
            <a:endParaRPr b="0" lang="en-US" sz="1900" spc="-1" strike="noStrike">
              <a:latin typeface="Arial"/>
            </a:endParaRPr>
          </a:p>
          <a:p>
            <a:pPr>
              <a:lnSpc>
                <a:spcPct val="90000"/>
              </a:lnSpc>
              <a:spcBef>
                <a:spcPts val="1001"/>
              </a:spcBef>
            </a:pPr>
            <a:endParaRPr b="0" lang="en-US" sz="1900" spc="-1" strike="noStrike">
              <a:latin typeface="Arial"/>
            </a:endParaRPr>
          </a:p>
          <a:p>
            <a:pPr>
              <a:lnSpc>
                <a:spcPct val="90000"/>
              </a:lnSpc>
              <a:spcBef>
                <a:spcPts val="1001"/>
              </a:spcBef>
            </a:pPr>
            <a:r>
              <a:rPr b="1" lang="en-US" sz="1900" spc="-1" strike="noStrike">
                <a:solidFill>
                  <a:srgbClr val="000000"/>
                </a:solidFill>
                <a:latin typeface="ＭＳ ゴシック"/>
                <a:ea typeface="ＭＳ ゴシック"/>
              </a:rPr>
              <a:t>■</a:t>
            </a:r>
            <a:r>
              <a:rPr b="1" lang="en-US" sz="1900" spc="-1" strike="noStrike">
                <a:solidFill>
                  <a:srgbClr val="000000"/>
                </a:solidFill>
                <a:latin typeface="ＭＳ ゴシック"/>
                <a:ea typeface="ＭＳ ゴシック"/>
              </a:rPr>
              <a:t>評価の項目</a:t>
            </a:r>
            <a:endParaRPr b="0" lang="en-US" sz="1900" spc="-1" strike="noStrike">
              <a:latin typeface="Arial"/>
            </a:endParaRPr>
          </a:p>
          <a:p>
            <a:pPr>
              <a:lnSpc>
                <a:spcPct val="90000"/>
              </a:lnSpc>
              <a:spcBef>
                <a:spcPts val="1001"/>
              </a:spcBef>
            </a:pPr>
            <a:r>
              <a:rPr b="0" lang="en-US" sz="1900" spc="-1" strike="noStrike">
                <a:solidFill>
                  <a:srgbClr val="000000"/>
                </a:solidFill>
                <a:latin typeface="游ゴシック"/>
                <a:ea typeface="ＭＳ ゴシック"/>
              </a:rPr>
              <a:t>　</a:t>
            </a:r>
            <a:r>
              <a:rPr b="0" lang="en-US" sz="1900" spc="-1" strike="noStrike">
                <a:solidFill>
                  <a:srgbClr val="000000"/>
                </a:solidFill>
                <a:latin typeface="メイリオ"/>
                <a:ea typeface="メイリオ"/>
              </a:rPr>
              <a:t>・ 社会資本整備総合交付金を充てた要素事業の進捗状況</a:t>
            </a:r>
            <a:endParaRPr b="0" lang="en-US" sz="1900" spc="-1" strike="noStrike">
              <a:latin typeface="Arial"/>
            </a:endParaRPr>
          </a:p>
          <a:p>
            <a:pPr>
              <a:lnSpc>
                <a:spcPct val="90000"/>
              </a:lnSpc>
              <a:spcBef>
                <a:spcPts val="1001"/>
              </a:spcBef>
            </a:pPr>
            <a:r>
              <a:rPr b="0" lang="en-US" sz="1900" spc="-1" strike="noStrike">
                <a:solidFill>
                  <a:srgbClr val="000000"/>
                </a:solidFill>
                <a:latin typeface="メイリオ"/>
                <a:ea typeface="メイリオ"/>
              </a:rPr>
              <a:t>　・ 事業効果の発現状況</a:t>
            </a:r>
            <a:endParaRPr b="0" lang="en-US" sz="1900" spc="-1" strike="noStrike">
              <a:latin typeface="Arial"/>
            </a:endParaRPr>
          </a:p>
          <a:p>
            <a:pPr>
              <a:lnSpc>
                <a:spcPct val="90000"/>
              </a:lnSpc>
              <a:spcBef>
                <a:spcPts val="1001"/>
              </a:spcBef>
            </a:pPr>
            <a:r>
              <a:rPr b="0" lang="en-US" sz="1900" spc="-1" strike="noStrike">
                <a:solidFill>
                  <a:srgbClr val="000000"/>
                </a:solidFill>
                <a:latin typeface="メイリオ"/>
                <a:ea typeface="メイリオ"/>
              </a:rPr>
              <a:t>　・ 評価指標の最終目標値の実現方策</a:t>
            </a:r>
            <a:endParaRPr b="0" lang="en-US" sz="1900" spc="-1" strike="noStrike">
              <a:latin typeface="Arial"/>
            </a:endParaRPr>
          </a:p>
          <a:p>
            <a:pPr>
              <a:lnSpc>
                <a:spcPct val="90000"/>
              </a:lnSpc>
              <a:spcBef>
                <a:spcPts val="1001"/>
              </a:spcBef>
            </a:pPr>
            <a:endParaRPr b="0" lang="en-US" sz="1900" spc="-1" strike="noStrike">
              <a:latin typeface="Arial"/>
            </a:endParaRPr>
          </a:p>
        </p:txBody>
      </p:sp>
      <p:sp>
        <p:nvSpPr>
          <p:cNvPr id="263" name="CustomShape 2"/>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6</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893880" y="562680"/>
            <a:ext cx="8534160" cy="852840"/>
          </a:xfrm>
          <a:prstGeom prst="rect">
            <a:avLst/>
          </a:prstGeom>
          <a:noFill/>
          <a:ln>
            <a:noFill/>
          </a:ln>
        </p:spPr>
        <p:txBody>
          <a:bodyPr anchor="ctr">
            <a:noAutofit/>
          </a:bodyPr>
          <a:p>
            <a:pPr>
              <a:lnSpc>
                <a:spcPct val="90000"/>
              </a:lnSpc>
            </a:pPr>
            <a:r>
              <a:rPr b="0" lang="ja-JP" sz="3200" spc="-1" strike="noStrike">
                <a:solidFill>
                  <a:srgbClr val="44546a"/>
                </a:solidFill>
                <a:latin typeface="HGPｺﾞｼｯｸE"/>
                <a:ea typeface="HGPｺﾞｼｯｸE"/>
              </a:rPr>
              <a:t>３．事後評価及びフォローアップについて</a:t>
            </a:r>
            <a:endParaRPr b="0" lang="ja-JP" sz="3200" spc="-1" strike="noStrike">
              <a:solidFill>
                <a:srgbClr val="000000"/>
              </a:solidFill>
              <a:latin typeface="游ゴシック"/>
            </a:endParaRPr>
          </a:p>
        </p:txBody>
      </p:sp>
      <p:sp>
        <p:nvSpPr>
          <p:cNvPr id="265" name="TextShape 2"/>
          <p:cNvSpPr txBox="1"/>
          <p:nvPr/>
        </p:nvSpPr>
        <p:spPr>
          <a:xfrm>
            <a:off x="1189080" y="1600920"/>
            <a:ext cx="9546120" cy="4433760"/>
          </a:xfrm>
          <a:prstGeom prst="rect">
            <a:avLst/>
          </a:prstGeom>
          <a:noFill/>
          <a:ln>
            <a:noFill/>
          </a:ln>
        </p:spPr>
        <p:txBody>
          <a:bodyPr>
            <a:normAutofit/>
          </a:bodyPr>
          <a:p>
            <a:pPr>
              <a:lnSpc>
                <a:spcPts val="1701"/>
              </a:lnSpc>
              <a:spcBef>
                <a:spcPts val="1001"/>
              </a:spcBef>
            </a:pPr>
            <a:r>
              <a:rPr b="1" lang="ja-JP" sz="1800" spc="-1" strike="noStrike">
                <a:solidFill>
                  <a:srgbClr val="000000"/>
                </a:solidFill>
                <a:latin typeface="ＭＳ ゴシック"/>
                <a:ea typeface="ＭＳ ゴシック"/>
              </a:rPr>
              <a:t>（１）事後評価対象計画</a:t>
            </a:r>
            <a:endParaRPr b="0" lang="ja-JP" sz="1800" spc="-1" strike="noStrike">
              <a:solidFill>
                <a:srgbClr val="000000"/>
              </a:solidFill>
              <a:latin typeface="游ゴシック"/>
            </a:endParaRPr>
          </a:p>
          <a:p>
            <a:pPr>
              <a:lnSpc>
                <a:spcPts val="1701"/>
              </a:lnSpc>
              <a:spcBef>
                <a:spcPts val="1001"/>
              </a:spcBef>
            </a:pPr>
            <a:endParaRPr b="0" lang="ja-JP" sz="1800" spc="-1" strike="noStrike">
              <a:solidFill>
                <a:srgbClr val="000000"/>
              </a:solidFill>
              <a:latin typeface="游ゴシック"/>
            </a:endParaRPr>
          </a:p>
          <a:p>
            <a:pPr>
              <a:lnSpc>
                <a:spcPts val="1701"/>
              </a:lnSpc>
              <a:spcBef>
                <a:spcPts val="1001"/>
              </a:spcBef>
            </a:pPr>
            <a:r>
              <a:rPr b="0" lang="ja-JP" sz="1800" spc="-1" strike="noStrike">
                <a:solidFill>
                  <a:srgbClr val="000000"/>
                </a:solidFill>
                <a:latin typeface="ＭＳ ゴシック"/>
                <a:ea typeface="ＭＳ ゴシック"/>
              </a:rPr>
              <a:t>　</a:t>
            </a:r>
            <a:r>
              <a:rPr b="0" lang="ja-JP" sz="1800" spc="-1" strike="noStrike">
                <a:solidFill>
                  <a:srgbClr val="000000"/>
                </a:solidFill>
                <a:latin typeface="メイリオ"/>
                <a:ea typeface="メイリオ"/>
              </a:rPr>
              <a:t>①活力創出基盤整備</a:t>
            </a:r>
            <a:endParaRPr b="0" lang="ja-JP" sz="1800" spc="-1" strike="noStrike">
              <a:solidFill>
                <a:srgbClr val="000000"/>
              </a:solidFill>
              <a:latin typeface="游ゴシック"/>
            </a:endParaRPr>
          </a:p>
          <a:p>
            <a:pPr>
              <a:lnSpc>
                <a:spcPts val="1701"/>
              </a:lnSpc>
              <a:spcBef>
                <a:spcPts val="1001"/>
              </a:spcBef>
            </a:pPr>
            <a:r>
              <a:rPr b="0" lang="ja-JP" sz="1800" spc="-1" strike="noStrike">
                <a:solidFill>
                  <a:srgbClr val="000000"/>
                </a:solidFill>
                <a:latin typeface="メイリオ"/>
                <a:ea typeface="メイリオ"/>
              </a:rPr>
              <a:t>　　計 画 名　 甲府駅へのアクセス向上を推進する街路事業（２期）</a:t>
            </a:r>
            <a:endParaRPr b="0" lang="ja-JP" sz="1800" spc="-1" strike="noStrike">
              <a:solidFill>
                <a:srgbClr val="000000"/>
              </a:solidFill>
              <a:latin typeface="游ゴシック"/>
            </a:endParaRPr>
          </a:p>
          <a:p>
            <a:pPr>
              <a:lnSpc>
                <a:spcPts val="1701"/>
              </a:lnSpc>
              <a:spcBef>
                <a:spcPts val="1001"/>
              </a:spcBef>
            </a:pPr>
            <a:r>
              <a:rPr b="0" lang="ja-JP" sz="1800" spc="-1" strike="noStrike">
                <a:solidFill>
                  <a:srgbClr val="000000"/>
                </a:solidFill>
                <a:latin typeface="メイリオ"/>
                <a:ea typeface="メイリオ"/>
              </a:rPr>
              <a:t>　　計画期間　平成３０年度　～　令和２年度（３年間）</a:t>
            </a:r>
            <a:endParaRPr b="0" lang="ja-JP" sz="1800" spc="-1" strike="noStrike">
              <a:solidFill>
                <a:srgbClr val="000000"/>
              </a:solidFill>
              <a:latin typeface="游ゴシック"/>
            </a:endParaRPr>
          </a:p>
          <a:p>
            <a:pPr>
              <a:lnSpc>
                <a:spcPts val="1701"/>
              </a:lnSpc>
              <a:spcBef>
                <a:spcPts val="1001"/>
              </a:spcBef>
            </a:pPr>
            <a:r>
              <a:rPr b="0" lang="ja-JP" sz="1800" spc="-1" strike="noStrike">
                <a:solidFill>
                  <a:srgbClr val="000000"/>
                </a:solidFill>
                <a:latin typeface="メイリオ"/>
                <a:ea typeface="メイリオ"/>
              </a:rPr>
              <a:t>　　評価理由　令和２年度の計画完了による</a:t>
            </a:r>
            <a:endParaRPr b="0" lang="ja-JP" sz="1800" spc="-1" strike="noStrike">
              <a:solidFill>
                <a:srgbClr val="000000"/>
              </a:solidFill>
              <a:latin typeface="游ゴシック"/>
            </a:endParaRPr>
          </a:p>
          <a:p>
            <a:pPr>
              <a:lnSpc>
                <a:spcPts val="1701"/>
              </a:lnSpc>
              <a:spcBef>
                <a:spcPts val="1001"/>
              </a:spcBef>
            </a:pPr>
            <a:endParaRPr b="0" lang="ja-JP" sz="1800" spc="-1" strike="noStrike">
              <a:solidFill>
                <a:srgbClr val="000000"/>
              </a:solidFill>
              <a:latin typeface="游ゴシック"/>
            </a:endParaRPr>
          </a:p>
          <a:p>
            <a:pPr>
              <a:lnSpc>
                <a:spcPts val="1701"/>
              </a:lnSpc>
              <a:spcBef>
                <a:spcPts val="1001"/>
              </a:spcBef>
            </a:pPr>
            <a:r>
              <a:rPr b="0" lang="ja-JP" sz="1800" spc="-1" strike="noStrike">
                <a:solidFill>
                  <a:srgbClr val="000000"/>
                </a:solidFill>
                <a:latin typeface="メイリオ"/>
                <a:ea typeface="メイリオ"/>
              </a:rPr>
              <a:t>　②防災・安全交付金</a:t>
            </a:r>
            <a:endParaRPr b="0" lang="ja-JP" sz="1800" spc="-1" strike="noStrike">
              <a:solidFill>
                <a:srgbClr val="000000"/>
              </a:solidFill>
              <a:latin typeface="游ゴシック"/>
            </a:endParaRPr>
          </a:p>
          <a:p>
            <a:pPr>
              <a:lnSpc>
                <a:spcPts val="1701"/>
              </a:lnSpc>
              <a:spcBef>
                <a:spcPts val="1001"/>
              </a:spcBef>
            </a:pPr>
            <a:r>
              <a:rPr b="0" lang="ja-JP" sz="1800" spc="-1" strike="noStrike">
                <a:solidFill>
                  <a:srgbClr val="000000"/>
                </a:solidFill>
                <a:latin typeface="メイリオ"/>
                <a:ea typeface="メイリオ"/>
              </a:rPr>
              <a:t>　　計 画 名　 甲府駅へのアクセス向上を推進する街路整備</a:t>
            </a:r>
            <a:endParaRPr b="0" lang="ja-JP" sz="1800" spc="-1" strike="noStrike">
              <a:solidFill>
                <a:srgbClr val="000000"/>
              </a:solidFill>
              <a:latin typeface="游ゴシック"/>
            </a:endParaRPr>
          </a:p>
          <a:p>
            <a:pPr>
              <a:lnSpc>
                <a:spcPts val="1701"/>
              </a:lnSpc>
              <a:spcBef>
                <a:spcPts val="1001"/>
              </a:spcBef>
            </a:pPr>
            <a:r>
              <a:rPr b="0" lang="ja-JP" sz="1800" spc="-1" strike="noStrike">
                <a:solidFill>
                  <a:srgbClr val="000000"/>
                </a:solidFill>
                <a:latin typeface="メイリオ"/>
                <a:ea typeface="メイリオ"/>
              </a:rPr>
              <a:t>　　計画期間　平成２９年度　～　平成３０年度（２年間）</a:t>
            </a:r>
            <a:endParaRPr b="0" lang="ja-JP" sz="1800" spc="-1" strike="noStrike">
              <a:solidFill>
                <a:srgbClr val="000000"/>
              </a:solidFill>
              <a:latin typeface="游ゴシック"/>
            </a:endParaRPr>
          </a:p>
          <a:p>
            <a:pPr>
              <a:lnSpc>
                <a:spcPts val="1701"/>
              </a:lnSpc>
              <a:spcBef>
                <a:spcPts val="1001"/>
              </a:spcBef>
            </a:pPr>
            <a:r>
              <a:rPr b="0" lang="ja-JP" sz="1800" spc="-1" strike="noStrike">
                <a:solidFill>
                  <a:srgbClr val="000000"/>
                </a:solidFill>
                <a:latin typeface="メイリオ"/>
                <a:ea typeface="メイリオ"/>
              </a:rPr>
              <a:t>　　評価理由　平成３０年度の計画完了による</a:t>
            </a:r>
            <a:endParaRPr b="0" lang="ja-JP" sz="1800" spc="-1" strike="noStrike">
              <a:solidFill>
                <a:srgbClr val="000000"/>
              </a:solidFill>
              <a:latin typeface="游ゴシック"/>
            </a:endParaRPr>
          </a:p>
        </p:txBody>
      </p:sp>
      <p:sp>
        <p:nvSpPr>
          <p:cNvPr id="266" name="CustomShape 3"/>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7</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2686</TotalTime>
  <Application>LibreOffice/6.2.8.2$Linux_X86_64 LibreOffice_project/20$Build-2</Application>
  <Words>3085</Words>
  <Paragraphs>340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2017-10-02T03:13:53Z</dcterms:created>
  <dc:creator>大塚和範</dc:creator>
  <dc:description/>
  <dc:language>ja-JP</dc:language>
  <cp:lastModifiedBy/>
  <cp:lastPrinted>2021-10-10T23:58:35Z</cp:lastPrinted>
  <dcterms:modified xsi:type="dcterms:W3CDTF">2022-03-14T16:42:11Z</dcterms:modified>
  <cp:revision>154</cp:revision>
  <dc:subject/>
  <dc:title>甲府駅周辺土地区画整理事業の概要</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ワイド画面</vt:lpwstr>
  </property>
  <property fmtid="{D5CDD505-2E9C-101B-9397-08002B2CF9AE}" pid="9" name="ScaleCrop">
    <vt:bool>0</vt:bool>
  </property>
  <property fmtid="{D5CDD505-2E9C-101B-9397-08002B2CF9AE}" pid="10" name="ShareDoc">
    <vt:bool>0</vt:bool>
  </property>
  <property fmtid="{D5CDD505-2E9C-101B-9397-08002B2CF9AE}" pid="11" name="Slides">
    <vt:i4>25</vt:i4>
  </property>
</Properties>
</file>