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_rels/presentation.xml.rels" ContentType="application/vnd.openxmlformats-package.relationships+xml"/>
  <Override PartName="/ppt/media/image11.wmf" ContentType="image/x-wmf"/>
  <Override PartName="/ppt/media/image4.jpeg" ContentType="image/jpeg"/>
  <Override PartName="/ppt/media/image3.jpeg" ContentType="image/jpeg"/>
  <Override PartName="/ppt/media/image2.jpeg" ContentType="image/jpeg"/>
  <Override PartName="/ppt/media/image1.wmf" ContentType="image/x-wmf"/>
  <Override PartName="/ppt/media/image5.png" ContentType="image/png"/>
  <Override PartName="/ppt/media/image12.wmf" ContentType="image/x-wmf"/>
  <Override PartName="/ppt/media/image6.jpeg" ContentType="image/jpeg"/>
  <Override PartName="/ppt/media/image7.jpeg" ContentType="image/jpeg"/>
  <Override PartName="/ppt/media/image8.png" ContentType="image/png"/>
  <Override PartName="/ppt/media/image10.wmf" ContentType="image/x-wmf"/>
  <Override PartName="/ppt/media/image9.wmf" ContentType="image/x-wmf"/>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88"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90" name="PlaceHolder 2"/>
          <p:cNvSpPr>
            <a:spLocks noGrp="1"/>
          </p:cNvSpPr>
          <p:nvPr>
            <p:ph type="body"/>
          </p:nvPr>
        </p:nvSpPr>
        <p:spPr>
          <a:xfrm>
            <a:off x="838080" y="1825560"/>
            <a:ext cx="1051524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92"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93"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97"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98"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99"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01"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02"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03" name="PlaceHolder 4"/>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05"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06"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07" name="PlaceHolder 4"/>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09" name="PlaceHolder 2"/>
          <p:cNvSpPr>
            <a:spLocks noGrp="1"/>
          </p:cNvSpPr>
          <p:nvPr>
            <p:ph type="body"/>
          </p:nvPr>
        </p:nvSpPr>
        <p:spPr>
          <a:xfrm>
            <a:off x="838080" y="182556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0" name="PlaceHolder 3"/>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12"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3"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4"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5" name="PlaceHolder 5"/>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17" name="PlaceHolder 2"/>
          <p:cNvSpPr>
            <a:spLocks noGrp="1"/>
          </p:cNvSpPr>
          <p:nvPr>
            <p:ph type="body"/>
          </p:nvPr>
        </p:nvSpPr>
        <p:spPr>
          <a:xfrm>
            <a:off x="83808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8" name="PlaceHolder 3"/>
          <p:cNvSpPr>
            <a:spLocks noGrp="1"/>
          </p:cNvSpPr>
          <p:nvPr>
            <p:ph type="body"/>
          </p:nvPr>
        </p:nvSpPr>
        <p:spPr>
          <a:xfrm>
            <a:off x="439344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9" name="PlaceHolder 4"/>
          <p:cNvSpPr>
            <a:spLocks noGrp="1"/>
          </p:cNvSpPr>
          <p:nvPr>
            <p:ph type="body"/>
          </p:nvPr>
        </p:nvSpPr>
        <p:spPr>
          <a:xfrm>
            <a:off x="794916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20" name="PlaceHolder 5"/>
          <p:cNvSpPr>
            <a:spLocks noGrp="1"/>
          </p:cNvSpPr>
          <p:nvPr>
            <p:ph type="body"/>
          </p:nvPr>
        </p:nvSpPr>
        <p:spPr>
          <a:xfrm>
            <a:off x="83808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21" name="PlaceHolder 6"/>
          <p:cNvSpPr>
            <a:spLocks noGrp="1"/>
          </p:cNvSpPr>
          <p:nvPr>
            <p:ph type="body"/>
          </p:nvPr>
        </p:nvSpPr>
        <p:spPr>
          <a:xfrm>
            <a:off x="439344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22" name="PlaceHolder 7"/>
          <p:cNvSpPr>
            <a:spLocks noGrp="1"/>
          </p:cNvSpPr>
          <p:nvPr>
            <p:ph type="body"/>
          </p:nvPr>
        </p:nvSpPr>
        <p:spPr>
          <a:xfrm>
            <a:off x="794916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30"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32" name="PlaceHolder 2"/>
          <p:cNvSpPr>
            <a:spLocks noGrp="1"/>
          </p:cNvSpPr>
          <p:nvPr>
            <p:ph type="body"/>
          </p:nvPr>
        </p:nvSpPr>
        <p:spPr>
          <a:xfrm>
            <a:off x="838080" y="1825560"/>
            <a:ext cx="1051524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34"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35"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39"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0"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1"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43"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4"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5" name="PlaceHolder 4"/>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47"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8"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49" name="PlaceHolder 4"/>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51" name="PlaceHolder 2"/>
          <p:cNvSpPr>
            <a:spLocks noGrp="1"/>
          </p:cNvSpPr>
          <p:nvPr>
            <p:ph type="body"/>
          </p:nvPr>
        </p:nvSpPr>
        <p:spPr>
          <a:xfrm>
            <a:off x="838080" y="182556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52" name="PlaceHolder 3"/>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54"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55"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56"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57" name="PlaceHolder 5"/>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59" name="PlaceHolder 2"/>
          <p:cNvSpPr>
            <a:spLocks noGrp="1"/>
          </p:cNvSpPr>
          <p:nvPr>
            <p:ph type="body"/>
          </p:nvPr>
        </p:nvSpPr>
        <p:spPr>
          <a:xfrm>
            <a:off x="83808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0" name="PlaceHolder 3"/>
          <p:cNvSpPr>
            <a:spLocks noGrp="1"/>
          </p:cNvSpPr>
          <p:nvPr>
            <p:ph type="body"/>
          </p:nvPr>
        </p:nvSpPr>
        <p:spPr>
          <a:xfrm>
            <a:off x="439344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1" name="PlaceHolder 4"/>
          <p:cNvSpPr>
            <a:spLocks noGrp="1"/>
          </p:cNvSpPr>
          <p:nvPr>
            <p:ph type="body"/>
          </p:nvPr>
        </p:nvSpPr>
        <p:spPr>
          <a:xfrm>
            <a:off x="794916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2" name="PlaceHolder 5"/>
          <p:cNvSpPr>
            <a:spLocks noGrp="1"/>
          </p:cNvSpPr>
          <p:nvPr>
            <p:ph type="body"/>
          </p:nvPr>
        </p:nvSpPr>
        <p:spPr>
          <a:xfrm>
            <a:off x="83808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3" name="PlaceHolder 6"/>
          <p:cNvSpPr>
            <a:spLocks noGrp="1"/>
          </p:cNvSpPr>
          <p:nvPr>
            <p:ph type="body"/>
          </p:nvPr>
        </p:nvSpPr>
        <p:spPr>
          <a:xfrm>
            <a:off x="439344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4" name="PlaceHolder 7"/>
          <p:cNvSpPr>
            <a:spLocks noGrp="1"/>
          </p:cNvSpPr>
          <p:nvPr>
            <p:ph type="body"/>
          </p:nvPr>
        </p:nvSpPr>
        <p:spPr>
          <a:xfrm>
            <a:off x="794916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71"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73" name="PlaceHolder 2"/>
          <p:cNvSpPr>
            <a:spLocks noGrp="1"/>
          </p:cNvSpPr>
          <p:nvPr>
            <p:ph type="body"/>
          </p:nvPr>
        </p:nvSpPr>
        <p:spPr>
          <a:xfrm>
            <a:off x="838080" y="1825560"/>
            <a:ext cx="1051524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75"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76"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80"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1"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2"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84"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5"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6" name="PlaceHolder 4"/>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88"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89"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0" name="PlaceHolder 4"/>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92" name="PlaceHolder 2"/>
          <p:cNvSpPr>
            <a:spLocks noGrp="1"/>
          </p:cNvSpPr>
          <p:nvPr>
            <p:ph type="body"/>
          </p:nvPr>
        </p:nvSpPr>
        <p:spPr>
          <a:xfrm>
            <a:off x="838080" y="182556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3" name="PlaceHolder 3"/>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95"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6"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7"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98" name="PlaceHolder 5"/>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200" name="PlaceHolder 2"/>
          <p:cNvSpPr>
            <a:spLocks noGrp="1"/>
          </p:cNvSpPr>
          <p:nvPr>
            <p:ph type="body"/>
          </p:nvPr>
        </p:nvSpPr>
        <p:spPr>
          <a:xfrm>
            <a:off x="83808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1" name="PlaceHolder 3"/>
          <p:cNvSpPr>
            <a:spLocks noGrp="1"/>
          </p:cNvSpPr>
          <p:nvPr>
            <p:ph type="body"/>
          </p:nvPr>
        </p:nvSpPr>
        <p:spPr>
          <a:xfrm>
            <a:off x="439344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2" name="PlaceHolder 4"/>
          <p:cNvSpPr>
            <a:spLocks noGrp="1"/>
          </p:cNvSpPr>
          <p:nvPr>
            <p:ph type="body"/>
          </p:nvPr>
        </p:nvSpPr>
        <p:spPr>
          <a:xfrm>
            <a:off x="7949160" y="182556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3" name="PlaceHolder 5"/>
          <p:cNvSpPr>
            <a:spLocks noGrp="1"/>
          </p:cNvSpPr>
          <p:nvPr>
            <p:ph type="body"/>
          </p:nvPr>
        </p:nvSpPr>
        <p:spPr>
          <a:xfrm>
            <a:off x="83808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4" name="PlaceHolder 6"/>
          <p:cNvSpPr>
            <a:spLocks noGrp="1"/>
          </p:cNvSpPr>
          <p:nvPr>
            <p:ph type="body"/>
          </p:nvPr>
        </p:nvSpPr>
        <p:spPr>
          <a:xfrm>
            <a:off x="439344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5" name="PlaceHolder 7"/>
          <p:cNvSpPr>
            <a:spLocks noGrp="1"/>
          </p:cNvSpPr>
          <p:nvPr>
            <p:ph type="body"/>
          </p:nvPr>
        </p:nvSpPr>
        <p:spPr>
          <a:xfrm>
            <a:off x="7949160" y="4098240"/>
            <a:ext cx="338580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ja-JP" sz="1800" spc="-1" strike="noStrike">
              <a:solidFill>
                <a:srgbClr val="000000"/>
              </a:solidFill>
              <a:latin typeface="游ゴシック"/>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ja-JP" sz="2800" spc="-1" strike="noStrike">
              <a:solidFill>
                <a:srgbClr val="000000"/>
              </a:solidFill>
              <a:latin typeface="游ゴシック"/>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ja-JP" sz="2800" spc="-1" strike="noStrike">
              <a:solidFill>
                <a:srgbClr val="000000"/>
              </a:solidFill>
              <a:latin typeface="游ゴシック"/>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ja-JP" sz="6000" spc="-1" strike="noStrike">
                <a:solidFill>
                  <a:srgbClr val="000000"/>
                </a:solidFill>
                <a:latin typeface="游ゴシック Light"/>
              </a:rPr>
              <a:t>マスター タイトルの書式設定</a:t>
            </a:r>
            <a:endParaRPr b="0" lang="ja-JP" sz="6000" spc="-1" strike="noStrike">
              <a:solidFill>
                <a:srgbClr val="000000"/>
              </a:solidFill>
              <a:latin typeface="游ゴシック"/>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B27A9EB6-D4D3-4A1F-9797-3F01DE74533C}"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2DCEBA9F-2746-4C12-BE51-652A7C16CEDC}" type="slidenum">
              <a:rPr b="0" lang="en-US" sz="1200" spc="-1" strike="noStrike">
                <a:solidFill>
                  <a:srgbClr val="8b8b8b"/>
                </a:solidFill>
                <a:latin typeface="游ゴシック"/>
              </a:rPr>
              <a:t>&lt;番号&gt;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ja-JP" sz="2800" spc="-1" strike="noStrike">
                <a:solidFill>
                  <a:srgbClr val="000000"/>
                </a:solidFill>
                <a:latin typeface="游ゴシック"/>
              </a:rPr>
              <a:t>アウトラインテキストの書式を編集するにはクリックします。</a:t>
            </a:r>
            <a:endParaRPr b="0" lang="ja-JP" sz="2800" spc="-1" strike="noStrike">
              <a:solidFill>
                <a:srgbClr val="000000"/>
              </a:solidFill>
              <a:latin typeface="游ゴシック"/>
            </a:endParaRPr>
          </a:p>
          <a:p>
            <a:pPr lvl="1" marL="864000" indent="-324000">
              <a:spcBef>
                <a:spcPts val="1134"/>
              </a:spcBef>
              <a:buClr>
                <a:srgbClr val="000000"/>
              </a:buClr>
              <a:buSzPct val="75000"/>
              <a:buFont typeface="Symbol" charset="2"/>
              <a:buChar char=""/>
            </a:pPr>
            <a:r>
              <a:rPr b="0" lang="ja-JP" sz="2000" spc="-1" strike="noStrike">
                <a:solidFill>
                  <a:srgbClr val="000000"/>
                </a:solidFill>
                <a:latin typeface="游ゴシック"/>
              </a:rPr>
              <a:t>2</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2" marL="1296000" indent="-288000">
              <a:spcBef>
                <a:spcPts val="850"/>
              </a:spcBef>
              <a:buClr>
                <a:srgbClr val="000000"/>
              </a:buClr>
              <a:buSzPct val="45000"/>
              <a:buFont typeface="Wingdings" charset="2"/>
              <a:buChar char=""/>
            </a:pPr>
            <a:r>
              <a:rPr b="0" lang="ja-JP" sz="1800" spc="-1" strike="noStrike">
                <a:solidFill>
                  <a:srgbClr val="000000"/>
                </a:solidFill>
                <a:latin typeface="游ゴシック"/>
              </a:rPr>
              <a:t>3</a:t>
            </a:r>
            <a:r>
              <a:rPr b="0" lang="ja-JP" sz="1800" spc="-1" strike="noStrike">
                <a:solidFill>
                  <a:srgbClr val="000000"/>
                </a:solidFill>
                <a:latin typeface="游ゴシック"/>
              </a:rPr>
              <a:t>レベル目のアウトライン</a:t>
            </a:r>
            <a:endParaRPr b="0" lang="ja-JP" sz="1800" spc="-1" strike="noStrike">
              <a:solidFill>
                <a:srgbClr val="000000"/>
              </a:solidFill>
              <a:latin typeface="游ゴシック"/>
            </a:endParaRPr>
          </a:p>
          <a:p>
            <a:pPr lvl="3" marL="1728000" indent="-216000">
              <a:spcBef>
                <a:spcPts val="567"/>
              </a:spcBef>
              <a:buClr>
                <a:srgbClr val="000000"/>
              </a:buClr>
              <a:buSzPct val="75000"/>
              <a:buFont typeface="Symbol" charset="2"/>
              <a:buChar char=""/>
            </a:pPr>
            <a:r>
              <a:rPr b="0" lang="ja-JP" sz="1800" spc="-1" strike="noStrike">
                <a:solidFill>
                  <a:srgbClr val="000000"/>
                </a:solidFill>
                <a:latin typeface="游ゴシック"/>
              </a:rPr>
              <a:t>4</a:t>
            </a:r>
            <a:r>
              <a:rPr b="0" lang="ja-JP" sz="1800" spc="-1" strike="noStrike">
                <a:solidFill>
                  <a:srgbClr val="000000"/>
                </a:solidFill>
                <a:latin typeface="游ゴシック"/>
              </a:rPr>
              <a:t>レベル目のアウトライン</a:t>
            </a:r>
            <a:endParaRPr b="0" lang="ja-JP" sz="1800" spc="-1" strike="noStrike">
              <a:solidFill>
                <a:srgbClr val="000000"/>
              </a:solidFill>
              <a:latin typeface="游ゴシック"/>
            </a:endParaRPr>
          </a:p>
          <a:p>
            <a:pPr lvl="4" marL="2160000" indent="-216000">
              <a:spcBef>
                <a:spcPts val="283"/>
              </a:spcBef>
              <a:buClr>
                <a:srgbClr val="000000"/>
              </a:buClr>
              <a:buSzPct val="45000"/>
              <a:buFont typeface="Wingdings" charset="2"/>
              <a:buChar char=""/>
            </a:pPr>
            <a:r>
              <a:rPr b="0" lang="ja-JP" sz="2000" spc="-1" strike="noStrike">
                <a:solidFill>
                  <a:srgbClr val="000000"/>
                </a:solidFill>
                <a:latin typeface="游ゴシック"/>
              </a:rPr>
              <a:t>5</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5" marL="2592000" indent="-216000">
              <a:spcBef>
                <a:spcPts val="283"/>
              </a:spcBef>
              <a:buClr>
                <a:srgbClr val="000000"/>
              </a:buClr>
              <a:buSzPct val="45000"/>
              <a:buFont typeface="Wingdings" charset="2"/>
              <a:buChar char=""/>
            </a:pPr>
            <a:r>
              <a:rPr b="0" lang="ja-JP" sz="2000" spc="-1" strike="noStrike">
                <a:solidFill>
                  <a:srgbClr val="000000"/>
                </a:solidFill>
                <a:latin typeface="游ゴシック"/>
              </a:rPr>
              <a:t>6</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6" marL="3024000" indent="-216000">
              <a:spcBef>
                <a:spcPts val="283"/>
              </a:spcBef>
              <a:buClr>
                <a:srgbClr val="000000"/>
              </a:buClr>
              <a:buSzPct val="45000"/>
              <a:buFont typeface="Wingdings" charset="2"/>
              <a:buChar char=""/>
            </a:pPr>
            <a:r>
              <a:rPr b="0" lang="ja-JP" sz="2000" spc="-1" strike="noStrike">
                <a:solidFill>
                  <a:srgbClr val="000000"/>
                </a:solidFill>
                <a:latin typeface="游ゴシック"/>
              </a:rPr>
              <a:t>7</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ja-JP" sz="4400" spc="-1" strike="noStrike">
                <a:solidFill>
                  <a:srgbClr val="000000"/>
                </a:solidFill>
                <a:latin typeface="游ゴシック Light"/>
              </a:rPr>
              <a:t>マスター タイトルの書式設定</a:t>
            </a:r>
            <a:endParaRPr b="0" lang="ja-JP" sz="4400" spc="-1" strike="noStrike">
              <a:solidFill>
                <a:srgbClr val="000000"/>
              </a:solidFill>
              <a:latin typeface="游ゴシック"/>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ja-JP" sz="2800" spc="-1" strike="noStrike">
                <a:solidFill>
                  <a:srgbClr val="000000"/>
                </a:solidFill>
                <a:latin typeface="游ゴシック"/>
              </a:rPr>
              <a:t>マスター テキストの書式設定</a:t>
            </a:r>
            <a:endParaRPr b="0" lang="ja-JP" sz="2800" spc="-1" strike="noStrike">
              <a:solidFill>
                <a:srgbClr val="000000"/>
              </a:solidFill>
              <a:latin typeface="游ゴシック"/>
            </a:endParaRPr>
          </a:p>
          <a:p>
            <a:pPr lvl="1" marL="685800" indent="-228240">
              <a:lnSpc>
                <a:spcPct val="90000"/>
              </a:lnSpc>
              <a:spcBef>
                <a:spcPts val="499"/>
              </a:spcBef>
              <a:buClr>
                <a:srgbClr val="000000"/>
              </a:buClr>
              <a:buFont typeface="Arial"/>
              <a:buChar char="•"/>
            </a:pPr>
            <a:r>
              <a:rPr b="0" lang="ja-JP" sz="2400" spc="-1" strike="noStrike">
                <a:solidFill>
                  <a:srgbClr val="000000"/>
                </a:solidFill>
                <a:latin typeface="游ゴシック"/>
              </a:rPr>
              <a:t>第 </a:t>
            </a:r>
            <a:r>
              <a:rPr b="0" lang="ja-JP" sz="2400" spc="-1" strike="noStrike">
                <a:solidFill>
                  <a:srgbClr val="000000"/>
                </a:solidFill>
                <a:latin typeface="游ゴシック"/>
              </a:rPr>
              <a:t>2 </a:t>
            </a:r>
            <a:r>
              <a:rPr b="0" lang="ja-JP" sz="2400" spc="-1" strike="noStrike">
                <a:solidFill>
                  <a:srgbClr val="000000"/>
                </a:solidFill>
                <a:latin typeface="游ゴシック"/>
              </a:rPr>
              <a:t>レベル</a:t>
            </a:r>
            <a:endParaRPr b="0" lang="ja-JP" sz="2400" spc="-1" strike="noStrike">
              <a:solidFill>
                <a:srgbClr val="000000"/>
              </a:solidFill>
              <a:latin typeface="游ゴシック"/>
            </a:endParaRPr>
          </a:p>
          <a:p>
            <a:pPr lvl="2" marL="1143000" indent="-228240">
              <a:lnSpc>
                <a:spcPct val="90000"/>
              </a:lnSpc>
              <a:spcBef>
                <a:spcPts val="499"/>
              </a:spcBef>
              <a:buClr>
                <a:srgbClr val="000000"/>
              </a:buClr>
              <a:buFont typeface="Arial"/>
              <a:buChar char="•"/>
            </a:pPr>
            <a:r>
              <a:rPr b="0" lang="ja-JP" sz="2000" spc="-1" strike="noStrike">
                <a:solidFill>
                  <a:srgbClr val="000000"/>
                </a:solidFill>
                <a:latin typeface="游ゴシック"/>
              </a:rPr>
              <a:t>第 </a:t>
            </a:r>
            <a:r>
              <a:rPr b="0" lang="ja-JP" sz="2000" spc="-1" strike="noStrike">
                <a:solidFill>
                  <a:srgbClr val="000000"/>
                </a:solidFill>
                <a:latin typeface="游ゴシック"/>
              </a:rPr>
              <a:t>3 </a:t>
            </a:r>
            <a:r>
              <a:rPr b="0" lang="ja-JP" sz="2000" spc="-1" strike="noStrike">
                <a:solidFill>
                  <a:srgbClr val="000000"/>
                </a:solidFill>
                <a:latin typeface="游ゴシック"/>
              </a:rPr>
              <a:t>レベル</a:t>
            </a:r>
            <a:endParaRPr b="0" lang="ja-JP" sz="2000" spc="-1" strike="noStrike">
              <a:solidFill>
                <a:srgbClr val="000000"/>
              </a:solidFill>
              <a:latin typeface="游ゴシック"/>
            </a:endParaRPr>
          </a:p>
          <a:p>
            <a:pPr lvl="3" marL="16002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4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a:p>
            <a:pPr lvl="4" marL="20574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5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15AE79E1-8F19-47D9-B9A0-894D8FE229AC}"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302EE65F-E234-42D8-A520-DF9FE1284A3A}" type="slidenum">
              <a:rPr b="0" lang="en-US" sz="1200" spc="-1" strike="noStrike">
                <a:solidFill>
                  <a:srgbClr val="8b8b8b"/>
                </a:solidFill>
                <a:latin typeface="游ゴシック"/>
              </a:rPr>
              <a:t>&lt;番号&gt;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fld id="{5659C362-C763-43BA-8341-0D57B84ED318}"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EFD780B5-6E68-4F16-8862-3AD7CE8C4435}" type="slidenum">
              <a:rPr b="0" lang="en-US" sz="1200" spc="-1" strike="noStrike">
                <a:solidFill>
                  <a:srgbClr val="8b8b8b"/>
                </a:solidFill>
                <a:latin typeface="游ゴシック"/>
              </a:rPr>
              <a:t>&lt;番号&gt;</a:t>
            </a:fld>
            <a:endParaRPr b="0" lang="en-US" sz="1200" spc="-1" strike="noStrike">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ja-JP" sz="1800" spc="-1" strike="noStrike">
                <a:solidFill>
                  <a:srgbClr val="000000"/>
                </a:solidFill>
                <a:latin typeface="游ゴシック"/>
              </a:rPr>
              <a:t>タイトルテキストの書式を編集するにはクリックします。</a:t>
            </a:r>
            <a:endParaRPr b="0" lang="ja-JP" sz="1800" spc="-1" strike="noStrike">
              <a:solidFill>
                <a:srgbClr val="000000"/>
              </a:solidFill>
              <a:latin typeface="游ゴシック"/>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ja-JP" sz="2800" spc="-1" strike="noStrike">
                <a:solidFill>
                  <a:srgbClr val="000000"/>
                </a:solidFill>
                <a:latin typeface="游ゴシック"/>
              </a:rPr>
              <a:t>アウトラインテキストの書式を編集するにはクリックします。</a:t>
            </a:r>
            <a:endParaRPr b="0" lang="ja-JP" sz="2800" spc="-1" strike="noStrike">
              <a:solidFill>
                <a:srgbClr val="000000"/>
              </a:solidFill>
              <a:latin typeface="游ゴシック"/>
            </a:endParaRPr>
          </a:p>
          <a:p>
            <a:pPr lvl="1" marL="864000" indent="-324000">
              <a:spcBef>
                <a:spcPts val="1134"/>
              </a:spcBef>
              <a:buClr>
                <a:srgbClr val="000000"/>
              </a:buClr>
              <a:buSzPct val="75000"/>
              <a:buFont typeface="Symbol" charset="2"/>
              <a:buChar char=""/>
            </a:pPr>
            <a:r>
              <a:rPr b="0" lang="ja-JP" sz="2000" spc="-1" strike="noStrike">
                <a:solidFill>
                  <a:srgbClr val="000000"/>
                </a:solidFill>
                <a:latin typeface="游ゴシック"/>
              </a:rPr>
              <a:t>2</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2" marL="1296000" indent="-288000">
              <a:spcBef>
                <a:spcPts val="850"/>
              </a:spcBef>
              <a:buClr>
                <a:srgbClr val="000000"/>
              </a:buClr>
              <a:buSzPct val="45000"/>
              <a:buFont typeface="Wingdings" charset="2"/>
              <a:buChar char=""/>
            </a:pPr>
            <a:r>
              <a:rPr b="0" lang="ja-JP" sz="1800" spc="-1" strike="noStrike">
                <a:solidFill>
                  <a:srgbClr val="000000"/>
                </a:solidFill>
                <a:latin typeface="游ゴシック"/>
              </a:rPr>
              <a:t>3</a:t>
            </a:r>
            <a:r>
              <a:rPr b="0" lang="ja-JP" sz="1800" spc="-1" strike="noStrike">
                <a:solidFill>
                  <a:srgbClr val="000000"/>
                </a:solidFill>
                <a:latin typeface="游ゴシック"/>
              </a:rPr>
              <a:t>レベル目のアウトライン</a:t>
            </a:r>
            <a:endParaRPr b="0" lang="ja-JP" sz="1800" spc="-1" strike="noStrike">
              <a:solidFill>
                <a:srgbClr val="000000"/>
              </a:solidFill>
              <a:latin typeface="游ゴシック"/>
            </a:endParaRPr>
          </a:p>
          <a:p>
            <a:pPr lvl="3" marL="1728000" indent="-216000">
              <a:spcBef>
                <a:spcPts val="567"/>
              </a:spcBef>
              <a:buClr>
                <a:srgbClr val="000000"/>
              </a:buClr>
              <a:buSzPct val="75000"/>
              <a:buFont typeface="Symbol" charset="2"/>
              <a:buChar char=""/>
            </a:pPr>
            <a:r>
              <a:rPr b="0" lang="ja-JP" sz="1800" spc="-1" strike="noStrike">
                <a:solidFill>
                  <a:srgbClr val="000000"/>
                </a:solidFill>
                <a:latin typeface="游ゴシック"/>
              </a:rPr>
              <a:t>4</a:t>
            </a:r>
            <a:r>
              <a:rPr b="0" lang="ja-JP" sz="1800" spc="-1" strike="noStrike">
                <a:solidFill>
                  <a:srgbClr val="000000"/>
                </a:solidFill>
                <a:latin typeface="游ゴシック"/>
              </a:rPr>
              <a:t>レベル目のアウトライン</a:t>
            </a:r>
            <a:endParaRPr b="0" lang="ja-JP" sz="1800" spc="-1" strike="noStrike">
              <a:solidFill>
                <a:srgbClr val="000000"/>
              </a:solidFill>
              <a:latin typeface="游ゴシック"/>
            </a:endParaRPr>
          </a:p>
          <a:p>
            <a:pPr lvl="4" marL="2160000" indent="-216000">
              <a:spcBef>
                <a:spcPts val="283"/>
              </a:spcBef>
              <a:buClr>
                <a:srgbClr val="000000"/>
              </a:buClr>
              <a:buSzPct val="45000"/>
              <a:buFont typeface="Wingdings" charset="2"/>
              <a:buChar char=""/>
            </a:pPr>
            <a:r>
              <a:rPr b="0" lang="ja-JP" sz="2000" spc="-1" strike="noStrike">
                <a:solidFill>
                  <a:srgbClr val="000000"/>
                </a:solidFill>
                <a:latin typeface="游ゴシック"/>
              </a:rPr>
              <a:t>5</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5" marL="2592000" indent="-216000">
              <a:spcBef>
                <a:spcPts val="283"/>
              </a:spcBef>
              <a:buClr>
                <a:srgbClr val="000000"/>
              </a:buClr>
              <a:buSzPct val="45000"/>
              <a:buFont typeface="Wingdings" charset="2"/>
              <a:buChar char=""/>
            </a:pPr>
            <a:r>
              <a:rPr b="0" lang="ja-JP" sz="2000" spc="-1" strike="noStrike">
                <a:solidFill>
                  <a:srgbClr val="000000"/>
                </a:solidFill>
                <a:latin typeface="游ゴシック"/>
              </a:rPr>
              <a:t>6</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a:p>
            <a:pPr lvl="6" marL="3024000" indent="-216000">
              <a:spcBef>
                <a:spcPts val="283"/>
              </a:spcBef>
              <a:buClr>
                <a:srgbClr val="000000"/>
              </a:buClr>
              <a:buSzPct val="45000"/>
              <a:buFont typeface="Wingdings" charset="2"/>
              <a:buChar char=""/>
            </a:pPr>
            <a:r>
              <a:rPr b="0" lang="ja-JP" sz="2000" spc="-1" strike="noStrike">
                <a:solidFill>
                  <a:srgbClr val="000000"/>
                </a:solidFill>
                <a:latin typeface="游ゴシック"/>
              </a:rPr>
              <a:t>7</a:t>
            </a:r>
            <a:r>
              <a:rPr b="0" lang="ja-JP" sz="2000" spc="-1" strike="noStrike">
                <a:solidFill>
                  <a:srgbClr val="000000"/>
                </a:solidFill>
                <a:latin typeface="游ゴシック"/>
              </a:rPr>
              <a:t>レベル目のアウトライン</a:t>
            </a:r>
            <a:endParaRPr b="0" lang="ja-JP" sz="2000" spc="-1" strike="noStrike">
              <a:solidFill>
                <a:srgbClr val="000000"/>
              </a:solidFill>
              <a:latin typeface="游ゴシック"/>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ja-JP" sz="4400" spc="-1" strike="noStrike">
                <a:solidFill>
                  <a:srgbClr val="000000"/>
                </a:solidFill>
                <a:latin typeface="游ゴシック Light"/>
              </a:rPr>
              <a:t>マスター タイトルの書式設定</a:t>
            </a:r>
            <a:endParaRPr b="0" lang="ja-JP" sz="4400" spc="-1" strike="noStrike">
              <a:solidFill>
                <a:srgbClr val="000000"/>
              </a:solidFill>
              <a:latin typeface="游ゴシック"/>
            </a:endParaRPr>
          </a:p>
        </p:txBody>
      </p:sp>
      <p:sp>
        <p:nvSpPr>
          <p:cNvPr id="124" name="PlaceHolder 2"/>
          <p:cNvSpPr>
            <a:spLocks noGrp="1"/>
          </p:cNvSpPr>
          <p:nvPr>
            <p:ph type="body"/>
          </p:nvPr>
        </p:nvSpPr>
        <p:spPr>
          <a:xfrm>
            <a:off x="83808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ja-JP" sz="2800" spc="-1" strike="noStrike">
                <a:solidFill>
                  <a:srgbClr val="000000"/>
                </a:solidFill>
                <a:latin typeface="游ゴシック"/>
              </a:rPr>
              <a:t>マスター テキストの書式設定</a:t>
            </a:r>
            <a:endParaRPr b="0" lang="ja-JP" sz="2800" spc="-1" strike="noStrike">
              <a:solidFill>
                <a:srgbClr val="000000"/>
              </a:solidFill>
              <a:latin typeface="游ゴシック"/>
            </a:endParaRPr>
          </a:p>
          <a:p>
            <a:pPr lvl="1" marL="685800" indent="-228240">
              <a:lnSpc>
                <a:spcPct val="90000"/>
              </a:lnSpc>
              <a:spcBef>
                <a:spcPts val="499"/>
              </a:spcBef>
              <a:buClr>
                <a:srgbClr val="000000"/>
              </a:buClr>
              <a:buFont typeface="Arial"/>
              <a:buChar char="•"/>
            </a:pPr>
            <a:r>
              <a:rPr b="0" lang="ja-JP" sz="2400" spc="-1" strike="noStrike">
                <a:solidFill>
                  <a:srgbClr val="000000"/>
                </a:solidFill>
                <a:latin typeface="游ゴシック"/>
              </a:rPr>
              <a:t>第 </a:t>
            </a:r>
            <a:r>
              <a:rPr b="0" lang="ja-JP" sz="2400" spc="-1" strike="noStrike">
                <a:solidFill>
                  <a:srgbClr val="000000"/>
                </a:solidFill>
                <a:latin typeface="游ゴシック"/>
              </a:rPr>
              <a:t>2 </a:t>
            </a:r>
            <a:r>
              <a:rPr b="0" lang="ja-JP" sz="2400" spc="-1" strike="noStrike">
                <a:solidFill>
                  <a:srgbClr val="000000"/>
                </a:solidFill>
                <a:latin typeface="游ゴシック"/>
              </a:rPr>
              <a:t>レベル</a:t>
            </a:r>
            <a:endParaRPr b="0" lang="ja-JP" sz="2400" spc="-1" strike="noStrike">
              <a:solidFill>
                <a:srgbClr val="000000"/>
              </a:solidFill>
              <a:latin typeface="游ゴシック"/>
            </a:endParaRPr>
          </a:p>
          <a:p>
            <a:pPr lvl="2" marL="1143000" indent="-228240">
              <a:lnSpc>
                <a:spcPct val="90000"/>
              </a:lnSpc>
              <a:spcBef>
                <a:spcPts val="499"/>
              </a:spcBef>
              <a:buClr>
                <a:srgbClr val="000000"/>
              </a:buClr>
              <a:buFont typeface="Arial"/>
              <a:buChar char="•"/>
            </a:pPr>
            <a:r>
              <a:rPr b="0" lang="ja-JP" sz="2000" spc="-1" strike="noStrike">
                <a:solidFill>
                  <a:srgbClr val="000000"/>
                </a:solidFill>
                <a:latin typeface="游ゴシック"/>
              </a:rPr>
              <a:t>第 </a:t>
            </a:r>
            <a:r>
              <a:rPr b="0" lang="ja-JP" sz="2000" spc="-1" strike="noStrike">
                <a:solidFill>
                  <a:srgbClr val="000000"/>
                </a:solidFill>
                <a:latin typeface="游ゴシック"/>
              </a:rPr>
              <a:t>3 </a:t>
            </a:r>
            <a:r>
              <a:rPr b="0" lang="ja-JP" sz="2000" spc="-1" strike="noStrike">
                <a:solidFill>
                  <a:srgbClr val="000000"/>
                </a:solidFill>
                <a:latin typeface="游ゴシック"/>
              </a:rPr>
              <a:t>レベル</a:t>
            </a:r>
            <a:endParaRPr b="0" lang="ja-JP" sz="2000" spc="-1" strike="noStrike">
              <a:solidFill>
                <a:srgbClr val="000000"/>
              </a:solidFill>
              <a:latin typeface="游ゴシック"/>
            </a:endParaRPr>
          </a:p>
          <a:p>
            <a:pPr lvl="3" marL="16002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4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a:p>
            <a:pPr lvl="4" marL="20574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5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p:txBody>
      </p:sp>
      <p:sp>
        <p:nvSpPr>
          <p:cNvPr id="125" name="PlaceHolder 3"/>
          <p:cNvSpPr>
            <a:spLocks noGrp="1"/>
          </p:cNvSpPr>
          <p:nvPr>
            <p:ph type="body"/>
          </p:nvPr>
        </p:nvSpPr>
        <p:spPr>
          <a:xfrm>
            <a:off x="617220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ja-JP" sz="2800" spc="-1" strike="noStrike">
                <a:solidFill>
                  <a:srgbClr val="000000"/>
                </a:solidFill>
                <a:latin typeface="游ゴシック"/>
              </a:rPr>
              <a:t>マスター テキストの書式設定</a:t>
            </a:r>
            <a:endParaRPr b="0" lang="ja-JP" sz="2800" spc="-1" strike="noStrike">
              <a:solidFill>
                <a:srgbClr val="000000"/>
              </a:solidFill>
              <a:latin typeface="游ゴシック"/>
            </a:endParaRPr>
          </a:p>
          <a:p>
            <a:pPr lvl="1" marL="685800" indent="-228240">
              <a:lnSpc>
                <a:spcPct val="90000"/>
              </a:lnSpc>
              <a:spcBef>
                <a:spcPts val="499"/>
              </a:spcBef>
              <a:buClr>
                <a:srgbClr val="000000"/>
              </a:buClr>
              <a:buFont typeface="Arial"/>
              <a:buChar char="•"/>
            </a:pPr>
            <a:r>
              <a:rPr b="0" lang="ja-JP" sz="2400" spc="-1" strike="noStrike">
                <a:solidFill>
                  <a:srgbClr val="000000"/>
                </a:solidFill>
                <a:latin typeface="游ゴシック"/>
              </a:rPr>
              <a:t>第 </a:t>
            </a:r>
            <a:r>
              <a:rPr b="0" lang="ja-JP" sz="2400" spc="-1" strike="noStrike">
                <a:solidFill>
                  <a:srgbClr val="000000"/>
                </a:solidFill>
                <a:latin typeface="游ゴシック"/>
              </a:rPr>
              <a:t>2 </a:t>
            </a:r>
            <a:r>
              <a:rPr b="0" lang="ja-JP" sz="2400" spc="-1" strike="noStrike">
                <a:solidFill>
                  <a:srgbClr val="000000"/>
                </a:solidFill>
                <a:latin typeface="游ゴシック"/>
              </a:rPr>
              <a:t>レベル</a:t>
            </a:r>
            <a:endParaRPr b="0" lang="ja-JP" sz="2400" spc="-1" strike="noStrike">
              <a:solidFill>
                <a:srgbClr val="000000"/>
              </a:solidFill>
              <a:latin typeface="游ゴシック"/>
            </a:endParaRPr>
          </a:p>
          <a:p>
            <a:pPr lvl="2" marL="1143000" indent="-228240">
              <a:lnSpc>
                <a:spcPct val="90000"/>
              </a:lnSpc>
              <a:spcBef>
                <a:spcPts val="499"/>
              </a:spcBef>
              <a:buClr>
                <a:srgbClr val="000000"/>
              </a:buClr>
              <a:buFont typeface="Arial"/>
              <a:buChar char="•"/>
            </a:pPr>
            <a:r>
              <a:rPr b="0" lang="ja-JP" sz="2000" spc="-1" strike="noStrike">
                <a:solidFill>
                  <a:srgbClr val="000000"/>
                </a:solidFill>
                <a:latin typeface="游ゴシック"/>
              </a:rPr>
              <a:t>第 </a:t>
            </a:r>
            <a:r>
              <a:rPr b="0" lang="ja-JP" sz="2000" spc="-1" strike="noStrike">
                <a:solidFill>
                  <a:srgbClr val="000000"/>
                </a:solidFill>
                <a:latin typeface="游ゴシック"/>
              </a:rPr>
              <a:t>3 </a:t>
            </a:r>
            <a:r>
              <a:rPr b="0" lang="ja-JP" sz="2000" spc="-1" strike="noStrike">
                <a:solidFill>
                  <a:srgbClr val="000000"/>
                </a:solidFill>
                <a:latin typeface="游ゴシック"/>
              </a:rPr>
              <a:t>レベル</a:t>
            </a:r>
            <a:endParaRPr b="0" lang="ja-JP" sz="2000" spc="-1" strike="noStrike">
              <a:solidFill>
                <a:srgbClr val="000000"/>
              </a:solidFill>
              <a:latin typeface="游ゴシック"/>
            </a:endParaRPr>
          </a:p>
          <a:p>
            <a:pPr lvl="3" marL="16002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4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a:p>
            <a:pPr lvl="4" marL="2057400" indent="-228240">
              <a:lnSpc>
                <a:spcPct val="90000"/>
              </a:lnSpc>
              <a:spcBef>
                <a:spcPts val="499"/>
              </a:spcBef>
              <a:buClr>
                <a:srgbClr val="000000"/>
              </a:buClr>
              <a:buFont typeface="Arial"/>
              <a:buChar char="•"/>
            </a:pPr>
            <a:r>
              <a:rPr b="0" lang="ja-JP" sz="1800" spc="-1" strike="noStrike">
                <a:solidFill>
                  <a:srgbClr val="000000"/>
                </a:solidFill>
                <a:latin typeface="游ゴシック"/>
              </a:rPr>
              <a:t>第 </a:t>
            </a:r>
            <a:r>
              <a:rPr b="0" lang="ja-JP" sz="1800" spc="-1" strike="noStrike">
                <a:solidFill>
                  <a:srgbClr val="000000"/>
                </a:solidFill>
                <a:latin typeface="游ゴシック"/>
              </a:rPr>
              <a:t>5 </a:t>
            </a:r>
            <a:r>
              <a:rPr b="0" lang="ja-JP" sz="1800" spc="-1" strike="noStrike">
                <a:solidFill>
                  <a:srgbClr val="000000"/>
                </a:solidFill>
                <a:latin typeface="游ゴシック"/>
              </a:rPr>
              <a:t>レベル</a:t>
            </a:r>
            <a:endParaRPr b="0" lang="ja-JP" sz="1800" spc="-1" strike="noStrike">
              <a:solidFill>
                <a:srgbClr val="000000"/>
              </a:solidFill>
              <a:latin typeface="游ゴシック"/>
            </a:endParaRPr>
          </a:p>
        </p:txBody>
      </p:sp>
      <p:sp>
        <p:nvSpPr>
          <p:cNvPr id="126"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fld id="{FF56E906-BD38-4BE3-BC0B-E63BF3ECE789}"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127" name="PlaceHolder 5"/>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28"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BD11EE7D-DE8E-478F-8631-A2A26FDD4F0C}" type="slidenum">
              <a:rPr b="0" lang="en-US" sz="1200" spc="-1" strike="noStrike">
                <a:solidFill>
                  <a:srgbClr val="8b8b8b"/>
                </a:solidFill>
                <a:latin typeface="游ゴシック"/>
              </a:rPr>
              <a:t>&lt;番号&gt;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31960" y="1709640"/>
            <a:ext cx="10515240" cy="2852280"/>
          </a:xfrm>
          <a:prstGeom prst="rect">
            <a:avLst/>
          </a:prstGeom>
        </p:spPr>
        <p:txBody>
          <a:bodyPr anchor="b">
            <a:noAutofit/>
          </a:bodyPr>
          <a:p>
            <a:pPr>
              <a:lnSpc>
                <a:spcPct val="90000"/>
              </a:lnSpc>
            </a:pPr>
            <a:r>
              <a:rPr b="0" lang="ja-JP" sz="6000" spc="-1" strike="noStrike">
                <a:solidFill>
                  <a:srgbClr val="000000"/>
                </a:solidFill>
                <a:latin typeface="游ゴシック Light"/>
              </a:rPr>
              <a:t>マスター タイトルの書式設定</a:t>
            </a:r>
            <a:endParaRPr b="0" lang="ja-JP" sz="6000" spc="-1" strike="noStrike">
              <a:solidFill>
                <a:srgbClr val="000000"/>
              </a:solidFill>
              <a:latin typeface="游ゴシック"/>
            </a:endParaRPr>
          </a:p>
        </p:txBody>
      </p:sp>
      <p:sp>
        <p:nvSpPr>
          <p:cNvPr id="166" name="PlaceHolder 2"/>
          <p:cNvSpPr>
            <a:spLocks noGrp="1"/>
          </p:cNvSpPr>
          <p:nvPr>
            <p:ph type="body"/>
          </p:nvPr>
        </p:nvSpPr>
        <p:spPr>
          <a:xfrm>
            <a:off x="831960" y="4589640"/>
            <a:ext cx="10515240" cy="1499760"/>
          </a:xfrm>
          <a:prstGeom prst="rect">
            <a:avLst/>
          </a:prstGeom>
        </p:spPr>
        <p:txBody>
          <a:bodyPr>
            <a:noAutofit/>
          </a:bodyPr>
          <a:p>
            <a:pPr>
              <a:lnSpc>
                <a:spcPct val="90000"/>
              </a:lnSpc>
              <a:spcBef>
                <a:spcPts val="1001"/>
              </a:spcBef>
            </a:pPr>
            <a:r>
              <a:rPr b="0" lang="ja-JP" sz="2400" spc="-1" strike="noStrike">
                <a:solidFill>
                  <a:srgbClr val="8b8b8b"/>
                </a:solidFill>
                <a:latin typeface="游ゴシック"/>
              </a:rPr>
              <a:t>マスター テキストの書式設定</a:t>
            </a:r>
            <a:endParaRPr b="0" lang="ja-JP" sz="2400" spc="-1" strike="noStrike">
              <a:solidFill>
                <a:srgbClr val="000000"/>
              </a:solidFill>
              <a:latin typeface="游ゴシック"/>
            </a:endParaRPr>
          </a:p>
        </p:txBody>
      </p:sp>
      <p:sp>
        <p:nvSpPr>
          <p:cNvPr id="167"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fld id="{16D0E780-912A-4AC7-8E60-60D6BE4483E1}" type="datetime">
              <a:rPr b="0" lang="en-US" sz="1200" spc="-1" strike="noStrike">
                <a:solidFill>
                  <a:srgbClr val="8b8b8b"/>
                </a:solidFill>
                <a:latin typeface="游ゴシック"/>
              </a:rPr>
              <a:t>3/14/22</a:t>
            </a:fld>
            <a:endParaRPr b="0" lang="en-US" sz="1200" spc="-1" strike="noStrike">
              <a:latin typeface="Times New Roman"/>
            </a:endParaRPr>
          </a:p>
        </p:txBody>
      </p:sp>
      <p:sp>
        <p:nvSpPr>
          <p:cNvPr id="168"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69"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2CEF40C0-890C-402A-BE49-BC87B7909734}" type="slidenum">
              <a:rPr b="0" lang="en-US" sz="1200" spc="-1" strike="noStrike">
                <a:solidFill>
                  <a:srgbClr val="8b8b8b"/>
                </a:solidFill>
                <a:latin typeface="游ゴシック"/>
              </a:rPr>
              <a:t>&lt;番号&gt;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TextShape 1"/>
          <p:cNvSpPr txBox="1"/>
          <p:nvPr/>
        </p:nvSpPr>
        <p:spPr>
          <a:xfrm>
            <a:off x="810720" y="1191600"/>
            <a:ext cx="10722960" cy="5538600"/>
          </a:xfrm>
          <a:prstGeom prst="rect">
            <a:avLst/>
          </a:prstGeom>
          <a:noFill/>
          <a:ln>
            <a:noFill/>
          </a:ln>
        </p:spPr>
        <p:txBody>
          <a:bodyPr>
            <a:normAutofit/>
          </a:bodyPr>
          <a:p>
            <a:pPr>
              <a:lnSpc>
                <a:spcPct val="90000"/>
              </a:lnSpc>
              <a:spcBef>
                <a:spcPts val="1001"/>
              </a:spcBef>
            </a:pPr>
            <a:r>
              <a:rPr b="0" lang="ja-JP" sz="1800" spc="-1" strike="noStrike">
                <a:solidFill>
                  <a:srgbClr val="000000"/>
                </a:solidFill>
                <a:latin typeface="ＭＳ ゴシック"/>
                <a:ea typeface="ＭＳ ゴシック"/>
              </a:rPr>
              <a:t>■</a:t>
            </a:r>
            <a:r>
              <a:rPr b="0" lang="ja-JP" sz="1800" spc="-1" strike="noStrike">
                <a:solidFill>
                  <a:srgbClr val="000000"/>
                </a:solidFill>
                <a:latin typeface="ＭＳ ゴシック"/>
                <a:ea typeface="ＭＳ ゴシック"/>
              </a:rPr>
              <a:t>事後評価（活力創出基盤整備：</a:t>
            </a:r>
            <a:r>
              <a:rPr b="0" lang="ja-JP" sz="1800" spc="-1" strike="noStrike">
                <a:solidFill>
                  <a:srgbClr val="000000"/>
                </a:solidFill>
                <a:latin typeface="ＭＳ ゴシック"/>
                <a:ea typeface="ＭＳ ゴシック"/>
              </a:rPr>
              <a:t>2</a:t>
            </a:r>
            <a:r>
              <a:rPr b="0" lang="ja-JP" sz="1800" spc="-1" strike="noStrike">
                <a:solidFill>
                  <a:srgbClr val="000000"/>
                </a:solidFill>
                <a:latin typeface="ＭＳ ゴシック"/>
                <a:ea typeface="ＭＳ ゴシック"/>
              </a:rPr>
              <a:t>期指標①～③ 　防災・安全交付金：指標①～② ）</a:t>
            </a:r>
            <a:endParaRPr b="0" lang="ja-JP" sz="1800" spc="-1" strike="noStrike">
              <a:solidFill>
                <a:srgbClr val="000000"/>
              </a:solidFill>
              <a:latin typeface="游ゴシック"/>
            </a:endParaRPr>
          </a:p>
          <a:p>
            <a:pPr>
              <a:lnSpc>
                <a:spcPct val="90000"/>
              </a:lnSpc>
              <a:spcBef>
                <a:spcPts val="1001"/>
              </a:spcBef>
            </a:pPr>
            <a:r>
              <a:rPr b="0" lang="ja-JP" sz="2800" spc="-1" strike="noStrike">
                <a:solidFill>
                  <a:srgbClr val="000000"/>
                </a:solidFill>
                <a:latin typeface="游ゴシック"/>
                <a:ea typeface="ＭＳ ゴシック"/>
              </a:rPr>
              <a:t>　</a:t>
            </a:r>
            <a:endParaRPr b="0" lang="ja-JP" sz="2800" spc="-1" strike="noStrike">
              <a:solidFill>
                <a:srgbClr val="000000"/>
              </a:solidFill>
              <a:latin typeface="游ゴシック"/>
            </a:endParaRPr>
          </a:p>
          <a:p>
            <a:pPr>
              <a:lnSpc>
                <a:spcPct val="90000"/>
              </a:lnSpc>
              <a:spcBef>
                <a:spcPts val="1001"/>
              </a:spcBef>
            </a:pPr>
            <a:endParaRPr b="0" lang="ja-JP" sz="2800" spc="-1" strike="noStrike">
              <a:solidFill>
                <a:srgbClr val="000000"/>
              </a:solidFill>
              <a:latin typeface="游ゴシック"/>
            </a:endParaRPr>
          </a:p>
          <a:p>
            <a:pPr>
              <a:lnSpc>
                <a:spcPct val="90000"/>
              </a:lnSpc>
              <a:spcBef>
                <a:spcPts val="1001"/>
              </a:spcBef>
            </a:pPr>
            <a:endParaRPr b="0" lang="ja-JP" sz="2800" spc="-1" strike="noStrike">
              <a:solidFill>
                <a:srgbClr val="000000"/>
              </a:solidFill>
              <a:latin typeface="游ゴシック"/>
            </a:endParaRPr>
          </a:p>
          <a:p>
            <a:pPr>
              <a:lnSpc>
                <a:spcPct val="90000"/>
              </a:lnSpc>
              <a:spcBef>
                <a:spcPts val="1001"/>
              </a:spcBef>
            </a:pPr>
            <a:endParaRPr b="0" lang="ja-JP" sz="2800" spc="-1" strike="noStrike">
              <a:solidFill>
                <a:srgbClr val="000000"/>
              </a:solidFill>
              <a:latin typeface="游ゴシック"/>
            </a:endParaRPr>
          </a:p>
          <a:p>
            <a:pPr>
              <a:lnSpc>
                <a:spcPct val="90000"/>
              </a:lnSpc>
              <a:spcBef>
                <a:spcPts val="1001"/>
              </a:spcBef>
            </a:pPr>
            <a:endParaRPr b="0" lang="ja-JP" sz="2800" spc="-1" strike="noStrike">
              <a:solidFill>
                <a:srgbClr val="000000"/>
              </a:solidFill>
              <a:latin typeface="游ゴシック"/>
            </a:endParaRPr>
          </a:p>
          <a:p>
            <a:pPr>
              <a:lnSpc>
                <a:spcPct val="90000"/>
              </a:lnSpc>
              <a:spcBef>
                <a:spcPts val="1001"/>
              </a:spcBef>
            </a:pPr>
            <a:r>
              <a:rPr b="0" lang="ja-JP" sz="1800" spc="-1" strike="noStrike">
                <a:solidFill>
                  <a:srgbClr val="000000"/>
                </a:solidFill>
                <a:latin typeface="ＭＳ ゴシック"/>
                <a:ea typeface="ＭＳ ゴシック"/>
              </a:rPr>
              <a:t>■</a:t>
            </a:r>
            <a:r>
              <a:rPr b="0" lang="ja-JP" sz="1800" spc="-1" strike="noStrike">
                <a:solidFill>
                  <a:srgbClr val="000000"/>
                </a:solidFill>
                <a:latin typeface="ＭＳ ゴシック"/>
                <a:ea typeface="ＭＳ ゴシック"/>
              </a:rPr>
              <a:t>フォローアップ（活力創出基盤整備　</a:t>
            </a:r>
            <a:r>
              <a:rPr b="0" lang="ja-JP" sz="1800" spc="-1" strike="noStrike">
                <a:solidFill>
                  <a:srgbClr val="000000"/>
                </a:solidFill>
                <a:latin typeface="ＭＳ ゴシック"/>
                <a:ea typeface="ＭＳ ゴシック"/>
              </a:rPr>
              <a:t>1</a:t>
            </a:r>
            <a:r>
              <a:rPr b="0" lang="ja-JP" sz="1800" spc="-1" strike="noStrike">
                <a:solidFill>
                  <a:srgbClr val="000000"/>
                </a:solidFill>
                <a:latin typeface="ＭＳ ゴシック"/>
                <a:ea typeface="ＭＳ ゴシック"/>
              </a:rPr>
              <a:t>期）</a:t>
            </a:r>
            <a:r>
              <a:rPr b="0" lang="ja-JP" sz="1400" spc="-1" strike="noStrike">
                <a:solidFill>
                  <a:srgbClr val="000000"/>
                </a:solidFill>
                <a:latin typeface="ＭＳ ゴシック"/>
                <a:ea typeface="ＭＳ ゴシック"/>
              </a:rPr>
              <a:t>注）指標①は共通</a:t>
            </a:r>
            <a:endParaRPr b="0" lang="ja-JP" sz="1400" spc="-1" strike="noStrike">
              <a:solidFill>
                <a:srgbClr val="000000"/>
              </a:solidFill>
              <a:latin typeface="游ゴシック"/>
            </a:endParaRPr>
          </a:p>
          <a:p>
            <a:pPr>
              <a:lnSpc>
                <a:spcPct val="90000"/>
              </a:lnSpc>
              <a:spcBef>
                <a:spcPts val="1001"/>
              </a:spcBef>
            </a:pPr>
            <a:r>
              <a:rPr b="0" lang="ja-JP" sz="2800" spc="-1" strike="noStrike">
                <a:solidFill>
                  <a:srgbClr val="000000"/>
                </a:solidFill>
                <a:latin typeface="游ゴシック"/>
                <a:ea typeface="ＭＳ ゴシック"/>
              </a:rPr>
              <a:t>　</a:t>
            </a:r>
            <a:endParaRPr b="0" lang="ja-JP" sz="2800" spc="-1" strike="noStrike">
              <a:solidFill>
                <a:srgbClr val="000000"/>
              </a:solidFill>
              <a:latin typeface="游ゴシック"/>
            </a:endParaRPr>
          </a:p>
          <a:p>
            <a:pPr>
              <a:lnSpc>
                <a:spcPct val="90000"/>
              </a:lnSpc>
              <a:spcBef>
                <a:spcPts val="1001"/>
              </a:spcBef>
            </a:pPr>
            <a:endParaRPr b="0" lang="ja-JP" sz="2800" spc="-1" strike="noStrike">
              <a:solidFill>
                <a:srgbClr val="000000"/>
              </a:solidFill>
              <a:latin typeface="游ゴシック"/>
            </a:endParaRPr>
          </a:p>
          <a:p>
            <a:pPr>
              <a:lnSpc>
                <a:spcPct val="90000"/>
              </a:lnSpc>
              <a:spcBef>
                <a:spcPts val="1001"/>
              </a:spcBef>
            </a:pPr>
            <a:endParaRPr b="0" lang="ja-JP" sz="2800" spc="-1" strike="noStrike">
              <a:solidFill>
                <a:srgbClr val="000000"/>
              </a:solidFill>
              <a:latin typeface="游ゴシック"/>
            </a:endParaRPr>
          </a:p>
          <a:p>
            <a:pPr>
              <a:lnSpc>
                <a:spcPct val="90000"/>
              </a:lnSpc>
              <a:spcBef>
                <a:spcPts val="1001"/>
              </a:spcBef>
            </a:pPr>
            <a:r>
              <a:rPr b="0" lang="ja-JP" sz="1800" spc="-1" strike="noStrike">
                <a:solidFill>
                  <a:srgbClr val="000000"/>
                </a:solidFill>
                <a:latin typeface="メイリオ"/>
                <a:ea typeface="メイリオ"/>
              </a:rPr>
              <a:t>※</a:t>
            </a:r>
            <a:r>
              <a:rPr b="0" lang="ja-JP" sz="1800" spc="-1" strike="noStrike">
                <a:solidFill>
                  <a:srgbClr val="000000"/>
                </a:solidFill>
                <a:latin typeface="メイリオ"/>
                <a:ea typeface="メイリオ"/>
              </a:rPr>
              <a:t>フォローアップ指標①と事後評価指標①の現況値と目標値は時点修正（１期では</a:t>
            </a:r>
            <a:r>
              <a:rPr b="0" lang="ja-JP" sz="1800" spc="-1" strike="noStrike">
                <a:solidFill>
                  <a:srgbClr val="000000"/>
                </a:solidFill>
                <a:latin typeface="メイリオ"/>
                <a:ea typeface="メイリオ"/>
              </a:rPr>
              <a:t>H22</a:t>
            </a:r>
            <a:r>
              <a:rPr b="0" lang="ja-JP" sz="1800" spc="-1" strike="noStrike">
                <a:solidFill>
                  <a:srgbClr val="000000"/>
                </a:solidFill>
                <a:latin typeface="メイリオ"/>
                <a:ea typeface="メイリオ"/>
              </a:rPr>
              <a:t>道路交通センサスの混雑時の平均旅行速度</a:t>
            </a:r>
            <a:r>
              <a:rPr b="0" lang="ja-JP" sz="1800" spc="-1" strike="noStrike">
                <a:solidFill>
                  <a:srgbClr val="000000"/>
                </a:solidFill>
                <a:latin typeface="メイリオ"/>
                <a:ea typeface="メイリオ"/>
              </a:rPr>
              <a:t>10.8</a:t>
            </a:r>
            <a:r>
              <a:rPr b="0" lang="ja-JP" sz="1800" spc="-1" strike="noStrike">
                <a:solidFill>
                  <a:srgbClr val="000000"/>
                </a:solidFill>
                <a:latin typeface="メイリオ"/>
                <a:ea typeface="メイリオ"/>
              </a:rPr>
              <a:t>、２期では</a:t>
            </a:r>
            <a:r>
              <a:rPr b="0" lang="ja-JP" sz="1800" spc="-1" strike="noStrike">
                <a:solidFill>
                  <a:srgbClr val="000000"/>
                </a:solidFill>
                <a:latin typeface="メイリオ"/>
                <a:ea typeface="メイリオ"/>
              </a:rPr>
              <a:t>H27</a:t>
            </a:r>
            <a:r>
              <a:rPr b="0" lang="ja-JP" sz="1800" spc="-1" strike="noStrike">
                <a:solidFill>
                  <a:srgbClr val="000000"/>
                </a:solidFill>
                <a:latin typeface="メイリオ"/>
                <a:ea typeface="メイリオ"/>
              </a:rPr>
              <a:t>道路交通センサスのによる混雑時平均旅行速度</a:t>
            </a:r>
            <a:r>
              <a:rPr b="0" lang="ja-JP" sz="1800" spc="-1" strike="noStrike">
                <a:solidFill>
                  <a:srgbClr val="000000"/>
                </a:solidFill>
                <a:latin typeface="メイリオ"/>
                <a:ea typeface="メイリオ"/>
              </a:rPr>
              <a:t>10.6</a:t>
            </a:r>
            <a:r>
              <a:rPr b="0" lang="ja-JP" sz="1800" spc="-1" strike="noStrike">
                <a:solidFill>
                  <a:srgbClr val="000000"/>
                </a:solidFill>
                <a:latin typeface="メイリオ"/>
                <a:ea typeface="メイリオ"/>
              </a:rPr>
              <a:t>）による数値の差はあるが、それぞれの目標値は各平均旅行速度に旅行速度の上昇率</a:t>
            </a:r>
            <a:r>
              <a:rPr b="0" lang="ja-JP" sz="1800" spc="-1" strike="noStrike">
                <a:solidFill>
                  <a:srgbClr val="000000"/>
                </a:solidFill>
                <a:latin typeface="メイリオ"/>
                <a:ea typeface="メイリオ"/>
              </a:rPr>
              <a:t>1.4</a:t>
            </a:r>
            <a:r>
              <a:rPr b="0" lang="ja-JP" sz="1800" spc="-1" strike="noStrike">
                <a:solidFill>
                  <a:srgbClr val="000000"/>
                </a:solidFill>
                <a:latin typeface="メイリオ"/>
                <a:ea typeface="メイリオ"/>
              </a:rPr>
              <a:t>倍（共通）を乗じて得た値を目標値としていたため、考え方は同じであることから、事業評価の指標の目標値とする。</a:t>
            </a:r>
            <a:endParaRPr b="0" lang="ja-JP" sz="1800" spc="-1" strike="noStrike">
              <a:solidFill>
                <a:srgbClr val="000000"/>
              </a:solidFill>
              <a:latin typeface="游ゴシック"/>
            </a:endParaRPr>
          </a:p>
        </p:txBody>
      </p:sp>
      <p:sp>
        <p:nvSpPr>
          <p:cNvPr id="207" name="CustomShape 2"/>
          <p:cNvSpPr/>
          <p:nvPr/>
        </p:nvSpPr>
        <p:spPr>
          <a:xfrm>
            <a:off x="645840" y="405360"/>
            <a:ext cx="9254880" cy="785880"/>
          </a:xfrm>
          <a:prstGeom prst="rect">
            <a:avLst/>
          </a:prstGeom>
          <a:noFill/>
          <a:ln>
            <a:noFill/>
          </a:ln>
        </p:spPr>
        <p:style>
          <a:lnRef idx="0"/>
          <a:fillRef idx="0"/>
          <a:effectRef idx="0"/>
          <a:fontRef idx="minor"/>
        </p:style>
        <p:txBody>
          <a:bodyPr>
            <a:noAutofit/>
          </a:bodyPr>
          <a:p>
            <a:pPr>
              <a:lnSpc>
                <a:spcPct val="100000"/>
              </a:lnSpc>
            </a:pPr>
            <a:r>
              <a:rPr b="0" lang="en-US" sz="3200" spc="-1" strike="noStrike">
                <a:solidFill>
                  <a:srgbClr val="44546a"/>
                </a:solidFill>
                <a:latin typeface="HGPｺﾞｼｯｸE"/>
                <a:ea typeface="HGPｺﾞｼｯｸE"/>
              </a:rPr>
              <a:t>４．目標値の達成状況の検証</a:t>
            </a:r>
            <a:endParaRPr b="0" lang="en-US" sz="3200" spc="-1" strike="noStrike">
              <a:latin typeface="Arial"/>
            </a:endParaRPr>
          </a:p>
        </p:txBody>
      </p:sp>
      <p:sp>
        <p:nvSpPr>
          <p:cNvPr id="208" name="CustomShape 3"/>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13</a:t>
            </a:r>
            <a:endParaRPr b="0" lang="en-US" sz="1800" spc="-1" strike="noStrike">
              <a:latin typeface="Arial"/>
            </a:endParaRPr>
          </a:p>
        </p:txBody>
      </p:sp>
      <p:graphicFrame>
        <p:nvGraphicFramePr>
          <p:cNvPr id="209" name="Table 4"/>
          <p:cNvGraphicFramePr/>
          <p:nvPr/>
        </p:nvGraphicFramePr>
        <p:xfrm>
          <a:off x="1474920" y="1670400"/>
          <a:ext cx="9216360" cy="1955520"/>
        </p:xfrm>
        <a:graphic>
          <a:graphicData uri="http://schemas.openxmlformats.org/drawingml/2006/table">
            <a:tbl>
              <a:tblPr/>
              <a:tblGrid>
                <a:gridCol w="899640"/>
                <a:gridCol w="8316720"/>
              </a:tblGrid>
              <a:tr h="636480">
                <a:tc>
                  <a:txBody>
                    <a:bodyPr lIns="9360" rIns="9360" tIns="9360" bIns="0" anchor="ctr">
                      <a:noAutofit/>
                    </a:bodyPr>
                    <a:p>
                      <a:pPr algn="ctr">
                        <a:lnSpc>
                          <a:spcPct val="100000"/>
                        </a:lnSpc>
                      </a:pPr>
                      <a:r>
                        <a:rPr b="0" lang="en-US" sz="1800" spc="-1" strike="noStrike">
                          <a:solidFill>
                            <a:srgbClr val="000000"/>
                          </a:solidFill>
                          <a:latin typeface="ＭＳ ゴシック"/>
                          <a:ea typeface="ＭＳ ゴシック"/>
                        </a:rPr>
                        <a:t>指標①</a:t>
                      </a:r>
                      <a:endParaRPr b="0" lang="en-US" sz="18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nSpc>
                          <a:spcPct val="100000"/>
                        </a:lnSpc>
                      </a:pPr>
                      <a:r>
                        <a:rPr b="0" lang="en-US" sz="1800" spc="-1" strike="noStrike">
                          <a:solidFill>
                            <a:srgbClr val="000000"/>
                          </a:solidFill>
                          <a:latin typeface="ＭＳ ゴシック"/>
                          <a:ea typeface="ＭＳ ゴシック"/>
                        </a:rPr>
                        <a:t> </a:t>
                      </a:r>
                      <a:r>
                        <a:rPr b="0" lang="en-US" sz="1800" spc="-1" strike="noStrike">
                          <a:solidFill>
                            <a:srgbClr val="000000"/>
                          </a:solidFill>
                          <a:latin typeface="ＭＳ ゴシック"/>
                          <a:ea typeface="ＭＳ ゴシック"/>
                        </a:rPr>
                        <a:t>「甲府駅南口へのアクセスのための平均旅行速度を、</a:t>
                      </a:r>
                      <a:r>
                        <a:rPr b="0" lang="en-US" sz="1800" spc="-1" strike="noStrike">
                          <a:solidFill>
                            <a:srgbClr val="000000"/>
                          </a:solidFill>
                          <a:latin typeface="ＭＳ ゴシック"/>
                          <a:ea typeface="ＭＳ ゴシック"/>
                        </a:rPr>
                        <a:t>10.6km/</a:t>
                      </a:r>
                      <a:r>
                        <a:rPr b="0" lang="en-US" sz="1800" spc="-1" strike="noStrike">
                          <a:solidFill>
                            <a:srgbClr val="000000"/>
                          </a:solidFill>
                          <a:latin typeface="ＭＳ ゴシック"/>
                          <a:ea typeface="ＭＳ ゴシック"/>
                        </a:rPr>
                        <a:t>ｈから</a:t>
                      </a:r>
                      <a:r>
                        <a:rPr b="0" lang="en-US" sz="1800" spc="-1" strike="noStrike">
                          <a:solidFill>
                            <a:srgbClr val="000000"/>
                          </a:solidFill>
                          <a:latin typeface="ＭＳ ゴシック"/>
                          <a:ea typeface="ＭＳ ゴシック"/>
                        </a:rPr>
                        <a:t>14.8km/</a:t>
                      </a:r>
                      <a:r>
                        <a:rPr b="0" lang="en-US" sz="1800" spc="-1" strike="noStrike">
                          <a:solidFill>
                            <a:srgbClr val="000000"/>
                          </a:solidFill>
                          <a:latin typeface="ＭＳ ゴシック"/>
                          <a:ea typeface="ＭＳ ゴシック"/>
                        </a:rPr>
                        <a:t>ｈ</a:t>
                      </a:r>
                      <a:endParaRPr b="0" lang="en-US" sz="1800" spc="-1" strike="noStrike">
                        <a:latin typeface="Arial"/>
                      </a:endParaRPr>
                    </a:p>
                    <a:p>
                      <a:pPr>
                        <a:lnSpc>
                          <a:spcPct val="100000"/>
                        </a:lnSpc>
                      </a:pPr>
                      <a:r>
                        <a:rPr b="0" lang="en-US" sz="1800" spc="-1" strike="noStrike">
                          <a:solidFill>
                            <a:srgbClr val="000000"/>
                          </a:solidFill>
                          <a:latin typeface="ＭＳ ゴシック"/>
                          <a:ea typeface="ＭＳ ゴシック"/>
                        </a:rPr>
                        <a:t> </a:t>
                      </a:r>
                      <a:r>
                        <a:rPr b="0" lang="en-US" sz="1800" spc="-1" strike="noStrike">
                          <a:solidFill>
                            <a:srgbClr val="000000"/>
                          </a:solidFill>
                          <a:latin typeface="ＭＳ ゴシック"/>
                          <a:ea typeface="ＭＳ ゴシック"/>
                        </a:rPr>
                        <a:t>へ向上</a:t>
                      </a:r>
                      <a:endParaRPr b="0" lang="en-US" sz="18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623520">
                <a:tc>
                  <a:txBody>
                    <a:bodyPr lIns="9360" rIns="9360" tIns="9360" bIns="0" anchor="ctr">
                      <a:noAutofit/>
                    </a:bodyPr>
                    <a:p>
                      <a:pPr algn="ctr">
                        <a:lnSpc>
                          <a:spcPct val="100000"/>
                        </a:lnSpc>
                      </a:pPr>
                      <a:r>
                        <a:rPr b="0" lang="en-US" sz="1800" spc="-1" strike="noStrike">
                          <a:solidFill>
                            <a:srgbClr val="000000"/>
                          </a:solidFill>
                          <a:latin typeface="ＭＳ ゴシック"/>
                          <a:ea typeface="ＭＳ ゴシック"/>
                        </a:rPr>
                        <a:t>指標②</a:t>
                      </a:r>
                      <a:endParaRPr b="0" lang="en-US" sz="18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nSpc>
                          <a:spcPct val="100000"/>
                        </a:lnSpc>
                      </a:pPr>
                      <a:r>
                        <a:rPr b="0" lang="en-US" sz="1800" spc="-1" strike="noStrike">
                          <a:solidFill>
                            <a:srgbClr val="000000"/>
                          </a:solidFill>
                          <a:latin typeface="ＭＳ ゴシック"/>
                          <a:ea typeface="ＭＳ ゴシック"/>
                        </a:rPr>
                        <a:t> </a:t>
                      </a:r>
                      <a:r>
                        <a:rPr b="0" lang="en-US" sz="1800" spc="-1" strike="noStrike">
                          <a:solidFill>
                            <a:srgbClr val="000000"/>
                          </a:solidFill>
                          <a:latin typeface="ＭＳ ゴシック"/>
                          <a:ea typeface="ＭＳ ゴシック"/>
                        </a:rPr>
                        <a:t>H28</a:t>
                      </a:r>
                      <a:r>
                        <a:rPr b="0" lang="en-US" sz="1800" spc="-1" strike="noStrike">
                          <a:solidFill>
                            <a:srgbClr val="000000"/>
                          </a:solidFill>
                          <a:latin typeface="ＭＳ ゴシック"/>
                          <a:ea typeface="ＭＳ ゴシック"/>
                        </a:rPr>
                        <a:t>年度実施の甲府市市民実感度調査による「道路の整備が進められている」の</a:t>
                      </a:r>
                      <a:endParaRPr b="0" lang="en-US" sz="1800" spc="-1" strike="noStrike">
                        <a:latin typeface="Arial"/>
                      </a:endParaRPr>
                    </a:p>
                    <a:p>
                      <a:pPr>
                        <a:lnSpc>
                          <a:spcPct val="100000"/>
                        </a:lnSpc>
                      </a:pPr>
                      <a:r>
                        <a:rPr b="0" lang="en-US" sz="1800" spc="-1" strike="noStrike">
                          <a:solidFill>
                            <a:srgbClr val="000000"/>
                          </a:solidFill>
                          <a:latin typeface="ＭＳ ゴシック"/>
                          <a:ea typeface="ＭＳ ゴシック"/>
                        </a:rPr>
                        <a:t> </a:t>
                      </a:r>
                      <a:r>
                        <a:rPr b="0" lang="en-US" sz="1800" spc="-1" strike="noStrike">
                          <a:solidFill>
                            <a:srgbClr val="000000"/>
                          </a:solidFill>
                          <a:latin typeface="ＭＳ ゴシック"/>
                          <a:ea typeface="ＭＳ ゴシック"/>
                        </a:rPr>
                        <a:t>実感度（満足度）を</a:t>
                      </a:r>
                      <a:r>
                        <a:rPr b="0" lang="en-US" sz="1800" spc="-1" strike="noStrike">
                          <a:solidFill>
                            <a:srgbClr val="000000"/>
                          </a:solidFill>
                          <a:latin typeface="ＭＳ ゴシック"/>
                          <a:ea typeface="ＭＳ ゴシック"/>
                        </a:rPr>
                        <a:t>2.7</a:t>
                      </a:r>
                      <a:r>
                        <a:rPr b="0" lang="en-US" sz="1800" spc="-1" strike="noStrike">
                          <a:solidFill>
                            <a:srgbClr val="000000"/>
                          </a:solidFill>
                          <a:latin typeface="ＭＳ ゴシック"/>
                          <a:ea typeface="ＭＳ ゴシック"/>
                        </a:rPr>
                        <a:t>ポイントから</a:t>
                      </a:r>
                      <a:r>
                        <a:rPr b="0" lang="en-US" sz="1800" spc="-1" strike="noStrike">
                          <a:solidFill>
                            <a:srgbClr val="000000"/>
                          </a:solidFill>
                          <a:latin typeface="ＭＳ ゴシック"/>
                          <a:ea typeface="ＭＳ ゴシック"/>
                        </a:rPr>
                        <a:t>2.75</a:t>
                      </a:r>
                      <a:r>
                        <a:rPr b="0" lang="en-US" sz="1800" spc="-1" strike="noStrike">
                          <a:solidFill>
                            <a:srgbClr val="000000"/>
                          </a:solidFill>
                          <a:latin typeface="ＭＳ ゴシック"/>
                          <a:ea typeface="ＭＳ ゴシック"/>
                        </a:rPr>
                        <a:t>ポイントへの向上</a:t>
                      </a:r>
                      <a:endParaRPr b="0" lang="en-US" sz="18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695520">
                <a:tc>
                  <a:txBody>
                    <a:bodyPr lIns="9360" rIns="9360" tIns="9360" bIns="0" anchor="ctr">
                      <a:noAutofit/>
                    </a:bodyPr>
                    <a:p>
                      <a:pPr algn="ctr">
                        <a:lnSpc>
                          <a:spcPct val="100000"/>
                        </a:lnSpc>
                      </a:pPr>
                      <a:r>
                        <a:rPr b="0" lang="en-US" sz="1800" spc="-1" strike="noStrike">
                          <a:solidFill>
                            <a:srgbClr val="000000"/>
                          </a:solidFill>
                          <a:latin typeface="ＭＳ ゴシック"/>
                          <a:ea typeface="ＭＳ ゴシック"/>
                        </a:rPr>
                        <a:t>指標③</a:t>
                      </a:r>
                      <a:endParaRPr b="0" lang="en-US" sz="18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nSpc>
                          <a:spcPct val="100000"/>
                        </a:lnSpc>
                      </a:pPr>
                      <a:r>
                        <a:rPr b="0" lang="en-US" sz="1800" spc="-1" strike="noStrike">
                          <a:solidFill>
                            <a:srgbClr val="000000"/>
                          </a:solidFill>
                          <a:latin typeface="ＭＳ ゴシック"/>
                          <a:ea typeface="ＭＳ ゴシック"/>
                        </a:rPr>
                        <a:t> </a:t>
                      </a:r>
                      <a:r>
                        <a:rPr b="0" lang="en-US" sz="1800" spc="-1" strike="noStrike">
                          <a:solidFill>
                            <a:srgbClr val="000000"/>
                          </a:solidFill>
                          <a:latin typeface="ＭＳ ゴシック"/>
                          <a:ea typeface="ＭＳ ゴシック"/>
                        </a:rPr>
                        <a:t>朝日町通り線の渋滞について甲府駅南通り線、宝二丁目北新線、朝日町通り線</a:t>
                      </a:r>
                      <a:endParaRPr b="0" lang="en-US" sz="1800" spc="-1" strike="noStrike">
                        <a:latin typeface="Arial"/>
                      </a:endParaRPr>
                    </a:p>
                    <a:p>
                      <a:pPr>
                        <a:lnSpc>
                          <a:spcPct val="100000"/>
                        </a:lnSpc>
                      </a:pPr>
                      <a:r>
                        <a:rPr b="0" lang="en-US" sz="1800" spc="-1" strike="noStrike">
                          <a:solidFill>
                            <a:srgbClr val="000000"/>
                          </a:solidFill>
                          <a:latin typeface="ＭＳ ゴシック"/>
                          <a:ea typeface="ＭＳ ゴシック"/>
                        </a:rPr>
                        <a:t> </a:t>
                      </a:r>
                      <a:r>
                        <a:rPr b="0" lang="en-US" sz="1800" spc="-1" strike="noStrike">
                          <a:solidFill>
                            <a:srgbClr val="000000"/>
                          </a:solidFill>
                          <a:latin typeface="ＭＳ ゴシック"/>
                          <a:ea typeface="ＭＳ ゴシック"/>
                        </a:rPr>
                        <a:t>の整備による旅行速度の向上により渋滞長</a:t>
                      </a:r>
                      <a:r>
                        <a:rPr b="0" lang="en-US" sz="1800" spc="-1" strike="noStrike">
                          <a:solidFill>
                            <a:srgbClr val="000000"/>
                          </a:solidFill>
                          <a:latin typeface="ＭＳ ゴシック"/>
                          <a:ea typeface="ＭＳ ゴシック"/>
                        </a:rPr>
                        <a:t>200</a:t>
                      </a:r>
                      <a:r>
                        <a:rPr b="0" lang="en-US" sz="1800" spc="-1" strike="noStrike">
                          <a:solidFill>
                            <a:srgbClr val="000000"/>
                          </a:solidFill>
                          <a:latin typeface="ＭＳ ゴシック"/>
                          <a:ea typeface="ＭＳ ゴシック"/>
                        </a:rPr>
                        <a:t>ｍから</a:t>
                      </a:r>
                      <a:r>
                        <a:rPr b="0" lang="en-US" sz="1800" spc="-1" strike="noStrike">
                          <a:solidFill>
                            <a:srgbClr val="000000"/>
                          </a:solidFill>
                          <a:latin typeface="ＭＳ ゴシック"/>
                          <a:ea typeface="ＭＳ ゴシック"/>
                        </a:rPr>
                        <a:t>140</a:t>
                      </a:r>
                      <a:r>
                        <a:rPr b="0" lang="en-US" sz="1800" spc="-1" strike="noStrike">
                          <a:solidFill>
                            <a:srgbClr val="000000"/>
                          </a:solidFill>
                          <a:latin typeface="ＭＳ ゴシック"/>
                          <a:ea typeface="ＭＳ ゴシック"/>
                        </a:rPr>
                        <a:t>ｍに緩和</a:t>
                      </a:r>
                      <a:endParaRPr b="0" lang="en-US" sz="18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bl>
          </a:graphicData>
        </a:graphic>
      </p:graphicFrame>
      <p:graphicFrame>
        <p:nvGraphicFramePr>
          <p:cNvPr id="210" name="Table 5"/>
          <p:cNvGraphicFramePr/>
          <p:nvPr/>
        </p:nvGraphicFramePr>
        <p:xfrm>
          <a:off x="1474920" y="4313520"/>
          <a:ext cx="9216360" cy="679680"/>
        </p:xfrm>
        <a:graphic>
          <a:graphicData uri="http://schemas.openxmlformats.org/drawingml/2006/table">
            <a:tbl>
              <a:tblPr/>
              <a:tblGrid>
                <a:gridCol w="899640"/>
                <a:gridCol w="8316720"/>
              </a:tblGrid>
              <a:tr h="679680">
                <a:tc>
                  <a:txBody>
                    <a:bodyPr lIns="9360" rIns="9360" tIns="9360" bIns="0" anchor="ctr">
                      <a:noAutofit/>
                    </a:bodyPr>
                    <a:p>
                      <a:pPr algn="ctr">
                        <a:lnSpc>
                          <a:spcPct val="100000"/>
                        </a:lnSpc>
                      </a:pPr>
                      <a:r>
                        <a:rPr b="0" lang="en-US" sz="1800" spc="-1" strike="noStrike">
                          <a:solidFill>
                            <a:srgbClr val="000000"/>
                          </a:solidFill>
                          <a:latin typeface="ＭＳ ゴシック"/>
                          <a:ea typeface="ＭＳ ゴシック"/>
                        </a:rPr>
                        <a:t>指標①</a:t>
                      </a:r>
                      <a:endParaRPr b="0" lang="en-US" sz="18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tIns="9360" bIns="0" anchor="ctr">
                      <a:noAutofit/>
                    </a:bodyPr>
                    <a:p>
                      <a:pPr>
                        <a:lnSpc>
                          <a:spcPct val="100000"/>
                        </a:lnSpc>
                      </a:pPr>
                      <a:r>
                        <a:rPr b="0" lang="en-US" sz="1800" spc="-1" strike="noStrike">
                          <a:solidFill>
                            <a:srgbClr val="000000"/>
                          </a:solidFill>
                          <a:latin typeface="ＭＳ ゴシック"/>
                          <a:ea typeface="ＭＳ ゴシック"/>
                        </a:rPr>
                        <a:t> </a:t>
                      </a:r>
                      <a:r>
                        <a:rPr b="0" lang="en-US" sz="1800" spc="-1" strike="noStrike">
                          <a:solidFill>
                            <a:srgbClr val="000000"/>
                          </a:solidFill>
                          <a:latin typeface="ＭＳ ゴシック"/>
                          <a:ea typeface="ＭＳ ゴシック"/>
                        </a:rPr>
                        <a:t>「甲府駅南口へのアクセスのための平均旅行速度を、</a:t>
                      </a:r>
                      <a:r>
                        <a:rPr b="0" lang="en-US" sz="1800" spc="-1" strike="noStrike">
                          <a:solidFill>
                            <a:srgbClr val="000000"/>
                          </a:solidFill>
                          <a:latin typeface="ＭＳ ゴシック"/>
                          <a:ea typeface="ＭＳ ゴシック"/>
                        </a:rPr>
                        <a:t>10.6km/</a:t>
                      </a:r>
                      <a:r>
                        <a:rPr b="0" lang="en-US" sz="1800" spc="-1" strike="noStrike">
                          <a:solidFill>
                            <a:srgbClr val="000000"/>
                          </a:solidFill>
                          <a:latin typeface="ＭＳ ゴシック"/>
                          <a:ea typeface="ＭＳ ゴシック"/>
                        </a:rPr>
                        <a:t>ｈ（</a:t>
                      </a:r>
                      <a:r>
                        <a:rPr b="0" lang="en-US" sz="1800" spc="-1" strike="noStrike">
                          <a:solidFill>
                            <a:srgbClr val="000000"/>
                          </a:solidFill>
                          <a:latin typeface="ＭＳ ゴシック"/>
                          <a:ea typeface="ＭＳ ゴシック"/>
                        </a:rPr>
                        <a:t>H25)</a:t>
                      </a:r>
                      <a:r>
                        <a:rPr b="0" lang="en-US" sz="1800" spc="-1" strike="noStrike">
                          <a:solidFill>
                            <a:srgbClr val="000000"/>
                          </a:solidFill>
                          <a:latin typeface="ＭＳ ゴシック"/>
                          <a:ea typeface="ＭＳ ゴシック"/>
                        </a:rPr>
                        <a:t>から</a:t>
                      </a:r>
                      <a:endParaRPr b="0" lang="en-US" sz="1800" spc="-1" strike="noStrike">
                        <a:latin typeface="Arial"/>
                      </a:endParaRPr>
                    </a:p>
                    <a:p>
                      <a:pPr>
                        <a:lnSpc>
                          <a:spcPct val="100000"/>
                        </a:lnSpc>
                      </a:pPr>
                      <a:r>
                        <a:rPr b="0" lang="en-US" sz="1800" spc="-1" strike="noStrike">
                          <a:solidFill>
                            <a:srgbClr val="000000"/>
                          </a:solidFill>
                          <a:latin typeface="ＭＳ ゴシック"/>
                          <a:ea typeface="ＭＳ ゴシック"/>
                        </a:rPr>
                        <a:t> </a:t>
                      </a:r>
                      <a:r>
                        <a:rPr b="0" lang="en-US" sz="1800" spc="-1" strike="noStrike">
                          <a:solidFill>
                            <a:srgbClr val="000000"/>
                          </a:solidFill>
                          <a:latin typeface="ＭＳ ゴシック"/>
                          <a:ea typeface="ＭＳ ゴシック"/>
                        </a:rPr>
                        <a:t>14.8km/</a:t>
                      </a:r>
                      <a:r>
                        <a:rPr b="0" lang="en-US" sz="1800" spc="-1" strike="noStrike">
                          <a:solidFill>
                            <a:srgbClr val="000000"/>
                          </a:solidFill>
                          <a:latin typeface="ＭＳ ゴシック"/>
                          <a:ea typeface="ＭＳ ゴシック"/>
                        </a:rPr>
                        <a:t>ｈ（</a:t>
                      </a:r>
                      <a:r>
                        <a:rPr b="0" lang="en-US" sz="1800" spc="-1" strike="noStrike">
                          <a:solidFill>
                            <a:srgbClr val="000000"/>
                          </a:solidFill>
                          <a:latin typeface="ＭＳ ゴシック"/>
                          <a:ea typeface="ＭＳ ゴシック"/>
                        </a:rPr>
                        <a:t>H29)</a:t>
                      </a:r>
                      <a:r>
                        <a:rPr b="0" lang="en-US" sz="1800" spc="-1" strike="noStrike">
                          <a:solidFill>
                            <a:srgbClr val="000000"/>
                          </a:solidFill>
                          <a:latin typeface="ＭＳ ゴシック"/>
                          <a:ea typeface="ＭＳ ゴシック"/>
                        </a:rPr>
                        <a:t>へ向上</a:t>
                      </a:r>
                      <a:endParaRPr b="0" lang="en-US" sz="1800" spc="-1" strike="noStrike">
                        <a:latin typeface="Arial"/>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22</a:t>
            </a:r>
            <a:endParaRPr b="0" lang="en-US" sz="1800" spc="-1" strike="noStrike">
              <a:latin typeface="Arial"/>
            </a:endParaRPr>
          </a:p>
        </p:txBody>
      </p:sp>
      <p:pic>
        <p:nvPicPr>
          <p:cNvPr id="272" name="図 1" descr=""/>
          <p:cNvPicPr/>
          <p:nvPr/>
        </p:nvPicPr>
        <p:blipFill>
          <a:blip r:embed="rId1"/>
          <a:stretch/>
        </p:blipFill>
        <p:spPr>
          <a:xfrm>
            <a:off x="714240" y="400680"/>
            <a:ext cx="10816920" cy="645696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23</a:t>
            </a:r>
            <a:endParaRPr b="0" lang="en-US" sz="1800" spc="-1" strike="noStrike">
              <a:latin typeface="Arial"/>
            </a:endParaRPr>
          </a:p>
        </p:txBody>
      </p:sp>
      <p:sp>
        <p:nvSpPr>
          <p:cNvPr id="274" name="TextShape 2"/>
          <p:cNvSpPr txBox="1"/>
          <p:nvPr/>
        </p:nvSpPr>
        <p:spPr>
          <a:xfrm>
            <a:off x="1352880" y="210960"/>
            <a:ext cx="9673200" cy="579960"/>
          </a:xfrm>
          <a:prstGeom prst="rect">
            <a:avLst/>
          </a:prstGeom>
          <a:noFill/>
          <a:ln>
            <a:noFill/>
          </a:ln>
        </p:spPr>
        <p:txBody>
          <a:bodyPr>
            <a:normAutofit/>
          </a:bodyPr>
          <a:p>
            <a:pPr>
              <a:lnSpc>
                <a:spcPts val="2500"/>
              </a:lnSpc>
              <a:spcBef>
                <a:spcPts val="1001"/>
              </a:spcBef>
            </a:pPr>
            <a:r>
              <a:rPr b="0" lang="ja-JP" sz="1800" spc="-1" strike="noStrike">
                <a:solidFill>
                  <a:srgbClr val="000000"/>
                </a:solidFill>
                <a:latin typeface="HGPｺﾞｼｯｸE"/>
                <a:ea typeface="HGPｺﾞｼｯｸE"/>
              </a:rPr>
              <a:t>■ </a:t>
            </a:r>
            <a:r>
              <a:rPr b="0" lang="ja-JP" sz="1800" spc="-1" strike="noStrike">
                <a:solidFill>
                  <a:srgbClr val="000000"/>
                </a:solidFill>
                <a:latin typeface="HGPｺﾞｼｯｸE"/>
                <a:ea typeface="HGPｺﾞｼｯｸE"/>
              </a:rPr>
              <a:t>甲府駅へのアクセス向上を推進する街路整備（１期）フォローアップ報告書</a:t>
            </a:r>
            <a:endParaRPr b="0" lang="ja-JP" sz="1800" spc="-1" strike="noStrike">
              <a:solidFill>
                <a:srgbClr val="000000"/>
              </a:solidFill>
              <a:latin typeface="游ゴシック"/>
            </a:endParaRPr>
          </a:p>
        </p:txBody>
      </p:sp>
      <p:graphicFrame>
        <p:nvGraphicFramePr>
          <p:cNvPr id="275" name="Table 3"/>
          <p:cNvGraphicFramePr/>
          <p:nvPr/>
        </p:nvGraphicFramePr>
        <p:xfrm>
          <a:off x="1438560" y="791280"/>
          <a:ext cx="9501840" cy="5753880"/>
        </p:xfrm>
        <a:graphic>
          <a:graphicData uri="http://schemas.openxmlformats.org/drawingml/2006/table">
            <a:tbl>
              <a:tblPr/>
              <a:tblGrid>
                <a:gridCol w="498240"/>
                <a:gridCol w="904320"/>
                <a:gridCol w="383040"/>
                <a:gridCol w="430920"/>
                <a:gridCol w="421560"/>
                <a:gridCol w="385200"/>
                <a:gridCol w="413640"/>
                <a:gridCol w="291240"/>
                <a:gridCol w="1770840"/>
                <a:gridCol w="260640"/>
                <a:gridCol w="260640"/>
                <a:gridCol w="521280"/>
                <a:gridCol w="498240"/>
                <a:gridCol w="689760"/>
                <a:gridCol w="1772280"/>
              </a:tblGrid>
              <a:tr h="176400">
                <a:tc gridSpan="4">
                  <a:txBody>
                    <a:bodyPr lIns="5400" rIns="5400" tIns="5400" bIns="0" anchor="ctr">
                      <a:noAutofit/>
                    </a:bodyPr>
                    <a:p>
                      <a:pPr>
                        <a:lnSpc>
                          <a:spcPct val="100000"/>
                        </a:lnSpc>
                      </a:pPr>
                      <a:r>
                        <a:rPr b="1" lang="en-US" sz="800" spc="-1" strike="noStrike">
                          <a:solidFill>
                            <a:srgbClr val="000000"/>
                          </a:solidFill>
                          <a:latin typeface="ＭＳ Ｐゴシック"/>
                          <a:ea typeface="ＭＳ Ｐゴシック"/>
                        </a:rPr>
                        <a:t>１．数値目標の達成状況の確認（確定値）</a:t>
                      </a:r>
                      <a:endParaRPr b="0" lang="en-US" sz="800" spc="-1" strike="noStrike">
                        <a:latin typeface="Arial"/>
                      </a:endParaRPr>
                    </a:p>
                  </a:txBody>
                  <a:tcPr marL="5400" marR="5400">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r>
              <a:tr h="152280">
                <a:tc gridSpan="6">
                  <a:txBody>
                    <a:bodyPr lIns="5400" rIns="5400" tIns="5400" bIns="0" anchor="ctr">
                      <a:noAutofit/>
                    </a:bodyPr>
                    <a:p>
                      <a:pPr>
                        <a:lnSpc>
                          <a:spcPct val="100000"/>
                        </a:lnSpc>
                      </a:pPr>
                      <a:r>
                        <a:rPr b="1" lang="en-US" sz="700" spc="-1" strike="noStrike">
                          <a:solidFill>
                            <a:srgbClr val="000000"/>
                          </a:solidFill>
                          <a:latin typeface="ＭＳ Ｐゴシック"/>
                          <a:ea typeface="ＭＳ Ｐゴシック"/>
                        </a:rPr>
                        <a:t>社会資本総合整備計画に記載した目標を定量化する指標の確定</a:t>
                      </a:r>
                      <a:endParaRPr b="0" lang="en-US" sz="700" spc="-1" strike="noStrike">
                        <a:latin typeface="Arial"/>
                      </a:endParaRPr>
                    </a:p>
                  </a:txBody>
                  <a:tcPr marL="5400" marR="5400">
                    <a:lnB w="12240">
                      <a:solidFill>
                        <a:srgbClr val="000000"/>
                      </a:solidFill>
                    </a:lnB>
                    <a:no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r>
              <a:tr h="324000">
                <a:tc gridSpan="2" row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指　標</a:t>
                      </a:r>
                      <a:endParaRPr b="0" lang="en-US" sz="700" spc="-1" strike="noStrike">
                        <a:latin typeface="Arial"/>
                      </a:endParaRPr>
                    </a:p>
                  </a:txBody>
                  <a:tcPr marL="5400" marR="5400">
                    <a:lnL w="12240">
                      <a:solidFill>
                        <a:srgbClr val="000000"/>
                      </a:solidFill>
                    </a:lnL>
                    <a:lnT w="12240">
                      <a:solidFill>
                        <a:srgbClr val="000000"/>
                      </a:solidFill>
                    </a:lnT>
                    <a:lnB w="12240">
                      <a:solidFill>
                        <a:srgbClr val="000000"/>
                      </a:solidFill>
                    </a:lnB>
                    <a:solidFill>
                      <a:srgbClr val="ffffcc"/>
                    </a:solidFill>
                  </a:tcPr>
                </a:tc>
                <a:tc hMerge="1" rowSpan="1">
                  <a:tcPr marL="90000" marR="90000">
                    <a:solidFill>
                      <a:srgbClr val="729fcf"/>
                    </a:solidFill>
                  </a:tcPr>
                </a:tc>
                <a:tc>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　</a:t>
                      </a:r>
                      <a:endParaRPr b="0" lang="en-US" sz="700" spc="-1" strike="noStrike">
                        <a:latin typeface="Arial"/>
                      </a:endParaRPr>
                    </a:p>
                  </a:txBody>
                  <a:tcPr marL="5400" marR="5400">
                    <a:lnR w="6480">
                      <a:solidFill>
                        <a:srgbClr val="000000"/>
                      </a:solidFill>
                    </a:lnR>
                    <a:lnT w="12240">
                      <a:solidFill>
                        <a:srgbClr val="000000"/>
                      </a:solidFill>
                    </a:lnT>
                    <a:lnB w="6480">
                      <a:solidFill>
                        <a:srgbClr val="000000"/>
                      </a:solidFill>
                    </a:lnB>
                    <a:solidFill>
                      <a:srgbClr val="ffffcc"/>
                    </a:solidFill>
                  </a:tcPr>
                </a:tc>
                <a:tc row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従前値</a:t>
                      </a:r>
                      <a:endParaRPr b="0" lang="en-US" sz="700" spc="-1" strike="noStrike">
                        <a:latin typeface="Arial"/>
                      </a:endParaRPr>
                    </a:p>
                  </a:txBody>
                  <a:tcPr marL="5400" marR="5400">
                    <a:lnL w="6480">
                      <a:solidFill>
                        <a:srgbClr val="000000"/>
                      </a:solidFill>
                    </a:lnL>
                    <a:lnR w="6480">
                      <a:solidFill>
                        <a:srgbClr val="000000"/>
                      </a:solidFill>
                    </a:lnR>
                    <a:lnT w="12240">
                      <a:solidFill>
                        <a:srgbClr val="000000"/>
                      </a:solidFill>
                    </a:lnT>
                    <a:lnB w="12240">
                      <a:solidFill>
                        <a:srgbClr val="000000"/>
                      </a:solidFill>
                    </a:lnB>
                    <a:solidFill>
                      <a:srgbClr val="ffffcc"/>
                    </a:solidFill>
                  </a:tcPr>
                </a:tc>
                <a:tc row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目標値</a:t>
                      </a:r>
                      <a:endParaRPr b="0" lang="en-US" sz="700" spc="-1" strike="noStrike">
                        <a:latin typeface="Arial"/>
                      </a:endParaRPr>
                    </a:p>
                  </a:txBody>
                  <a:tcPr marL="5400" marR="5400">
                    <a:lnL w="6480">
                      <a:solidFill>
                        <a:srgbClr val="000000"/>
                      </a:solidFill>
                    </a:lnL>
                    <a:lnR w="6480">
                      <a:solidFill>
                        <a:srgbClr val="000000"/>
                      </a:solidFill>
                    </a:lnR>
                    <a:lnT w="12240">
                      <a:solidFill>
                        <a:srgbClr val="000000"/>
                      </a:solidFill>
                    </a:lnT>
                    <a:lnB w="12240">
                      <a:solidFill>
                        <a:srgbClr val="000000"/>
                      </a:solidFill>
                    </a:lnB>
                    <a:solidFill>
                      <a:srgbClr val="ffffcc"/>
                    </a:solidFill>
                  </a:tcPr>
                </a:tc>
                <a:tc gridSpan="6">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事後評価</a:t>
                      </a:r>
                      <a:endParaRPr b="0" lang="en-US" sz="7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ffffcc"/>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row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ﾌｫﾛｰｱｯﾌﾟによる確定値</a:t>
                      </a:r>
                      <a:endParaRPr b="0" lang="en-US" sz="700" spc="-1" strike="noStrike">
                        <a:latin typeface="Arial"/>
                      </a:endParaRPr>
                    </a:p>
                  </a:txBody>
                  <a:tcPr marL="5400" marR="5400">
                    <a:lnL w="6480">
                      <a:solidFill>
                        <a:srgbClr val="000000"/>
                      </a:solidFill>
                    </a:lnL>
                    <a:lnR w="6480">
                      <a:solidFill>
                        <a:srgbClr val="000000"/>
                      </a:solidFill>
                    </a:lnR>
                    <a:lnT w="12240">
                      <a:solidFill>
                        <a:srgbClr val="000000"/>
                      </a:solidFill>
                    </a:lnT>
                    <a:lnB w="12240">
                      <a:solidFill>
                        <a:srgbClr val="000000"/>
                      </a:solidFill>
                    </a:lnB>
                    <a:solidFill>
                      <a:srgbClr val="ffffcc"/>
                    </a:solidFill>
                  </a:tcPr>
                </a:tc>
                <a:tc row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計測時期</a:t>
                      </a:r>
                      <a:endParaRPr b="0" lang="en-US" sz="700" spc="-1" strike="noStrike">
                        <a:latin typeface="Arial"/>
                      </a:endParaRPr>
                    </a:p>
                  </a:txBody>
                  <a:tcPr marL="5400" marR="5400">
                    <a:lnL w="6480">
                      <a:solidFill>
                        <a:srgbClr val="000000"/>
                      </a:solidFill>
                    </a:lnL>
                    <a:lnR w="6480">
                      <a:solidFill>
                        <a:srgbClr val="000000"/>
                      </a:solidFill>
                    </a:lnR>
                    <a:lnT w="12240">
                      <a:solidFill>
                        <a:srgbClr val="000000"/>
                      </a:solidFill>
                    </a:lnT>
                    <a:lnB w="12240">
                      <a:solidFill>
                        <a:srgbClr val="000000"/>
                      </a:solidFill>
                    </a:lnB>
                    <a:solidFill>
                      <a:srgbClr val="ffffcc"/>
                    </a:solidFill>
                  </a:tcPr>
                </a:tc>
                <a:tc row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ﾌｫﾛｰｱｯﾌﾟ時点での達成度</a:t>
                      </a:r>
                      <a:endParaRPr b="0" lang="en-US" sz="700" spc="-1" strike="noStrike">
                        <a:latin typeface="Arial"/>
                      </a:endParaRPr>
                    </a:p>
                  </a:txBody>
                  <a:tcPr marL="5400" marR="5400">
                    <a:lnL w="6480">
                      <a:solidFill>
                        <a:srgbClr val="000000"/>
                      </a:solidFill>
                    </a:lnL>
                    <a:lnR w="6480">
                      <a:solidFill>
                        <a:srgbClr val="000000"/>
                      </a:solidFill>
                    </a:lnR>
                    <a:lnT w="12240">
                      <a:solidFill>
                        <a:srgbClr val="000000"/>
                      </a:solidFill>
                    </a:lnT>
                    <a:lnB w="12240">
                      <a:solidFill>
                        <a:srgbClr val="000000"/>
                      </a:solidFill>
                    </a:lnB>
                    <a:solidFill>
                      <a:srgbClr val="ffffcc"/>
                    </a:solidFill>
                  </a:tcPr>
                </a:tc>
                <a:tc row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総合所見</a:t>
                      </a:r>
                      <a:endParaRPr b="0" lang="en-US" sz="700" spc="-1" strike="noStrike">
                        <a:latin typeface="Arial"/>
                      </a:endParaRPr>
                    </a:p>
                  </a:txBody>
                  <a:tcPr marL="5400" marR="5400">
                    <a:lnL w="6480">
                      <a:solidFill>
                        <a:srgbClr val="000000"/>
                      </a:solidFill>
                    </a:lnL>
                    <a:lnR w="12240">
                      <a:solidFill>
                        <a:srgbClr val="000000"/>
                      </a:solidFill>
                    </a:lnR>
                    <a:lnT w="12240">
                      <a:solidFill>
                        <a:srgbClr val="000000"/>
                      </a:solidFill>
                    </a:lnT>
                    <a:lnB w="12240">
                      <a:solidFill>
                        <a:srgbClr val="000000"/>
                      </a:solidFill>
                    </a:lnB>
                    <a:solidFill>
                      <a:srgbClr val="ffffcc"/>
                    </a:solidFill>
                  </a:tcPr>
                </a:tc>
              </a:tr>
              <a:tr h="441720">
                <a:tc vMerge="1" gridSpan="1">
                  <a:tcPr marL="90000" marR="90000">
                    <a:solidFill>
                      <a:srgbClr val="729fcf"/>
                    </a:solidFill>
                  </a:tcPr>
                </a:tc>
                <a:tc vMerge="1" hMerge="1">
                  <a:tcPr marL="90000" marR="90000">
                    <a:solidFill>
                      <a:srgbClr val="729fcf"/>
                    </a:solidFill>
                  </a:tcPr>
                </a:tc>
                <a:tc>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単位</a:t>
                      </a:r>
                      <a:endParaRPr b="0" lang="en-US" sz="700" spc="-1" strike="noStrike">
                        <a:latin typeface="Arial"/>
                      </a:endParaRPr>
                    </a:p>
                  </a:txBody>
                  <a:tcPr marL="5400" marR="5400">
                    <a:lnL w="6480">
                      <a:solidFill>
                        <a:srgbClr val="000000"/>
                      </a:solidFill>
                    </a:lnL>
                    <a:lnR w="6480">
                      <a:solidFill>
                        <a:srgbClr val="000000"/>
                      </a:solidFill>
                    </a:lnR>
                    <a:lnT w="6480">
                      <a:solidFill>
                        <a:srgbClr val="000000"/>
                      </a:solidFill>
                    </a:lnT>
                    <a:lnB w="12240">
                      <a:solidFill>
                        <a:srgbClr val="000000"/>
                      </a:solidFill>
                    </a:lnB>
                    <a:solidFill>
                      <a:srgbClr val="ffffcc"/>
                    </a:solidFill>
                  </a:tcPr>
                </a:tc>
                <a:tc vMerge="1">
                  <a:tcPr marL="90000" marR="90000">
                    <a:solidFill>
                      <a:srgbClr val="729fcf"/>
                    </a:solidFill>
                  </a:tcPr>
                </a:tc>
                <a:tc vMerge="1">
                  <a:tcPr marL="90000" marR="90000">
                    <a:solidFill>
                      <a:srgbClr val="729fcf"/>
                    </a:solidFill>
                  </a:tcPr>
                </a:tc>
                <a:tc>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評価値</a:t>
                      </a:r>
                      <a:endParaRPr b="0" lang="en-US" sz="700" spc="-1" strike="noStrike">
                        <a:latin typeface="Arial"/>
                      </a:endParaRPr>
                    </a:p>
                  </a:txBody>
                  <a:tcPr marL="5400" marR="5400">
                    <a:lnL w="6480">
                      <a:solidFill>
                        <a:srgbClr val="000000"/>
                      </a:solidFill>
                    </a:lnL>
                    <a:lnR w="6480">
                      <a:solidFill>
                        <a:srgbClr val="000000"/>
                      </a:solidFill>
                    </a:lnR>
                    <a:lnT w="6480">
                      <a:solidFill>
                        <a:srgbClr val="000000"/>
                      </a:solidFill>
                    </a:lnT>
                    <a:lnB w="12240">
                      <a:solidFill>
                        <a:srgbClr val="000000"/>
                      </a:solidFill>
                    </a:lnB>
                    <a:solidFill>
                      <a:srgbClr val="ffffcc"/>
                    </a:solidFill>
                  </a:tcPr>
                </a:tc>
                <a:tc grid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見込み・確定</a:t>
                      </a:r>
                      <a:br/>
                      <a:r>
                        <a:rPr b="0" lang="en-US" sz="700" spc="-1" strike="noStrike">
                          <a:solidFill>
                            <a:srgbClr val="000000"/>
                          </a:solidFill>
                          <a:latin typeface="ＭＳ Ｐゴシック"/>
                          <a:ea typeface="ＭＳ Ｐゴシック"/>
                        </a:rPr>
                        <a:t>の別</a:t>
                      </a:r>
                      <a:endParaRPr b="0" lang="en-US" sz="700" spc="-1" strike="noStrike">
                        <a:latin typeface="Arial"/>
                      </a:endParaRPr>
                    </a:p>
                  </a:txBody>
                  <a:tcPr marL="5400" marR="5400">
                    <a:lnL w="6480">
                      <a:solidFill>
                        <a:srgbClr val="000000"/>
                      </a:solidFill>
                    </a:lnL>
                    <a:lnR w="6480">
                      <a:solidFill>
                        <a:srgbClr val="000000"/>
                      </a:solidFill>
                    </a:lnR>
                    <a:lnT w="6480">
                      <a:solidFill>
                        <a:srgbClr val="000000"/>
                      </a:solidFill>
                    </a:lnT>
                    <a:lnB w="12240">
                      <a:solidFill>
                        <a:srgbClr val="000000"/>
                      </a:solidFill>
                    </a:lnB>
                    <a:solidFill>
                      <a:srgbClr val="ffffcc"/>
                    </a:solidFill>
                  </a:tcPr>
                </a:tc>
                <a:tc hMerge="1">
                  <a:tcPr marL="90000" marR="90000">
                    <a:solidFill>
                      <a:srgbClr val="729fcf"/>
                    </a:solidFill>
                  </a:tcPr>
                </a:tc>
                <a:tc>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目標</a:t>
                      </a:r>
                      <a:br/>
                      <a:r>
                        <a:rPr b="0" lang="en-US" sz="700" spc="-1" strike="noStrike">
                          <a:solidFill>
                            <a:srgbClr val="000000"/>
                          </a:solidFill>
                          <a:latin typeface="ＭＳ Ｐゴシック"/>
                          <a:ea typeface="ＭＳ Ｐゴシック"/>
                        </a:rPr>
                        <a:t>達成度</a:t>
                      </a:r>
                      <a:endParaRPr b="0" lang="en-US" sz="700" spc="-1" strike="noStrike">
                        <a:latin typeface="Arial"/>
                      </a:endParaRPr>
                    </a:p>
                  </a:txBody>
                  <a:tcPr marL="5400" marR="5400">
                    <a:lnL w="6480">
                      <a:solidFill>
                        <a:srgbClr val="000000"/>
                      </a:solidFill>
                    </a:lnL>
                    <a:lnR w="6480">
                      <a:solidFill>
                        <a:srgbClr val="000000"/>
                      </a:solidFill>
                    </a:lnR>
                    <a:lnT w="6480">
                      <a:solidFill>
                        <a:srgbClr val="000000"/>
                      </a:solidFill>
                    </a:lnT>
                    <a:lnB w="6480">
                      <a:solidFill>
                        <a:srgbClr val="000000"/>
                      </a:solidFill>
                    </a:lnB>
                    <a:solidFill>
                      <a:srgbClr val="ffffcc"/>
                    </a:solidFill>
                  </a:tcPr>
                </a:tc>
                <a:tc gridSpan="2">
                  <a:txBody>
                    <a:bodyPr lIns="5400" rIns="5400" tIns="5400" bIns="0" anchor="ctr">
                      <a:noAutofit/>
                    </a:bodyPr>
                    <a:p>
                      <a:pPr algn="ctr">
                        <a:lnSpc>
                          <a:spcPct val="100000"/>
                        </a:lnSpc>
                      </a:pPr>
                      <a:r>
                        <a:rPr b="0" lang="en-US" sz="700" spc="-1" strike="noStrike">
                          <a:solidFill>
                            <a:srgbClr val="000000"/>
                          </a:solidFill>
                          <a:latin typeface="ＭＳ Ｐゴシック"/>
                          <a:ea typeface="ＭＳ Ｐゴシック"/>
                        </a:rPr>
                        <a:t>1</a:t>
                      </a:r>
                      <a:r>
                        <a:rPr b="0" lang="en-US" sz="700" spc="-1" strike="noStrike">
                          <a:solidFill>
                            <a:srgbClr val="000000"/>
                          </a:solidFill>
                          <a:latin typeface="ＭＳ Ｐゴシック"/>
                          <a:ea typeface="ＭＳ Ｐゴシック"/>
                        </a:rPr>
                        <a:t>年以内の</a:t>
                      </a:r>
                      <a:br/>
                      <a:r>
                        <a:rPr b="0" lang="en-US" sz="700" spc="-1" strike="noStrike">
                          <a:solidFill>
                            <a:srgbClr val="000000"/>
                          </a:solidFill>
                          <a:latin typeface="ＭＳ Ｐゴシック"/>
                          <a:ea typeface="ＭＳ Ｐゴシック"/>
                        </a:rPr>
                        <a:t>達成見込み</a:t>
                      </a:r>
                      <a:endParaRPr b="0" lang="en-US" sz="700" spc="-1" strike="noStrike">
                        <a:latin typeface="Arial"/>
                      </a:endParaRPr>
                    </a:p>
                  </a:txBody>
                  <a:tcPr marL="5400" marR="5400">
                    <a:lnL w="6480">
                      <a:solidFill>
                        <a:srgbClr val="000000"/>
                      </a:solidFill>
                    </a:lnL>
                    <a:lnR w="6480">
                      <a:solidFill>
                        <a:srgbClr val="000000"/>
                      </a:solidFill>
                    </a:lnR>
                    <a:lnT w="6480">
                      <a:solidFill>
                        <a:srgbClr val="000000"/>
                      </a:solidFill>
                    </a:lnT>
                    <a:lnB w="12240">
                      <a:solidFill>
                        <a:srgbClr val="000000"/>
                      </a:solidFill>
                    </a:lnB>
                    <a:solidFill>
                      <a:srgbClr val="ffffcc"/>
                    </a:solidFill>
                  </a:tcPr>
                </a:tc>
                <a:tc h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565560">
                <a:tc rowSpan="2">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指標１</a:t>
                      </a:r>
                      <a:endParaRPr b="0" lang="en-US" sz="800" spc="-1" strike="noStrike">
                        <a:latin typeface="Arial"/>
                      </a:endParaRPr>
                    </a:p>
                  </a:txBody>
                  <a:tcPr marL="5400" marR="5400">
                    <a:lnL w="12240">
                      <a:solidFill>
                        <a:srgbClr val="000000"/>
                      </a:solidFill>
                    </a:lnL>
                    <a:lnR w="6480">
                      <a:solidFill>
                        <a:srgbClr val="000000"/>
                      </a:solidFill>
                    </a:lnR>
                    <a:lnT w="12240">
                      <a:solidFill>
                        <a:srgbClr val="000000"/>
                      </a:solidFill>
                    </a:lnT>
                    <a:lnB w="6480">
                      <a:solidFill>
                        <a:srgbClr val="000000"/>
                      </a:solidFill>
                    </a:lnB>
                    <a:solidFill>
                      <a:srgbClr val="ffffcc"/>
                    </a:solidFill>
                  </a:tcPr>
                </a:tc>
                <a:tc rowSpan="2">
                  <a:txBody>
                    <a:bodyPr lIns="5400" rIns="5400" tIns="5400" bIns="0" anchor="ctr">
                      <a:noAutofit/>
                    </a:bodyPr>
                    <a:p>
                      <a:pPr>
                        <a:lnSpc>
                          <a:spcPct val="100000"/>
                        </a:lnSpc>
                      </a:pPr>
                      <a:r>
                        <a:rPr b="0" lang="en-US" sz="800" spc="-1" strike="noStrike">
                          <a:solidFill>
                            <a:srgbClr val="000000"/>
                          </a:solidFill>
                          <a:latin typeface="ＭＳ Ｐゴシック"/>
                          <a:ea typeface="ＭＳ Ｐゴシック"/>
                        </a:rPr>
                        <a:t>旅行速度の向上</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ccffff"/>
                    </a:solidFill>
                  </a:tcPr>
                </a:tc>
                <a:tc rowSpan="2">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km/h</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ccffff"/>
                    </a:solidFill>
                  </a:tcPr>
                </a:tc>
                <a:tc rowSpan="2">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10.6</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ccffff"/>
                    </a:solidFill>
                  </a:tcPr>
                </a:tc>
                <a:tc rowSpan="2">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14.8</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ccffff"/>
                    </a:solidFill>
                  </a:tcPr>
                </a:tc>
                <a:tc rowSpan="2">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10.6</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ccfff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確定</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99ccf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　</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ccffff"/>
                    </a:solidFill>
                  </a:tcPr>
                </a:tc>
                <a:tc rowSpan="2">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a:t>
                      </a:r>
                      <a:endParaRPr b="0" lang="en-US" sz="800" spc="-1" strike="noStrike">
                        <a:latin typeface="Arial"/>
                      </a:endParaRPr>
                    </a:p>
                  </a:txBody>
                  <a:tcPr marL="5400" marR="5400">
                    <a:lnL w="6480">
                      <a:solidFill>
                        <a:srgbClr val="000000"/>
                      </a:solidFill>
                    </a:lnL>
                    <a:lnR w="6480">
                      <a:solidFill>
                        <a:srgbClr val="000000"/>
                      </a:solidFill>
                    </a:lnR>
                    <a:lnT w="6480">
                      <a:solidFill>
                        <a:srgbClr val="000000"/>
                      </a:solidFill>
                    </a:lnT>
                    <a:lnB w="6480">
                      <a:solidFill>
                        <a:srgbClr val="000000"/>
                      </a:solidFill>
                    </a:lnB>
                    <a:solidFill>
                      <a:srgbClr val="ccfff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あり</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99ccf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　</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ccffff"/>
                    </a:solidFill>
                  </a:tcPr>
                </a:tc>
                <a:tc rowSpan="2">
                  <a:txBody>
                    <a:bodyPr lIns="5400" rIns="5400" tIns="5400" bIns="0" anchor="ctr">
                      <a:noAutofit/>
                    </a:bodyPr>
                    <a:p>
                      <a:pPr algn="ctr">
                        <a:lnSpc>
                          <a:spcPct val="100000"/>
                        </a:lnSpc>
                      </a:pPr>
                      <a:r>
                        <a:rPr b="0" lang="en-US" sz="1000" spc="-1" strike="noStrike">
                          <a:solidFill>
                            <a:srgbClr val="000000"/>
                          </a:solidFill>
                          <a:latin typeface="ＭＳ Ｐゴシック"/>
                          <a:ea typeface="ＭＳ Ｐゴシック"/>
                        </a:rPr>
                        <a:t>16.3</a:t>
                      </a:r>
                      <a:endParaRPr b="0" lang="en-US" sz="10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ffccff"/>
                    </a:solidFill>
                  </a:tcPr>
                </a:tc>
                <a:tc rowSpan="2">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R</a:t>
                      </a:r>
                      <a:r>
                        <a:rPr b="0" lang="en-US" sz="800" spc="-1" strike="noStrike">
                          <a:solidFill>
                            <a:srgbClr val="000000"/>
                          </a:solidFill>
                          <a:latin typeface="ＭＳ Ｐゴシック"/>
                          <a:ea typeface="ＭＳ Ｐゴシック"/>
                        </a:rPr>
                        <a:t>３年</a:t>
                      </a:r>
                      <a:r>
                        <a:rPr b="0" lang="en-US" sz="800" spc="-1" strike="noStrike">
                          <a:solidFill>
                            <a:srgbClr val="000000"/>
                          </a:solidFill>
                          <a:latin typeface="ＭＳ Ｐゴシック"/>
                          <a:ea typeface="ＭＳ Ｐゴシック"/>
                        </a:rPr>
                        <a:t>9</a:t>
                      </a:r>
                      <a:r>
                        <a:rPr b="0" lang="en-US" sz="800" spc="-1" strike="noStrike">
                          <a:solidFill>
                            <a:srgbClr val="000000"/>
                          </a:solidFill>
                          <a:latin typeface="ＭＳ Ｐゴシック"/>
                          <a:ea typeface="ＭＳ Ｐゴシック"/>
                        </a:rPr>
                        <a:t>月</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ffccff"/>
                    </a:solidFill>
                  </a:tcPr>
                </a:tc>
                <a:tc rowSpan="2">
                  <a:txBody>
                    <a:bodyPr lIns="5400" rIns="5400" tIns="5400" bIns="0" anchor="ctr">
                      <a:noAutofit/>
                    </a:bodyPr>
                    <a:p>
                      <a:pPr algn="ctr">
                        <a:lnSpc>
                          <a:spcPct val="100000"/>
                        </a:lnSpc>
                      </a:pPr>
                      <a:r>
                        <a:rPr b="0" lang="en-US" sz="1000" spc="-1" strike="noStrike">
                          <a:solidFill>
                            <a:srgbClr val="000000"/>
                          </a:solidFill>
                          <a:latin typeface="ＭＳ Ｐゴシック"/>
                          <a:ea typeface="ＭＳ Ｐゴシック"/>
                        </a:rPr>
                        <a:t>〇</a:t>
                      </a:r>
                      <a:endParaRPr b="0" lang="en-US" sz="10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ffccff"/>
                    </a:solidFill>
                  </a:tcPr>
                </a:tc>
                <a:tc rowSpan="2">
                  <a:txBody>
                    <a:bodyPr lIns="5400" rIns="5400" tIns="5400" bIns="0" anchor="ctr">
                      <a:noAutofit/>
                    </a:bodyPr>
                    <a:p>
                      <a:pPr>
                        <a:lnSpc>
                          <a:spcPct val="100000"/>
                        </a:lnSpc>
                      </a:pPr>
                      <a:r>
                        <a:rPr b="0" lang="en-US" sz="800" spc="-1" strike="noStrike">
                          <a:solidFill>
                            <a:srgbClr val="000000"/>
                          </a:solidFill>
                          <a:latin typeface="ＭＳ Ｐゴシック"/>
                          <a:ea typeface="ＭＳ Ｐゴシック"/>
                        </a:rPr>
                        <a:t>甲府駅南通り線及び宝二丁目北新線の整備により、甲府駅南口へのアクセスのための平均旅行速度の向上を計測するにあたっては、道路交通センサスの数値を基にしていたが、最新の道路交通センサスの実施状況（コロナ禍による延期）より、数値の使用ができないため、上記２路線の完成により、朝日町通り線の交通量の変化を実測することにより、旅行速度の確定値とした。朝日町通り線の交通量の変動より甲府駅南口のアクセス向上の効果は発現されたことが明らかである。</a:t>
                      </a:r>
                      <a:endParaRPr b="0" lang="en-US" sz="800" spc="-1" strike="noStrike">
                        <a:latin typeface="Arial"/>
                      </a:endParaRPr>
                    </a:p>
                  </a:txBody>
                  <a:tcPr marL="5400" marR="5400">
                    <a:lnL w="6480">
                      <a:solidFill>
                        <a:srgbClr val="000000"/>
                      </a:solidFill>
                    </a:lnL>
                    <a:lnR w="12240">
                      <a:solidFill>
                        <a:srgbClr val="000000"/>
                      </a:solidFill>
                    </a:lnR>
                    <a:lnT w="12240">
                      <a:solidFill>
                        <a:srgbClr val="000000"/>
                      </a:solidFill>
                    </a:lnT>
                    <a:lnB w="12240">
                      <a:solidFill>
                        <a:srgbClr val="000000"/>
                      </a:solidFill>
                    </a:lnB>
                    <a:solidFill>
                      <a:srgbClr val="ffccff"/>
                    </a:solidFill>
                  </a:tcPr>
                </a:tc>
              </a:tr>
              <a:tr h="2021040">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見込み</a:t>
                      </a:r>
                      <a:endParaRPr b="0" lang="en-US" sz="800" spc="-1" strike="noStrike">
                        <a:latin typeface="Arial"/>
                      </a:endParaRPr>
                    </a:p>
                  </a:txBody>
                  <a:tcPr marL="5400" marR="5400">
                    <a:lnL w="6480">
                      <a:solidFill>
                        <a:srgbClr val="000000"/>
                      </a:solidFill>
                    </a:lnL>
                    <a:lnR w="6480">
                      <a:solidFill>
                        <a:srgbClr val="000000"/>
                      </a:solidFill>
                    </a:lnR>
                    <a:lnT w="6480">
                      <a:solidFill>
                        <a:srgbClr val="000000"/>
                      </a:solidFill>
                    </a:lnT>
                    <a:lnB w="6480">
                      <a:solidFill>
                        <a:srgbClr val="000000"/>
                      </a:solidFill>
                    </a:lnB>
                    <a:solidFill>
                      <a:srgbClr val="99ccf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a:t>
                      </a:r>
                      <a:endParaRPr b="0" lang="en-US" sz="800" spc="-1" strike="noStrike">
                        <a:latin typeface="Arial"/>
                      </a:endParaRPr>
                    </a:p>
                  </a:txBody>
                  <a:tcPr marL="5400" marR="5400">
                    <a:lnL w="6480">
                      <a:solidFill>
                        <a:srgbClr val="000000"/>
                      </a:solidFill>
                    </a:lnL>
                    <a:lnR w="6480">
                      <a:solidFill>
                        <a:srgbClr val="000000"/>
                      </a:solidFill>
                    </a:lnR>
                    <a:lnT w="6480">
                      <a:solidFill>
                        <a:srgbClr val="000000"/>
                      </a:solidFill>
                    </a:lnT>
                    <a:lnB w="6480">
                      <a:solidFill>
                        <a:srgbClr val="000000"/>
                      </a:solidFill>
                    </a:lnB>
                    <a:solidFill>
                      <a:srgbClr val="ccffff"/>
                    </a:solidFill>
                  </a:tcPr>
                </a:tc>
                <a:tc vMerge="1">
                  <a:tcPr marL="90000" marR="90000">
                    <a:solidFill>
                      <a:srgbClr val="729fc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なし</a:t>
                      </a:r>
                      <a:endParaRPr b="0" lang="en-US" sz="800" spc="-1" strike="noStrike">
                        <a:latin typeface="Arial"/>
                      </a:endParaRPr>
                    </a:p>
                  </a:txBody>
                  <a:tcPr marL="5400" marR="5400">
                    <a:lnL w="6480">
                      <a:solidFill>
                        <a:srgbClr val="000000"/>
                      </a:solidFill>
                    </a:lnL>
                    <a:lnR w="6480">
                      <a:solidFill>
                        <a:srgbClr val="000000"/>
                      </a:solidFill>
                    </a:lnR>
                    <a:lnT w="6480">
                      <a:solidFill>
                        <a:srgbClr val="000000"/>
                      </a:solidFill>
                    </a:lnT>
                    <a:lnB w="6480">
                      <a:solidFill>
                        <a:srgbClr val="000000"/>
                      </a:solidFill>
                    </a:lnB>
                    <a:solidFill>
                      <a:srgbClr val="99ccf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a:t>
                      </a:r>
                      <a:endParaRPr b="0" lang="en-US" sz="800" spc="-1" strike="noStrike">
                        <a:latin typeface="Arial"/>
                      </a:endParaRPr>
                    </a:p>
                  </a:txBody>
                  <a:tcPr marL="5400" marR="5400">
                    <a:lnL w="6480">
                      <a:solidFill>
                        <a:srgbClr val="000000"/>
                      </a:solidFill>
                    </a:lnL>
                    <a:lnR w="6480">
                      <a:solidFill>
                        <a:srgbClr val="000000"/>
                      </a:solidFill>
                    </a:lnR>
                    <a:lnT w="6480">
                      <a:solidFill>
                        <a:srgbClr val="000000"/>
                      </a:solidFill>
                    </a:lnT>
                    <a:lnB w="6480">
                      <a:solidFill>
                        <a:srgbClr val="000000"/>
                      </a:solidFill>
                    </a:lnB>
                    <a:solidFill>
                      <a:srgbClr val="ccfff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c vMerge="1">
                  <a:tcPr marL="90000" marR="90000">
                    <a:solidFill>
                      <a:srgbClr val="729fcf"/>
                    </a:solidFill>
                  </a:tcPr>
                </a:tc>
              </a:tr>
              <a:tr h="148320">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cPr marL="5400" marR="5400">
                    <a:lnT w="6480">
                      <a:solidFill>
                        <a:srgbClr val="000000"/>
                      </a:solidFill>
                    </a:lnT>
                    <a:noFill/>
                  </a:tcPr>
                </a:tc>
                <a:tc>
                  <a:txBody>
                    <a:bodyPr lIns="5400" rIns="5400" tIns="5400" bIns="0">
                      <a:noAutofit/>
                    </a:bodyPr>
                    <a:p>
                      <a:pPr>
                        <a:lnSpc>
                          <a:spcPct val="100000"/>
                        </a:lnSpc>
                      </a:pPr>
                      <a:r>
                        <a:rPr b="0" lang="en-US" sz="600" spc="-1" strike="noStrike">
                          <a:solidFill>
                            <a:srgbClr val="000000"/>
                          </a:solidFill>
                          <a:latin typeface="ＭＳ Ｐゴシック"/>
                          <a:ea typeface="ＭＳ Ｐゴシック"/>
                        </a:rPr>
                        <a:t>　</a:t>
                      </a:r>
                      <a:endParaRPr b="0" lang="en-US" sz="600" spc="-1" strike="noStrike">
                        <a:latin typeface="Arial"/>
                      </a:endParaRPr>
                    </a:p>
                  </a:txBody>
                  <a:tcPr marL="5400" marR="5400">
                    <a:lnT w="12240">
                      <a:solidFill>
                        <a:srgbClr val="000000"/>
                      </a:solidFill>
                    </a:lnT>
                    <a:noFill/>
                  </a:tcPr>
                </a:tc>
              </a:tr>
              <a:tr h="188280">
                <a:tc gridSpan="2">
                  <a:txBody>
                    <a:bodyPr lIns="5400" rIns="5400" tIns="5400" bIns="0" anchor="ctr">
                      <a:noAutofit/>
                    </a:bodyPr>
                    <a:p>
                      <a:pPr>
                        <a:lnSpc>
                          <a:spcPct val="100000"/>
                        </a:lnSpc>
                      </a:pPr>
                      <a:r>
                        <a:rPr b="1" lang="en-US" sz="800" spc="-1" strike="noStrike">
                          <a:solidFill>
                            <a:srgbClr val="000000"/>
                          </a:solidFill>
                          <a:latin typeface="ＭＳ Ｐゴシック"/>
                          <a:ea typeface="ＭＳ Ｐゴシック"/>
                        </a:rPr>
                        <a:t>２．今後のまちづくり方策</a:t>
                      </a:r>
                      <a:endParaRPr b="0" lang="en-US" sz="800" spc="-1" strike="noStrike">
                        <a:latin typeface="Arial"/>
                      </a:endParaRPr>
                    </a:p>
                  </a:txBody>
                  <a:tcPr marL="5400" marR="5400">
                    <a:noFill/>
                  </a:tcPr>
                </a:tc>
                <a:tc hMerge="1">
                  <a:tcPr marL="90000" marR="90000">
                    <a:solidFill>
                      <a:srgbClr val="729fcf"/>
                    </a:solid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c>
                  <a:tcPr marL="5400" marR="5400">
                    <a:noFill/>
                  </a:tcPr>
                </a:tc>
              </a:tr>
              <a:tr h="152280">
                <a:tc gridSpan="2">
                  <a:txBody>
                    <a:bodyPr lIns="5400" rIns="5400" tIns="5400" bIns="0" anchor="ctr">
                      <a:noAutofit/>
                    </a:bodyPr>
                    <a:p>
                      <a:pPr>
                        <a:lnSpc>
                          <a:spcPct val="100000"/>
                        </a:lnSpc>
                      </a:pPr>
                      <a:r>
                        <a:rPr b="1" lang="en-US" sz="700" spc="-1" strike="noStrike">
                          <a:solidFill>
                            <a:srgbClr val="000000"/>
                          </a:solidFill>
                          <a:latin typeface="ＭＳ Ｐゴシック"/>
                          <a:ea typeface="ＭＳ Ｐゴシック"/>
                        </a:rPr>
                        <a:t>今後のまちづくり方策</a:t>
                      </a:r>
                      <a:endParaRPr b="0" lang="en-US" sz="700" spc="-1" strike="noStrike">
                        <a:latin typeface="Arial"/>
                      </a:endParaRPr>
                    </a:p>
                  </a:txBody>
                  <a:tcPr marL="5400" marR="5400">
                    <a:lnB w="12240">
                      <a:solidFill>
                        <a:srgbClr val="000000"/>
                      </a:solidFill>
                    </a:lnB>
                    <a:noFill/>
                  </a:tcPr>
                </a:tc>
                <a:tc hMerge="1">
                  <a:tcPr marL="90000" marR="90000">
                    <a:solidFill>
                      <a:srgbClr val="729fcf"/>
                    </a:solid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c>
                  <a:tcPr marL="5400" marR="5400">
                    <a:lnB w="12240">
                      <a:solidFill>
                        <a:srgbClr val="000000"/>
                      </a:solidFill>
                    </a:lnB>
                    <a:noFill/>
                  </a:tcPr>
                </a:tc>
              </a:tr>
              <a:tr h="482400">
                <a:tc gridSpan="2" rowSpan="2">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成果を持続させる</a:t>
                      </a:r>
                      <a:br/>
                      <a:r>
                        <a:rPr b="0" lang="en-US" sz="800" spc="-1" strike="noStrike">
                          <a:solidFill>
                            <a:srgbClr val="000000"/>
                          </a:solidFill>
                          <a:latin typeface="ＭＳ Ｐゴシック"/>
                          <a:ea typeface="ＭＳ Ｐゴシック"/>
                        </a:rPr>
                        <a:t>ために行う方策</a:t>
                      </a:r>
                      <a:endParaRPr b="0" lang="en-US" sz="800" spc="-1" strike="noStrike">
                        <a:latin typeface="Arial"/>
                      </a:endParaRPr>
                    </a:p>
                  </a:txBody>
                  <a:tcPr marL="5400" marR="5400">
                    <a:lnL w="12240">
                      <a:solidFill>
                        <a:srgbClr val="000000"/>
                      </a:solidFill>
                    </a:lnL>
                    <a:lnR w="6480">
                      <a:solidFill>
                        <a:srgbClr val="000000"/>
                      </a:solidFill>
                    </a:lnR>
                    <a:lnT w="12240">
                      <a:solidFill>
                        <a:srgbClr val="000000"/>
                      </a:solidFill>
                    </a:lnT>
                    <a:lnB w="12240">
                      <a:solidFill>
                        <a:srgbClr val="000000"/>
                      </a:solidFill>
                    </a:lnB>
                    <a:solidFill>
                      <a:srgbClr val="ffffcc"/>
                    </a:solidFill>
                  </a:tcPr>
                </a:tc>
                <a:tc hMerge="1" rowSpan="1">
                  <a:tcPr marL="90000" marR="90000">
                    <a:solidFill>
                      <a:srgbClr val="729fcf"/>
                    </a:solidFill>
                  </a:tcPr>
                </a:tc>
                <a:tc gridSpan="6">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現在の取り組み状況</a:t>
                      </a:r>
                      <a:br/>
                      <a:r>
                        <a:rPr b="0" lang="en-US" sz="800" spc="-1" strike="noStrike">
                          <a:solidFill>
                            <a:srgbClr val="000000"/>
                          </a:solidFill>
                          <a:latin typeface="ＭＳ Ｐゴシック"/>
                          <a:ea typeface="ＭＳ Ｐゴシック"/>
                        </a:rPr>
                        <a:t>（実施した具体的な内容）</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ffffcc"/>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gridSpan="6">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実施した結果</a:t>
                      </a:r>
                      <a:endParaRPr b="0" lang="en-US" sz="800" spc="-1" strike="noStrike">
                        <a:latin typeface="Arial"/>
                      </a:endParaRPr>
                    </a:p>
                  </a:txBody>
                  <a:tcPr marL="5400" marR="5400">
                    <a:lnL w="6480">
                      <a:solidFill>
                        <a:srgbClr val="000000"/>
                      </a:solidFill>
                    </a:lnL>
                    <a:lnR w="6480">
                      <a:solidFill>
                        <a:srgbClr val="000000"/>
                      </a:solidFill>
                    </a:lnR>
                    <a:lnT w="12240">
                      <a:solidFill>
                        <a:srgbClr val="000000"/>
                      </a:solidFill>
                    </a:lnT>
                    <a:lnB w="6480">
                      <a:solidFill>
                        <a:srgbClr val="000000"/>
                      </a:solidFill>
                    </a:lnB>
                    <a:solidFill>
                      <a:srgbClr val="ffffcc"/>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a:txBody>
                    <a:bodyPr lIns="5400" rIns="5400" tIns="5400" bIns="0" anchor="ctr">
                      <a:noAutofit/>
                    </a:bodyPr>
                    <a:p>
                      <a:pPr algn="ctr">
                        <a:lnSpc>
                          <a:spcPct val="100000"/>
                        </a:lnSpc>
                      </a:pPr>
                      <a:r>
                        <a:rPr b="0" lang="en-US" sz="800" spc="-1" strike="noStrike">
                          <a:solidFill>
                            <a:srgbClr val="000000"/>
                          </a:solidFill>
                          <a:latin typeface="ＭＳ Ｐゴシック"/>
                          <a:ea typeface="ＭＳ Ｐゴシック"/>
                        </a:rPr>
                        <a:t>今後の課題　その他特記事項</a:t>
                      </a:r>
                      <a:endParaRPr b="0" lang="en-US" sz="800" spc="-1" strike="noStrike">
                        <a:latin typeface="Arial"/>
                      </a:endParaRPr>
                    </a:p>
                  </a:txBody>
                  <a:tcPr marL="5400" marR="5400">
                    <a:lnL w="6480">
                      <a:solidFill>
                        <a:srgbClr val="000000"/>
                      </a:solidFill>
                    </a:lnL>
                    <a:lnR w="12240">
                      <a:solidFill>
                        <a:srgbClr val="000000"/>
                      </a:solidFill>
                    </a:lnR>
                    <a:lnT w="12240">
                      <a:solidFill>
                        <a:srgbClr val="000000"/>
                      </a:solidFill>
                    </a:lnT>
                    <a:lnB w="6480">
                      <a:solidFill>
                        <a:srgbClr val="000000"/>
                      </a:solidFill>
                    </a:lnB>
                    <a:solidFill>
                      <a:srgbClr val="ffffcc"/>
                    </a:solidFill>
                  </a:tcPr>
                </a:tc>
              </a:tr>
              <a:tr h="1101600">
                <a:tc vMerge="1" gridSpan="1">
                  <a:tcPr marL="90000" marR="90000">
                    <a:solidFill>
                      <a:srgbClr val="729fcf"/>
                    </a:solidFill>
                  </a:tcPr>
                </a:tc>
                <a:tc vMerge="1" hMerge="1">
                  <a:tcPr marL="90000" marR="90000">
                    <a:solidFill>
                      <a:srgbClr val="729fcf"/>
                    </a:solidFill>
                  </a:tcPr>
                </a:tc>
                <a:tc gridSpan="6">
                  <a:txBody>
                    <a:bodyPr lIns="5400" rIns="5400" tIns="5400" bIns="0" anchor="ctr">
                      <a:noAutofit/>
                    </a:bodyPr>
                    <a:p>
                      <a:pPr>
                        <a:lnSpc>
                          <a:spcPct val="100000"/>
                        </a:lnSpc>
                      </a:pPr>
                      <a:r>
                        <a:rPr b="0" lang="en-US" sz="800" spc="-1" strike="noStrike">
                          <a:solidFill>
                            <a:srgbClr val="000000"/>
                          </a:solidFill>
                          <a:latin typeface="ＭＳ Ｐゴシック"/>
                          <a:ea typeface="ＭＳ Ｐゴシック"/>
                        </a:rPr>
                        <a:t>甲府駅へのアクセス向上を推進する街路整備（１期）に引き続き２期の事業及び防災・安全交付金の計画が完了した。</a:t>
                      </a:r>
                      <a:endParaRPr b="0" lang="en-US" sz="800" spc="-1" strike="noStrike">
                        <a:latin typeface="Arial"/>
                      </a:endParaRPr>
                    </a:p>
                  </a:txBody>
                  <a:tcPr marL="5400" marR="5400">
                    <a:lnL w="6480">
                      <a:solidFill>
                        <a:srgbClr val="000000"/>
                      </a:solidFill>
                    </a:lnL>
                    <a:lnR w="6480">
                      <a:solidFill>
                        <a:srgbClr val="000000"/>
                      </a:solidFill>
                    </a:lnR>
                    <a:lnT w="6480">
                      <a:solidFill>
                        <a:srgbClr val="000000"/>
                      </a:solidFill>
                    </a:lnT>
                    <a:lnB w="12240">
                      <a:solidFill>
                        <a:srgbClr val="000000"/>
                      </a:solidFill>
                    </a:lnB>
                    <a:solidFill>
                      <a:srgbClr val="ffccf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gridSpan="6">
                  <a:txBody>
                    <a:bodyPr lIns="5400" rIns="5400" tIns="5400" bIns="0" anchor="ctr">
                      <a:noAutofit/>
                    </a:bodyPr>
                    <a:p>
                      <a:pPr>
                        <a:lnSpc>
                          <a:spcPct val="100000"/>
                        </a:lnSpc>
                      </a:pPr>
                      <a:r>
                        <a:rPr b="0" lang="en-US" sz="800" spc="-1" strike="noStrike">
                          <a:solidFill>
                            <a:srgbClr val="000000"/>
                          </a:solidFill>
                          <a:latin typeface="ＭＳ Ｐゴシック"/>
                          <a:ea typeface="ＭＳ Ｐゴシック"/>
                        </a:rPr>
                        <a:t>甲府駅南通り線及び宝二丁目北新線の全線開通が完成し、朝日町通り線の整備着手が開始された。</a:t>
                      </a:r>
                      <a:endParaRPr b="0" lang="en-US" sz="800" spc="-1" strike="noStrike">
                        <a:latin typeface="Arial"/>
                      </a:endParaRPr>
                    </a:p>
                  </a:txBody>
                  <a:tcPr marL="5400" marR="5400">
                    <a:lnL w="6480">
                      <a:solidFill>
                        <a:srgbClr val="000000"/>
                      </a:solidFill>
                    </a:lnL>
                    <a:lnR w="6480">
                      <a:solidFill>
                        <a:srgbClr val="000000"/>
                      </a:solidFill>
                    </a:lnR>
                    <a:lnT w="6480">
                      <a:solidFill>
                        <a:srgbClr val="000000"/>
                      </a:solidFill>
                    </a:lnT>
                    <a:lnB w="12240">
                      <a:solidFill>
                        <a:srgbClr val="000000"/>
                      </a:solidFill>
                    </a:lnB>
                    <a:solidFill>
                      <a:srgbClr val="ffccf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a:txBody>
                    <a:bodyPr lIns="5400" rIns="5400" tIns="5400" bIns="0" anchor="ctr">
                      <a:noAutofit/>
                    </a:bodyPr>
                    <a:p>
                      <a:pPr>
                        <a:lnSpc>
                          <a:spcPct val="100000"/>
                        </a:lnSpc>
                      </a:pPr>
                      <a:r>
                        <a:rPr b="0" lang="en-US" sz="800" spc="-1" strike="noStrike">
                          <a:solidFill>
                            <a:srgbClr val="000000"/>
                          </a:solidFill>
                          <a:latin typeface="ＭＳ Ｐゴシック"/>
                          <a:ea typeface="ＭＳ Ｐゴシック"/>
                        </a:rPr>
                        <a:t>朝日町通り線（朝日町ガード）の整備の推進を図る必要がある。朝日町通り線の完成により、甲府駅南口周辺の自動車・歩行者の安全で快適なネットワークの確立を目指す。</a:t>
                      </a:r>
                      <a:endParaRPr b="0" lang="en-US" sz="800" spc="-1" strike="noStrike">
                        <a:latin typeface="Arial"/>
                      </a:endParaRPr>
                    </a:p>
                  </a:txBody>
                  <a:tcPr marL="5400" marR="5400">
                    <a:lnL w="6480">
                      <a:solidFill>
                        <a:srgbClr val="000000"/>
                      </a:solidFill>
                    </a:lnL>
                    <a:lnR w="12240">
                      <a:solidFill>
                        <a:srgbClr val="000000"/>
                      </a:solidFill>
                    </a:lnR>
                    <a:lnT w="6480">
                      <a:solidFill>
                        <a:srgbClr val="000000"/>
                      </a:solidFill>
                    </a:lnT>
                    <a:lnB w="12240">
                      <a:solidFill>
                        <a:srgbClr val="000000"/>
                      </a:solidFill>
                    </a:lnB>
                    <a:solidFill>
                      <a:srgbClr val="ffccff"/>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14</a:t>
            </a:r>
            <a:endParaRPr b="0" lang="en-US" sz="1800" spc="-1" strike="noStrike">
              <a:latin typeface="Arial"/>
            </a:endParaRPr>
          </a:p>
        </p:txBody>
      </p:sp>
      <p:sp>
        <p:nvSpPr>
          <p:cNvPr id="212" name="CustomShape 2"/>
          <p:cNvSpPr/>
          <p:nvPr/>
        </p:nvSpPr>
        <p:spPr>
          <a:xfrm>
            <a:off x="510120" y="2174400"/>
            <a:ext cx="5585760" cy="36565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メイリオ"/>
                <a:ea typeface="メイリオ"/>
              </a:rPr>
              <a:t>平均旅行速度の検証</a:t>
            </a:r>
            <a:endParaRPr b="0" lang="en-US" sz="1800" spc="-1" strike="noStrike">
              <a:latin typeface="Arial"/>
            </a:endParaRPr>
          </a:p>
          <a:p>
            <a:pPr>
              <a:lnSpc>
                <a:spcPct val="100000"/>
              </a:lnSpc>
            </a:pPr>
            <a:r>
              <a:rPr b="0" lang="en-US" sz="1800" spc="-1" strike="noStrike">
                <a:solidFill>
                  <a:srgbClr val="000000"/>
                </a:solidFill>
                <a:latin typeface="メイリオ"/>
                <a:ea typeface="メイリオ"/>
              </a:rPr>
              <a:t>平均旅行速度の実測値については、コロナ禍による</a:t>
            </a:r>
            <a:r>
              <a:rPr b="0" lang="en-US" sz="1800" spc="-1" strike="noStrike">
                <a:solidFill>
                  <a:srgbClr val="000000"/>
                </a:solidFill>
                <a:latin typeface="メイリオ"/>
                <a:ea typeface="メイリオ"/>
              </a:rPr>
              <a:t>R2</a:t>
            </a:r>
            <a:r>
              <a:rPr b="0" lang="en-US" sz="1800" spc="-1" strike="noStrike">
                <a:solidFill>
                  <a:srgbClr val="000000"/>
                </a:solidFill>
                <a:latin typeface="メイリオ"/>
                <a:ea typeface="メイリオ"/>
              </a:rPr>
              <a:t>道路交通センサスの延期により、同様の算定ができなかったため、朝日町通り線の交通量調査結果から、交通量の減少が平均旅行速度の向上につながるものと判断し、実績値の旅行速度を交流量の減少率から以下のように算定した。</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u="sng">
                <a:solidFill>
                  <a:srgbClr val="000000"/>
                </a:solidFill>
                <a:uFillTx/>
                <a:latin typeface="メイリオ"/>
                <a:ea typeface="メイリオ"/>
              </a:rPr>
              <a:t>平均旅行速度</a:t>
            </a:r>
            <a:r>
              <a:rPr b="0" lang="en-US" sz="1800" spc="-1" strike="noStrike" u="sng">
                <a:solidFill>
                  <a:srgbClr val="000000"/>
                </a:solidFill>
                <a:uFillTx/>
                <a:latin typeface="メイリオ"/>
                <a:ea typeface="メイリオ"/>
              </a:rPr>
              <a:t>/</a:t>
            </a:r>
            <a:r>
              <a:rPr b="0" lang="en-US" sz="1800" spc="-1" strike="noStrike" u="sng">
                <a:solidFill>
                  <a:srgbClr val="000000"/>
                </a:solidFill>
                <a:uFillTx/>
                <a:latin typeface="メイリオ"/>
                <a:ea typeface="メイリオ"/>
              </a:rPr>
              <a:t>交通量の減少率</a:t>
            </a:r>
            <a:endParaRPr b="0" lang="en-US" sz="1800" spc="-1" strike="noStrike">
              <a:latin typeface="Arial"/>
            </a:endParaRPr>
          </a:p>
          <a:p>
            <a:pPr>
              <a:lnSpc>
                <a:spcPct val="100000"/>
              </a:lnSpc>
            </a:pPr>
            <a:r>
              <a:rPr b="0" lang="en-US" sz="1800" spc="-1" strike="noStrike">
                <a:solidFill>
                  <a:srgbClr val="000000"/>
                </a:solidFill>
                <a:latin typeface="メイリオ"/>
                <a:ea typeface="メイリオ"/>
              </a:rPr>
              <a:t>　　　　　　　　　　　　</a:t>
            </a:r>
            <a:r>
              <a:rPr b="0" lang="en-US" sz="1800" spc="-1" strike="noStrike" u="sng">
                <a:solidFill>
                  <a:srgbClr val="000000"/>
                </a:solidFill>
                <a:uFillTx/>
                <a:latin typeface="メイリオ"/>
                <a:ea typeface="メイリオ"/>
              </a:rPr>
              <a:t>＝平均旅行速度の実績値</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メイリオ"/>
                <a:ea typeface="メイリオ"/>
              </a:rPr>
              <a:t>10.6 </a:t>
            </a:r>
            <a:r>
              <a:rPr b="0" lang="en-US" sz="1800" spc="-1" strike="noStrike">
                <a:solidFill>
                  <a:srgbClr val="000000"/>
                </a:solidFill>
                <a:latin typeface="メイリオ"/>
                <a:ea typeface="メイリオ"/>
              </a:rPr>
              <a:t>㎞</a:t>
            </a:r>
            <a:r>
              <a:rPr b="0" lang="en-US" sz="1800" spc="-1" strike="noStrike">
                <a:solidFill>
                  <a:srgbClr val="000000"/>
                </a:solidFill>
                <a:latin typeface="メイリオ"/>
                <a:ea typeface="メイリオ"/>
              </a:rPr>
              <a:t>/</a:t>
            </a:r>
            <a:r>
              <a:rPr b="0" lang="en-US" sz="1800" spc="-1" strike="noStrike">
                <a:solidFill>
                  <a:srgbClr val="000000"/>
                </a:solidFill>
                <a:latin typeface="メイリオ"/>
                <a:ea typeface="メイリオ"/>
              </a:rPr>
              <a:t>ｈ</a:t>
            </a:r>
            <a:r>
              <a:rPr b="0" lang="en-US" sz="1800" spc="-1" strike="noStrike">
                <a:solidFill>
                  <a:srgbClr val="000000"/>
                </a:solidFill>
                <a:latin typeface="メイリオ"/>
                <a:ea typeface="メイリオ"/>
              </a:rPr>
              <a:t>/((0.671+0.628)/2)≒16.3</a:t>
            </a:r>
            <a:r>
              <a:rPr b="0" lang="en-US" sz="1800" spc="-1" strike="noStrike">
                <a:solidFill>
                  <a:srgbClr val="000000"/>
                </a:solidFill>
                <a:latin typeface="メイリオ"/>
                <a:ea typeface="メイリオ"/>
              </a:rPr>
              <a:t>㎞</a:t>
            </a:r>
            <a:r>
              <a:rPr b="0" lang="en-US" sz="1800" spc="-1" strike="noStrike">
                <a:solidFill>
                  <a:srgbClr val="000000"/>
                </a:solidFill>
                <a:latin typeface="メイリオ"/>
                <a:ea typeface="メイリオ"/>
              </a:rPr>
              <a:t>/</a:t>
            </a:r>
            <a:r>
              <a:rPr b="0" lang="en-US" sz="1800" spc="-1" strike="noStrike">
                <a:solidFill>
                  <a:srgbClr val="000000"/>
                </a:solidFill>
                <a:latin typeface="メイリオ"/>
                <a:ea typeface="メイリオ"/>
              </a:rPr>
              <a:t>ｈ</a:t>
            </a:r>
            <a:endParaRPr b="0" lang="en-US" sz="1800" spc="-1" strike="noStrike">
              <a:latin typeface="Arial"/>
            </a:endParaRPr>
          </a:p>
          <a:p>
            <a:pPr>
              <a:lnSpc>
                <a:spcPct val="100000"/>
              </a:lnSpc>
            </a:pPr>
            <a:r>
              <a:rPr b="0" lang="en-US" sz="1800" spc="-1" strike="noStrike">
                <a:solidFill>
                  <a:srgbClr val="000000"/>
                </a:solidFill>
                <a:latin typeface="メイリオ"/>
                <a:ea typeface="メイリオ"/>
              </a:rPr>
              <a:t> </a:t>
            </a:r>
            <a:endParaRPr b="0" lang="en-US" sz="1800" spc="-1" strike="noStrike">
              <a:latin typeface="Arial"/>
            </a:endParaRPr>
          </a:p>
        </p:txBody>
      </p:sp>
      <p:sp>
        <p:nvSpPr>
          <p:cNvPr id="213" name="CustomShape 3"/>
          <p:cNvSpPr/>
          <p:nvPr/>
        </p:nvSpPr>
        <p:spPr>
          <a:xfrm>
            <a:off x="675720" y="405360"/>
            <a:ext cx="8659080" cy="1071000"/>
          </a:xfrm>
          <a:prstGeom prst="rect">
            <a:avLst/>
          </a:prstGeom>
          <a:noFill/>
          <a:ln>
            <a:noFill/>
          </a:ln>
        </p:spPr>
        <p:style>
          <a:lnRef idx="0"/>
          <a:fillRef idx="0"/>
          <a:effectRef idx="0"/>
          <a:fontRef idx="minor"/>
        </p:style>
        <p:txBody>
          <a:bodyPr>
            <a:normAutofit/>
          </a:bodyPr>
          <a:p>
            <a:pPr>
              <a:lnSpc>
                <a:spcPct val="100000"/>
              </a:lnSpc>
            </a:pPr>
            <a:r>
              <a:rPr b="0" lang="en-US" sz="2000" spc="-1" strike="noStrike">
                <a:solidFill>
                  <a:srgbClr val="000000"/>
                </a:solidFill>
                <a:latin typeface="メイリオ"/>
                <a:ea typeface="メイリオ"/>
              </a:rPr>
              <a:t>指標①：　平均旅行速度の向上</a:t>
            </a:r>
            <a:endParaRPr b="0" lang="en-US" sz="2000" spc="-1" strike="noStrike">
              <a:latin typeface="Arial"/>
            </a:endParaRPr>
          </a:p>
        </p:txBody>
      </p:sp>
      <p:sp>
        <p:nvSpPr>
          <p:cNvPr id="214" name="CustomShape 4"/>
          <p:cNvSpPr/>
          <p:nvPr/>
        </p:nvSpPr>
        <p:spPr>
          <a:xfrm>
            <a:off x="6235200" y="3729600"/>
            <a:ext cx="5545080" cy="5468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US" sz="1600" spc="-1" strike="noStrike">
                <a:solidFill>
                  <a:srgbClr val="000000"/>
                </a:solidFill>
                <a:latin typeface="HGｺﾞｼｯｸE"/>
                <a:ea typeface="HGｺﾞｼｯｸE"/>
              </a:rPr>
              <a:t>朝日町通り線の交通量の変化</a:t>
            </a:r>
            <a:endParaRPr b="0" lang="en-US" sz="1600" spc="-1" strike="noStrike">
              <a:latin typeface="Arial"/>
            </a:endParaRPr>
          </a:p>
          <a:p>
            <a:pPr>
              <a:lnSpc>
                <a:spcPct val="100000"/>
              </a:lnSpc>
            </a:pPr>
            <a:r>
              <a:rPr b="0" lang="en-US" sz="1400" spc="-1" strike="noStrike">
                <a:solidFill>
                  <a:srgbClr val="000000"/>
                </a:solidFill>
                <a:latin typeface="メイリオ"/>
                <a:ea typeface="メイリオ"/>
              </a:rPr>
              <a:t>※</a:t>
            </a:r>
            <a:r>
              <a:rPr b="0" lang="en-US" sz="1400" spc="-1" strike="noStrike">
                <a:solidFill>
                  <a:srgbClr val="000000"/>
                </a:solidFill>
                <a:latin typeface="メイリオ"/>
                <a:ea typeface="メイリオ"/>
              </a:rPr>
              <a:t>宝二丁目北新線の開通前後の朝日町通り線に与える交通量の変化</a:t>
            </a:r>
            <a:endParaRPr b="0" lang="en-US" sz="1400" spc="-1" strike="noStrike">
              <a:latin typeface="Arial"/>
            </a:endParaRPr>
          </a:p>
        </p:txBody>
      </p:sp>
      <p:graphicFrame>
        <p:nvGraphicFramePr>
          <p:cNvPr id="215" name="Table 5"/>
          <p:cNvGraphicFramePr/>
          <p:nvPr/>
        </p:nvGraphicFramePr>
        <p:xfrm>
          <a:off x="838080" y="719640"/>
          <a:ext cx="10515240" cy="1513800"/>
        </p:xfrm>
        <a:graphic>
          <a:graphicData uri="http://schemas.openxmlformats.org/drawingml/2006/table">
            <a:tbl>
              <a:tblPr/>
              <a:tblGrid>
                <a:gridCol w="997920"/>
                <a:gridCol w="509760"/>
                <a:gridCol w="3204720"/>
                <a:gridCol w="898200"/>
                <a:gridCol w="1075320"/>
                <a:gridCol w="952560"/>
                <a:gridCol w="979560"/>
                <a:gridCol w="1009080"/>
                <a:gridCol w="888120"/>
              </a:tblGrid>
              <a:tr h="307800">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指標</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単位</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現況値と目標値の算定方法</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現況値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基準年次</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目標値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基準年次</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最終実績値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目標達成度</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r>
              <a:tr h="989640">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平均旅行</a:t>
                      </a:r>
                      <a:br/>
                      <a:r>
                        <a:rPr b="0" lang="en-US" sz="1200" spc="-1" strike="noStrike">
                          <a:solidFill>
                            <a:srgbClr val="000000"/>
                          </a:solidFill>
                          <a:latin typeface="HG丸ｺﾞｼｯｸM-PRO"/>
                          <a:ea typeface="HG丸ｺﾞｼｯｸM-PRO"/>
                        </a:rPr>
                        <a:t>速度の向上</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km/h</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nSpc>
                          <a:spcPct val="100000"/>
                        </a:lnSpc>
                      </a:pPr>
                      <a:r>
                        <a:rPr b="0" lang="en-US" sz="1200" spc="-1" strike="noStrike">
                          <a:solidFill>
                            <a:srgbClr val="000000"/>
                          </a:solidFill>
                          <a:latin typeface="HG丸ｺﾞｼｯｸM-PRO"/>
                          <a:ea typeface="HG丸ｺﾞｼｯｸM-PRO"/>
                        </a:rPr>
                        <a:t>平成</a:t>
                      </a:r>
                      <a:r>
                        <a:rPr b="0" lang="en-US" sz="1200" spc="-1" strike="noStrike">
                          <a:solidFill>
                            <a:srgbClr val="000000"/>
                          </a:solidFill>
                          <a:latin typeface="HG丸ｺﾞｼｯｸM-PRO"/>
                          <a:ea typeface="HG丸ｺﾞｼｯｸM-PRO"/>
                        </a:rPr>
                        <a:t>27</a:t>
                      </a:r>
                      <a:r>
                        <a:rPr b="0" lang="en-US" sz="1200" spc="-1" strike="noStrike">
                          <a:solidFill>
                            <a:srgbClr val="000000"/>
                          </a:solidFill>
                          <a:latin typeface="HG丸ｺﾞｼｯｸM-PRO"/>
                          <a:ea typeface="HG丸ｺﾞｼｯｸM-PRO"/>
                        </a:rPr>
                        <a:t>年度道路交通センサスの混雑時の平均旅行速度</a:t>
                      </a:r>
                      <a:r>
                        <a:rPr b="0" lang="en-US" sz="1200" spc="-1" strike="noStrike">
                          <a:solidFill>
                            <a:srgbClr val="000000"/>
                          </a:solidFill>
                          <a:latin typeface="HG丸ｺﾞｼｯｸM-PRO"/>
                          <a:ea typeface="HG丸ｺﾞｼｯｸM-PRO"/>
                        </a:rPr>
                        <a:t>10.6km/h</a:t>
                      </a:r>
                      <a:r>
                        <a:rPr b="0" lang="en-US" sz="1200" spc="-1" strike="noStrike">
                          <a:solidFill>
                            <a:srgbClr val="000000"/>
                          </a:solidFill>
                          <a:latin typeface="HG丸ｺﾞｼｯｸM-PRO"/>
                          <a:ea typeface="HG丸ｺﾞｼｯｸM-PRO"/>
                        </a:rPr>
                        <a:t>を現況値としてそれに対し、旅行速度の上昇率（</a:t>
                      </a:r>
                      <a:r>
                        <a:rPr b="0" lang="en-US" sz="1200" spc="-1" strike="noStrike">
                          <a:solidFill>
                            <a:srgbClr val="000000"/>
                          </a:solidFill>
                          <a:latin typeface="HG丸ｺﾞｼｯｸM-PRO"/>
                          <a:ea typeface="HG丸ｺﾞｼｯｸM-PRO"/>
                        </a:rPr>
                        <a:t>1.4</a:t>
                      </a:r>
                      <a:r>
                        <a:rPr b="0" lang="en-US" sz="1200" spc="-1" strike="noStrike">
                          <a:solidFill>
                            <a:srgbClr val="000000"/>
                          </a:solidFill>
                          <a:latin typeface="HG丸ｺﾞｼｯｸM-PRO"/>
                          <a:ea typeface="HG丸ｺﾞｼｯｸM-PRO"/>
                        </a:rPr>
                        <a:t>倍）を乗じて得た値を目標値としていた。</a:t>
                      </a:r>
                      <a:br/>
                      <a:r>
                        <a:rPr b="0" lang="en-US" sz="1200" spc="-1" strike="noStrike">
                          <a:solidFill>
                            <a:srgbClr val="000000"/>
                          </a:solidFill>
                          <a:latin typeface="HG丸ｺﾞｼｯｸM-PRO"/>
                          <a:ea typeface="HG丸ｺﾞｼｯｸM-PRO"/>
                        </a:rPr>
                        <a:t>10.6km/</a:t>
                      </a:r>
                      <a:r>
                        <a:rPr b="0" lang="en-US" sz="1200" spc="-1" strike="noStrike">
                          <a:solidFill>
                            <a:srgbClr val="000000"/>
                          </a:solidFill>
                          <a:latin typeface="HG丸ｺﾞｼｯｸM-PRO"/>
                          <a:ea typeface="HG丸ｺﾞｼｯｸM-PRO"/>
                        </a:rPr>
                        <a:t>ｈ</a:t>
                      </a:r>
                      <a:r>
                        <a:rPr b="0" lang="en-US" sz="1200" spc="-1" strike="noStrike">
                          <a:solidFill>
                            <a:srgbClr val="000000"/>
                          </a:solidFill>
                          <a:latin typeface="HG丸ｺﾞｼｯｸM-PRO"/>
                          <a:ea typeface="HG丸ｺﾞｼｯｸM-PRO"/>
                        </a:rPr>
                        <a:t>×1.4≒14.8</a:t>
                      </a:r>
                      <a:r>
                        <a:rPr b="0" lang="en-US" sz="1200" spc="-1" strike="noStrike">
                          <a:solidFill>
                            <a:srgbClr val="000000"/>
                          </a:solidFill>
                          <a:latin typeface="HG丸ｺﾞｼｯｸM-PRO"/>
                          <a:ea typeface="HG丸ｺﾞｼｯｸM-PRO"/>
                        </a:rPr>
                        <a:t>ｋｍ</a:t>
                      </a:r>
                      <a:r>
                        <a:rPr b="0" lang="en-US" sz="1200" spc="-1" strike="noStrike">
                          <a:solidFill>
                            <a:srgbClr val="000000"/>
                          </a:solidFill>
                          <a:latin typeface="HG丸ｺﾞｼｯｸM-PRO"/>
                          <a:ea typeface="HG丸ｺﾞｼｯｸM-PRO"/>
                        </a:rPr>
                        <a:t>/</a:t>
                      </a:r>
                      <a:r>
                        <a:rPr b="0" lang="en-US" sz="1200" spc="-1" strike="noStrike">
                          <a:solidFill>
                            <a:srgbClr val="000000"/>
                          </a:solidFill>
                          <a:latin typeface="HG丸ｺﾞｼｯｸM-PRO"/>
                          <a:ea typeface="HG丸ｺﾞｼｯｸM-PRO"/>
                        </a:rPr>
                        <a:t>ｈ</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10.6km/h</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Ｈ３０当初</a:t>
                      </a:r>
                      <a:br/>
                      <a:r>
                        <a:rPr b="0" lang="en-US" sz="1200" spc="-1" strike="noStrike">
                          <a:solidFill>
                            <a:srgbClr val="000000"/>
                          </a:solidFill>
                          <a:latin typeface="HG丸ｺﾞｼｯｸM-PRO"/>
                          <a:ea typeface="HG丸ｺﾞｼｯｸM-PRO"/>
                        </a:rPr>
                        <a:t>（</a:t>
                      </a:r>
                      <a:r>
                        <a:rPr b="0" lang="en-US" sz="1200" spc="-1" strike="noStrike">
                          <a:solidFill>
                            <a:srgbClr val="000000"/>
                          </a:solidFill>
                          <a:latin typeface="HG丸ｺﾞｼｯｸM-PRO"/>
                          <a:ea typeface="HG丸ｺﾞｼｯｸM-PRO"/>
                        </a:rPr>
                        <a:t>H29</a:t>
                      </a:r>
                      <a:r>
                        <a:rPr b="0" lang="en-US" sz="1200" spc="-1" strike="noStrike">
                          <a:solidFill>
                            <a:srgbClr val="000000"/>
                          </a:solidFill>
                          <a:latin typeface="HG丸ｺﾞｼｯｸM-PRO"/>
                          <a:ea typeface="HG丸ｺﾞｼｯｸM-PRO"/>
                        </a:rPr>
                        <a:t>当初）</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14.8km/h</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R</a:t>
                      </a:r>
                      <a:r>
                        <a:rPr b="0" lang="en-US" sz="1200" spc="-1" strike="noStrike">
                          <a:solidFill>
                            <a:srgbClr val="000000"/>
                          </a:solidFill>
                          <a:latin typeface="HG丸ｺﾞｼｯｸM-PRO"/>
                          <a:ea typeface="HG丸ｺﾞｼｯｸM-PRO"/>
                        </a:rPr>
                        <a:t>４末</a:t>
                      </a:r>
                      <a:br/>
                      <a:r>
                        <a:rPr b="0" lang="en-US" sz="1200" spc="-1" strike="noStrike">
                          <a:solidFill>
                            <a:srgbClr val="000000"/>
                          </a:solidFill>
                          <a:latin typeface="HG丸ｺﾞｼｯｸM-PRO"/>
                          <a:ea typeface="HG丸ｺﾞｼｯｸM-PRO"/>
                        </a:rPr>
                        <a:t>（</a:t>
                      </a:r>
                      <a:r>
                        <a:rPr b="0" lang="en-US" sz="1200" spc="-1" strike="noStrike">
                          <a:solidFill>
                            <a:srgbClr val="000000"/>
                          </a:solidFill>
                          <a:latin typeface="HG丸ｺﾞｼｯｸM-PRO"/>
                          <a:ea typeface="HG丸ｺﾞｼｯｸM-PRO"/>
                        </a:rPr>
                        <a:t>H30</a:t>
                      </a:r>
                      <a:r>
                        <a:rPr b="0" lang="en-US" sz="1200" spc="-1" strike="noStrike">
                          <a:solidFill>
                            <a:srgbClr val="000000"/>
                          </a:solidFill>
                          <a:latin typeface="HG丸ｺﾞｼｯｸM-PRO"/>
                          <a:ea typeface="HG丸ｺﾞｼｯｸM-PRO"/>
                        </a:rPr>
                        <a:t>末）</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16.3km/h</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600" spc="-1" strike="noStrike">
                          <a:solidFill>
                            <a:srgbClr val="000000"/>
                          </a:solidFill>
                          <a:latin typeface="HG丸ｺﾞｼｯｸM-PRO"/>
                          <a:ea typeface="HG丸ｺﾞｼｯｸM-PRO"/>
                        </a:rPr>
                        <a:t>〇</a:t>
                      </a:r>
                      <a:endParaRPr b="0" lang="en-US" sz="16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r>
              <a:tr h="216360">
                <a:tc>
                  <a:tcPr marL="8280" marR="8280">
                    <a:lnT w="12240">
                      <a:solidFill>
                        <a:srgbClr val="000000"/>
                      </a:solidFill>
                    </a:lnT>
                    <a:noFill/>
                  </a:tcPr>
                </a:tc>
                <a:tc>
                  <a:tcPr marL="8280" marR="8280">
                    <a:lnT w="12240">
                      <a:solidFill>
                        <a:srgbClr val="000000"/>
                      </a:solidFill>
                    </a:lnT>
                    <a:noFill/>
                  </a:tcPr>
                </a:tc>
                <a:tc>
                  <a:tcPr marL="8280" marR="8280">
                    <a:lnT w="12240">
                      <a:solidFill>
                        <a:srgbClr val="000000"/>
                      </a:solidFill>
                    </a:lnT>
                    <a:noFill/>
                  </a:tcPr>
                </a:tc>
                <a:tc>
                  <a:tcPr marL="8280" marR="8280">
                    <a:lnT w="12240">
                      <a:solidFill>
                        <a:srgbClr val="000000"/>
                      </a:solidFill>
                    </a:lnT>
                    <a:noFill/>
                  </a:tcPr>
                </a:tc>
                <a:tc gridSpan="3">
                  <a:txBody>
                    <a:bodyPr lIns="8280" rIns="8280" tIns="8280" bIns="0" anchor="ctr">
                      <a:noAutofit/>
                    </a:bodyPr>
                    <a:p>
                      <a:pPr>
                        <a:lnSpc>
                          <a:spcPct val="100000"/>
                        </a:lnSpc>
                      </a:pPr>
                      <a:r>
                        <a:rPr b="0" lang="en-US" sz="1000" spc="-1" strike="noStrike">
                          <a:solidFill>
                            <a:srgbClr val="000000"/>
                          </a:solidFill>
                          <a:latin typeface="HG丸ｺﾞｼｯｸM-PRO"/>
                          <a:ea typeface="HG丸ｺﾞｼｯｸM-PRO"/>
                        </a:rPr>
                        <a:t>（　　）は防災・安全交付金の基準年次</a:t>
                      </a:r>
                      <a:endParaRPr b="0" lang="en-US" sz="1000" spc="-1" strike="noStrike">
                        <a:latin typeface="Arial"/>
                      </a:endParaRPr>
                    </a:p>
                  </a:txBody>
                  <a:tcPr marL="8280" marR="8280">
                    <a:lnT w="12240">
                      <a:solidFill>
                        <a:srgbClr val="000000"/>
                      </a:solidFill>
                    </a:lnT>
                    <a:noFill/>
                  </a:tcPr>
                </a:tc>
                <a:tc hMerge="1">
                  <a:tcPr marL="90000" marR="90000">
                    <a:solidFill>
                      <a:srgbClr val="729fcf"/>
                    </a:solidFill>
                  </a:tcPr>
                </a:tc>
                <a:tc hMerge="1">
                  <a:tcPr marL="90000" marR="90000">
                    <a:solidFill>
                      <a:srgbClr val="729fcf"/>
                    </a:solidFill>
                  </a:tcPr>
                </a:tc>
                <a:tc>
                  <a:tcPr marL="8280" marR="8280">
                    <a:lnT w="12240">
                      <a:solidFill>
                        <a:srgbClr val="000000"/>
                      </a:solidFill>
                    </a:lnT>
                    <a:noFill/>
                  </a:tcPr>
                </a:tc>
                <a:tc>
                  <a:tcPr marL="8280" marR="8280">
                    <a:lnT w="12240">
                      <a:solidFill>
                        <a:srgbClr val="000000"/>
                      </a:solidFill>
                    </a:lnT>
                    <a:noFill/>
                  </a:tcPr>
                </a:tc>
              </a:tr>
            </a:tbl>
          </a:graphicData>
        </a:graphic>
      </p:graphicFrame>
      <p:graphicFrame>
        <p:nvGraphicFramePr>
          <p:cNvPr id="216" name="Table 6"/>
          <p:cNvGraphicFramePr/>
          <p:nvPr/>
        </p:nvGraphicFramePr>
        <p:xfrm>
          <a:off x="6910200" y="2233800"/>
          <a:ext cx="4063680" cy="1275840"/>
        </p:xfrm>
        <a:graphic>
          <a:graphicData uri="http://schemas.openxmlformats.org/drawingml/2006/table">
            <a:tbl>
              <a:tblPr/>
              <a:tblGrid>
                <a:gridCol w="3555360"/>
                <a:gridCol w="508320"/>
              </a:tblGrid>
              <a:tr h="285480">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評価の基準</a:t>
                      </a:r>
                      <a:endParaRPr b="0" lang="en-US" sz="1100" spc="-1" strike="noStrike">
                        <a:latin typeface="Arial"/>
                      </a:endParaRPr>
                    </a:p>
                  </a:txBody>
                  <a:tcPr marL="9360" marR="9360">
                    <a:lnL w="12240">
                      <a:solidFill>
                        <a:srgbClr val="000000"/>
                      </a:solidFill>
                    </a:lnL>
                    <a:lnR w="6480">
                      <a:solidFill>
                        <a:srgbClr val="000000"/>
                      </a:solidFill>
                    </a:lnR>
                    <a:lnT w="12240">
                      <a:solidFill>
                        <a:srgbClr val="000000"/>
                      </a:solidFill>
                    </a:lnT>
                    <a:lnB w="6480">
                      <a:solidFill>
                        <a:srgbClr val="000000"/>
                      </a:solidFill>
                    </a:lnB>
                    <a:solidFill>
                      <a:srgbClr val="d9d9d9"/>
                    </a:solid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達成度</a:t>
                      </a:r>
                      <a:endParaRPr b="0" lang="en-US" sz="1100" spc="-1" strike="noStrike">
                        <a:latin typeface="Arial"/>
                      </a:endParaRPr>
                    </a:p>
                  </a:txBody>
                  <a:tcPr marL="9360" marR="9360">
                    <a:lnL w="6480">
                      <a:solidFill>
                        <a:srgbClr val="000000"/>
                      </a:solidFill>
                    </a:lnL>
                    <a:lnR w="12240">
                      <a:solidFill>
                        <a:srgbClr val="000000"/>
                      </a:solidFill>
                    </a:lnR>
                    <a:lnT w="12240">
                      <a:solidFill>
                        <a:srgbClr val="000000"/>
                      </a:solidFill>
                    </a:lnT>
                    <a:lnB w="6480">
                      <a:solidFill>
                        <a:srgbClr val="000000"/>
                      </a:solidFill>
                    </a:lnB>
                    <a:solidFill>
                      <a:srgbClr val="d9d9d9"/>
                    </a:solidFill>
                  </a:tcPr>
                </a:tc>
              </a:tr>
              <a:tr h="28548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評価値が目標値を上回った場合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6480">
                      <a:solidFill>
                        <a:srgbClr val="000000"/>
                      </a:solidFill>
                    </a:lnB>
                    <a:noFill/>
                  </a:tcPr>
                </a:tc>
              </a:tr>
              <a:tr h="35208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評価値が目標値には達していないものの、近年の傾向よりは改善していると認められる場合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6480">
                      <a:solidFill>
                        <a:srgbClr val="000000"/>
                      </a:solidFill>
                    </a:lnB>
                    <a:noFill/>
                  </a:tcPr>
                </a:tc>
              </a:tr>
              <a:tr h="35280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評価値が目標値に達しておらず、かつ近年の傾向よりも改善がみられない場合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12240">
                      <a:solidFill>
                        <a:srgbClr val="000000"/>
                      </a:solidFill>
                    </a:lnB>
                    <a:noFill/>
                  </a:tcPr>
                </a:tc>
              </a:tr>
            </a:tbl>
          </a:graphicData>
        </a:graphic>
      </p:graphicFrame>
      <p:sp>
        <p:nvSpPr>
          <p:cNvPr id="217" name="CustomShape 7"/>
          <p:cNvSpPr/>
          <p:nvPr/>
        </p:nvSpPr>
        <p:spPr>
          <a:xfrm>
            <a:off x="7524360" y="719640"/>
            <a:ext cx="953280" cy="1317600"/>
          </a:xfrm>
          <a:prstGeom prst="rect">
            <a:avLst/>
          </a:prstGeom>
          <a:noFill/>
          <a:ln w="25560">
            <a:solidFill>
              <a:srgbClr val="ff0000"/>
            </a:solidFill>
          </a:ln>
        </p:spPr>
        <p:style>
          <a:lnRef idx="2">
            <a:schemeClr val="accent1">
              <a:shade val="50000"/>
            </a:schemeClr>
          </a:lnRef>
          <a:fillRef idx="1">
            <a:schemeClr val="accent1"/>
          </a:fillRef>
          <a:effectRef idx="0">
            <a:schemeClr val="accent1"/>
          </a:effectRef>
          <a:fontRef idx="minor"/>
        </p:style>
      </p:sp>
      <p:sp>
        <p:nvSpPr>
          <p:cNvPr id="218" name="CustomShape 8"/>
          <p:cNvSpPr/>
          <p:nvPr/>
        </p:nvSpPr>
        <p:spPr>
          <a:xfrm>
            <a:off x="9439560" y="719640"/>
            <a:ext cx="1012680" cy="1317600"/>
          </a:xfrm>
          <a:prstGeom prst="rect">
            <a:avLst/>
          </a:prstGeom>
          <a:noFill/>
          <a:ln w="25560">
            <a:solidFill>
              <a:srgbClr val="ff0000"/>
            </a:solidFill>
          </a:ln>
        </p:spPr>
        <p:style>
          <a:lnRef idx="2">
            <a:schemeClr val="accent1">
              <a:shade val="50000"/>
            </a:schemeClr>
          </a:lnRef>
          <a:fillRef idx="1">
            <a:schemeClr val="accent1"/>
          </a:fillRef>
          <a:effectRef idx="0">
            <a:schemeClr val="accent1"/>
          </a:effectRef>
          <a:fontRef idx="minor"/>
        </p:style>
      </p:sp>
      <p:pic>
        <p:nvPicPr>
          <p:cNvPr id="219" name="図 4" descr=""/>
          <p:cNvPicPr/>
          <p:nvPr/>
        </p:nvPicPr>
        <p:blipFill>
          <a:blip r:embed="rId1"/>
          <a:stretch/>
        </p:blipFill>
        <p:spPr>
          <a:xfrm>
            <a:off x="6444360" y="4289760"/>
            <a:ext cx="4994640" cy="23947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676080" y="398880"/>
            <a:ext cx="8534160" cy="1071000"/>
          </a:xfrm>
          <a:prstGeom prst="rect">
            <a:avLst/>
          </a:prstGeom>
          <a:noFill/>
          <a:ln>
            <a:noFill/>
          </a:ln>
        </p:spPr>
        <p:style>
          <a:lnRef idx="0"/>
          <a:fillRef idx="0"/>
          <a:effectRef idx="0"/>
          <a:fontRef idx="minor"/>
        </p:style>
        <p:txBody>
          <a:bodyPr anchor="ctr">
            <a:normAutofit/>
          </a:bodyPr>
          <a:p>
            <a:pPr>
              <a:lnSpc>
                <a:spcPct val="100000"/>
              </a:lnSpc>
            </a:pPr>
            <a:r>
              <a:rPr b="0" lang="en-US" sz="2000" spc="-1" strike="noStrike" cap="all">
                <a:solidFill>
                  <a:srgbClr val="000000"/>
                </a:solidFill>
                <a:latin typeface="メイリオ"/>
                <a:ea typeface="メイリオ"/>
              </a:rPr>
              <a:t>指標②：　道路整備の満足度</a:t>
            </a:r>
            <a:endParaRPr b="0" lang="en-US" sz="2000" spc="-1" strike="noStrike">
              <a:latin typeface="Arial"/>
            </a:endParaRPr>
          </a:p>
        </p:txBody>
      </p:sp>
      <p:sp>
        <p:nvSpPr>
          <p:cNvPr id="221" name="CustomShape 2"/>
          <p:cNvSpPr/>
          <p:nvPr/>
        </p:nvSpPr>
        <p:spPr>
          <a:xfrm>
            <a:off x="895320" y="4241880"/>
            <a:ext cx="10851120" cy="14619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メイリオ"/>
                <a:ea typeface="メイリオ"/>
              </a:rPr>
              <a:t>　コロナ禍により、令和</a:t>
            </a:r>
            <a:r>
              <a:rPr b="0" lang="en-US" sz="1800" spc="-1" strike="noStrike">
                <a:solidFill>
                  <a:srgbClr val="000000"/>
                </a:solidFill>
                <a:latin typeface="メイリオ"/>
                <a:ea typeface="メイリオ"/>
              </a:rPr>
              <a:t>2</a:t>
            </a:r>
            <a:r>
              <a:rPr b="0" lang="en-US" sz="1800" spc="-1" strike="noStrike">
                <a:solidFill>
                  <a:srgbClr val="000000"/>
                </a:solidFill>
                <a:latin typeface="メイリオ"/>
                <a:ea typeface="メイリオ"/>
              </a:rPr>
              <a:t>年度の市民実感度調査が実施されなかったが、令和元年度までの同調査（次ページ以降に結果を示す）において、「道路の整備が進められている」の実感度（満足度）は着実に向上している。</a:t>
            </a:r>
            <a:endParaRPr b="0" lang="en-US" sz="1800" spc="-1" strike="noStrike">
              <a:latin typeface="Arial"/>
            </a:endParaRPr>
          </a:p>
          <a:p>
            <a:pPr>
              <a:lnSpc>
                <a:spcPct val="100000"/>
              </a:lnSpc>
            </a:pPr>
            <a:r>
              <a:rPr b="0" lang="en-US" sz="1800" spc="-1" strike="noStrike">
                <a:solidFill>
                  <a:srgbClr val="000000"/>
                </a:solidFill>
                <a:latin typeface="メイリオ"/>
                <a:ea typeface="メイリオ"/>
              </a:rPr>
              <a:t>　したがって、現時点における実感度は、令和元年度の数値を採用し</a:t>
            </a:r>
            <a:r>
              <a:rPr b="0" lang="en-US" sz="1800" spc="-1" strike="noStrike">
                <a:solidFill>
                  <a:srgbClr val="000000"/>
                </a:solidFill>
                <a:latin typeface="メイリオ"/>
                <a:ea typeface="メイリオ"/>
              </a:rPr>
              <a:t>2.73</a:t>
            </a:r>
            <a:r>
              <a:rPr b="0" lang="en-US" sz="1800" spc="-1" strike="noStrike">
                <a:solidFill>
                  <a:srgbClr val="000000"/>
                </a:solidFill>
                <a:latin typeface="メイリオ"/>
                <a:ea typeface="メイリオ"/>
              </a:rPr>
              <a:t>とする。</a:t>
            </a:r>
            <a:endParaRPr b="0" lang="en-US" sz="1800" spc="-1" strike="noStrike">
              <a:latin typeface="Arial"/>
            </a:endParaRPr>
          </a:p>
          <a:p>
            <a:pPr>
              <a:lnSpc>
                <a:spcPct val="100000"/>
              </a:lnSpc>
            </a:pPr>
            <a:r>
              <a:rPr b="0" lang="en-US" sz="1800" spc="-1" strike="noStrike">
                <a:solidFill>
                  <a:srgbClr val="000000"/>
                </a:solidFill>
                <a:latin typeface="メイリオ"/>
                <a:ea typeface="メイリオ"/>
              </a:rPr>
              <a:t>　これまでの実感度の上昇率を踏まえ、令和</a:t>
            </a:r>
            <a:r>
              <a:rPr b="0" lang="en-US" sz="1800" spc="-1" strike="noStrike">
                <a:solidFill>
                  <a:srgbClr val="000000"/>
                </a:solidFill>
                <a:latin typeface="メイリオ"/>
                <a:ea typeface="メイリオ"/>
              </a:rPr>
              <a:t>4</a:t>
            </a:r>
            <a:r>
              <a:rPr b="0" lang="en-US" sz="1800" spc="-1" strike="noStrike">
                <a:solidFill>
                  <a:srgbClr val="000000"/>
                </a:solidFill>
                <a:latin typeface="メイリオ"/>
                <a:ea typeface="メイリオ"/>
              </a:rPr>
              <a:t>年度末における目標値</a:t>
            </a:r>
            <a:r>
              <a:rPr b="0" lang="en-US" sz="1800" spc="-1" strike="noStrike">
                <a:solidFill>
                  <a:srgbClr val="000000"/>
                </a:solidFill>
                <a:latin typeface="メイリオ"/>
                <a:ea typeface="メイリオ"/>
              </a:rPr>
              <a:t>2.75</a:t>
            </a:r>
            <a:r>
              <a:rPr b="0" lang="en-US" sz="1800" spc="-1" strike="noStrike">
                <a:solidFill>
                  <a:srgbClr val="000000"/>
                </a:solidFill>
                <a:latin typeface="メイリオ"/>
                <a:ea typeface="メイリオ"/>
              </a:rPr>
              <a:t>は、今後の朝日町通り線の整備により、達成されることが想定される。</a:t>
            </a:r>
            <a:endParaRPr b="0" lang="en-US" sz="1800" spc="-1" strike="noStrike">
              <a:latin typeface="Arial"/>
            </a:endParaRPr>
          </a:p>
        </p:txBody>
      </p:sp>
      <p:sp>
        <p:nvSpPr>
          <p:cNvPr id="222" name="CustomShape 3"/>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15</a:t>
            </a:r>
            <a:endParaRPr b="0" lang="en-US" sz="1800" spc="-1" strike="noStrike">
              <a:latin typeface="Arial"/>
            </a:endParaRPr>
          </a:p>
        </p:txBody>
      </p:sp>
      <p:graphicFrame>
        <p:nvGraphicFramePr>
          <p:cNvPr id="223" name="Table 4"/>
          <p:cNvGraphicFramePr/>
          <p:nvPr/>
        </p:nvGraphicFramePr>
        <p:xfrm>
          <a:off x="1000440" y="1130760"/>
          <a:ext cx="10515240" cy="1597680"/>
        </p:xfrm>
        <a:graphic>
          <a:graphicData uri="http://schemas.openxmlformats.org/drawingml/2006/table">
            <a:tbl>
              <a:tblPr/>
              <a:tblGrid>
                <a:gridCol w="997920"/>
                <a:gridCol w="509760"/>
                <a:gridCol w="3205080"/>
                <a:gridCol w="898200"/>
                <a:gridCol w="1075320"/>
                <a:gridCol w="1020240"/>
                <a:gridCol w="956520"/>
                <a:gridCol w="964080"/>
                <a:gridCol w="888120"/>
              </a:tblGrid>
              <a:tr h="258480">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指標</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単位</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現況値と目標値の算定方法</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現況値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基準年次</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目標値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基準年次</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最終実績値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目標達成度</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r>
              <a:tr h="1073160">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道路整備の満足度</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ポイ</a:t>
                      </a:r>
                      <a:br/>
                      <a:r>
                        <a:rPr b="0" lang="en-US" sz="1200" spc="-1" strike="noStrike">
                          <a:solidFill>
                            <a:srgbClr val="000000"/>
                          </a:solidFill>
                          <a:latin typeface="HG丸ｺﾞｼｯｸM-PRO"/>
                          <a:ea typeface="HG丸ｺﾞｼｯｸM-PRO"/>
                        </a:rPr>
                        <a:t>ント</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nSpc>
                          <a:spcPct val="100000"/>
                        </a:lnSpc>
                      </a:pPr>
                      <a:r>
                        <a:rPr b="0" lang="en-US" sz="1200" spc="-1" strike="noStrike">
                          <a:solidFill>
                            <a:srgbClr val="000000"/>
                          </a:solidFill>
                          <a:latin typeface="HG丸ｺﾞｼｯｸM-PRO"/>
                          <a:ea typeface="HG丸ｺﾞｼｯｸM-PRO"/>
                        </a:rPr>
                        <a:t>平成２８年度実施の市民実感度調査（次ページ参照）より、「道路整備が進められている」の実感度の</a:t>
                      </a:r>
                      <a:r>
                        <a:rPr b="0" lang="en-US" sz="1200" spc="-1" strike="noStrike">
                          <a:solidFill>
                            <a:srgbClr val="000000"/>
                          </a:solidFill>
                          <a:latin typeface="HG丸ｺﾞｼｯｸM-PRO"/>
                          <a:ea typeface="HG丸ｺﾞｼｯｸM-PRO"/>
                        </a:rPr>
                        <a:t>2.7</a:t>
                      </a:r>
                      <a:r>
                        <a:rPr b="0" lang="en-US" sz="1200" spc="-1" strike="noStrike">
                          <a:solidFill>
                            <a:srgbClr val="000000"/>
                          </a:solidFill>
                          <a:latin typeface="HG丸ｺﾞｼｯｸM-PRO"/>
                          <a:ea typeface="HG丸ｺﾞｼｯｸM-PRO"/>
                        </a:rPr>
                        <a:t>を現況値とし、</a:t>
                      </a:r>
                      <a:r>
                        <a:rPr b="0" lang="en-US" sz="1200" spc="-1" strike="noStrike">
                          <a:solidFill>
                            <a:srgbClr val="000000"/>
                          </a:solidFill>
                          <a:latin typeface="HG丸ｺﾞｼｯｸM-PRO"/>
                          <a:ea typeface="HG丸ｺﾞｼｯｸM-PRO"/>
                        </a:rPr>
                        <a:t>0.5</a:t>
                      </a:r>
                      <a:r>
                        <a:rPr b="0" lang="en-US" sz="1200" spc="-1" strike="noStrike">
                          <a:solidFill>
                            <a:srgbClr val="000000"/>
                          </a:solidFill>
                          <a:latin typeface="HG丸ｺﾞｼｯｸM-PRO"/>
                          <a:ea typeface="HG丸ｺﾞｼｯｸM-PRO"/>
                        </a:rPr>
                        <a:t>ポイント（想定）上昇するとして目標値を</a:t>
                      </a:r>
                      <a:r>
                        <a:rPr b="0" lang="en-US" sz="1200" spc="-1" strike="noStrike">
                          <a:solidFill>
                            <a:srgbClr val="000000"/>
                          </a:solidFill>
                          <a:latin typeface="HG丸ｺﾞｼｯｸM-PRO"/>
                          <a:ea typeface="HG丸ｺﾞｼｯｸM-PRO"/>
                        </a:rPr>
                        <a:t>2.75</a:t>
                      </a:r>
                      <a:r>
                        <a:rPr b="0" lang="en-US" sz="1200" spc="-1" strike="noStrike">
                          <a:solidFill>
                            <a:srgbClr val="000000"/>
                          </a:solidFill>
                          <a:latin typeface="HG丸ｺﾞｼｯｸM-PRO"/>
                          <a:ea typeface="HG丸ｺﾞｼｯｸM-PRO"/>
                        </a:rPr>
                        <a:t>と設定していた。</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2.7</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Ｈ３０当初</a:t>
                      </a:r>
                      <a:br/>
                      <a:r>
                        <a:rPr b="0" lang="en-US" sz="1200" spc="-1" strike="noStrike">
                          <a:solidFill>
                            <a:srgbClr val="000000"/>
                          </a:solidFill>
                          <a:latin typeface="HG丸ｺﾞｼｯｸM-PRO"/>
                          <a:ea typeface="HG丸ｺﾞｼｯｸM-PRO"/>
                        </a:rPr>
                        <a:t>（</a:t>
                      </a:r>
                      <a:r>
                        <a:rPr b="0" lang="en-US" sz="1200" spc="-1" strike="noStrike">
                          <a:solidFill>
                            <a:srgbClr val="000000"/>
                          </a:solidFill>
                          <a:latin typeface="HG丸ｺﾞｼｯｸM-PRO"/>
                          <a:ea typeface="HG丸ｺﾞｼｯｸM-PRO"/>
                        </a:rPr>
                        <a:t>H29</a:t>
                      </a:r>
                      <a:r>
                        <a:rPr b="0" lang="en-US" sz="1200" spc="-1" strike="noStrike">
                          <a:solidFill>
                            <a:srgbClr val="000000"/>
                          </a:solidFill>
                          <a:latin typeface="HG丸ｺﾞｼｯｸM-PRO"/>
                          <a:ea typeface="HG丸ｺﾞｼｯｸM-PRO"/>
                        </a:rPr>
                        <a:t>当初）</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2.75</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R</a:t>
                      </a:r>
                      <a:r>
                        <a:rPr b="0" lang="en-US" sz="1200" spc="-1" strike="noStrike">
                          <a:solidFill>
                            <a:srgbClr val="000000"/>
                          </a:solidFill>
                          <a:latin typeface="HG丸ｺﾞｼｯｸM-PRO"/>
                          <a:ea typeface="HG丸ｺﾞｼｯｸM-PRO"/>
                        </a:rPr>
                        <a:t>４末</a:t>
                      </a:r>
                      <a:br/>
                      <a:r>
                        <a:rPr b="0" lang="en-US" sz="1200" spc="-1" strike="noStrike">
                          <a:solidFill>
                            <a:srgbClr val="000000"/>
                          </a:solidFill>
                          <a:latin typeface="HG丸ｺﾞｼｯｸM-PRO"/>
                          <a:ea typeface="HG丸ｺﾞｼｯｸM-PRO"/>
                        </a:rPr>
                        <a:t>（</a:t>
                      </a:r>
                      <a:r>
                        <a:rPr b="0" lang="en-US" sz="1200" spc="-1" strike="noStrike">
                          <a:solidFill>
                            <a:srgbClr val="000000"/>
                          </a:solidFill>
                          <a:latin typeface="HG丸ｺﾞｼｯｸM-PRO"/>
                          <a:ea typeface="HG丸ｺﾞｼｯｸM-PRO"/>
                        </a:rPr>
                        <a:t>H30</a:t>
                      </a:r>
                      <a:r>
                        <a:rPr b="0" lang="en-US" sz="1200" spc="-1" strike="noStrike">
                          <a:solidFill>
                            <a:srgbClr val="000000"/>
                          </a:solidFill>
                          <a:latin typeface="HG丸ｺﾞｼｯｸM-PRO"/>
                          <a:ea typeface="HG丸ｺﾞｼｯｸM-PRO"/>
                        </a:rPr>
                        <a:t>末）</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2.73</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600" spc="-1" strike="noStrike">
                          <a:solidFill>
                            <a:srgbClr val="000000"/>
                          </a:solidFill>
                          <a:latin typeface="HG丸ｺﾞｼｯｸM-PRO"/>
                          <a:ea typeface="HG丸ｺﾞｼｯｸM-PRO"/>
                        </a:rPr>
                        <a:t>△</a:t>
                      </a:r>
                      <a:endParaRPr b="0" lang="en-US" sz="16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r>
              <a:tr h="266040">
                <a:tc>
                  <a:tcPr marL="8280" marR="8280">
                    <a:lnT w="12240">
                      <a:solidFill>
                        <a:srgbClr val="000000"/>
                      </a:solidFill>
                    </a:lnT>
                    <a:noFill/>
                  </a:tcPr>
                </a:tc>
                <a:tc>
                  <a:tcPr marL="8280" marR="8280">
                    <a:lnT w="12240">
                      <a:solidFill>
                        <a:srgbClr val="000000"/>
                      </a:solidFill>
                    </a:lnT>
                    <a:noFill/>
                  </a:tcPr>
                </a:tc>
                <a:tc>
                  <a:tcPr marL="8280" marR="8280">
                    <a:lnT w="12240">
                      <a:solidFill>
                        <a:srgbClr val="000000"/>
                      </a:solidFill>
                    </a:lnT>
                    <a:noFill/>
                  </a:tcPr>
                </a:tc>
                <a:tc>
                  <a:tcPr marL="8280" marR="8280">
                    <a:lnT w="12240">
                      <a:solidFill>
                        <a:srgbClr val="000000"/>
                      </a:solidFill>
                    </a:lnT>
                    <a:noFill/>
                  </a:tcPr>
                </a:tc>
                <a:tc gridSpan="3">
                  <a:txBody>
                    <a:bodyPr lIns="8280" rIns="8280" tIns="8280" bIns="0" anchor="ctr">
                      <a:noAutofit/>
                    </a:bodyPr>
                    <a:p>
                      <a:pPr>
                        <a:lnSpc>
                          <a:spcPct val="100000"/>
                        </a:lnSpc>
                      </a:pPr>
                      <a:r>
                        <a:rPr b="0" lang="en-US" sz="1000" spc="-1" strike="noStrike">
                          <a:solidFill>
                            <a:srgbClr val="000000"/>
                          </a:solidFill>
                          <a:latin typeface="HG丸ｺﾞｼｯｸM-PRO"/>
                          <a:ea typeface="HG丸ｺﾞｼｯｸM-PRO"/>
                        </a:rPr>
                        <a:t>（　　）は防災・安全交付金の基準年次</a:t>
                      </a:r>
                      <a:endParaRPr b="0" lang="en-US" sz="1000" spc="-1" strike="noStrike">
                        <a:latin typeface="Arial"/>
                      </a:endParaRPr>
                    </a:p>
                  </a:txBody>
                  <a:tcPr marL="8280" marR="8280">
                    <a:lnT w="12240">
                      <a:solidFill>
                        <a:srgbClr val="000000"/>
                      </a:solidFill>
                    </a:lnT>
                    <a:noFill/>
                  </a:tcPr>
                </a:tc>
                <a:tc hMerge="1">
                  <a:tcPr marL="90000" marR="90000">
                    <a:solidFill>
                      <a:srgbClr val="729fcf"/>
                    </a:solidFill>
                  </a:tcPr>
                </a:tc>
                <a:tc hMerge="1">
                  <a:tcPr marL="90000" marR="90000">
                    <a:solidFill>
                      <a:srgbClr val="729fcf"/>
                    </a:solidFill>
                  </a:tcPr>
                </a:tc>
                <a:tc>
                  <a:tcPr marL="8280" marR="8280">
                    <a:lnT w="12240">
                      <a:solidFill>
                        <a:srgbClr val="000000"/>
                      </a:solidFill>
                    </a:lnT>
                    <a:noFill/>
                  </a:tcPr>
                </a:tc>
                <a:tc>
                  <a:tcPr marL="8280" marR="8280">
                    <a:lnT w="12240">
                      <a:solidFill>
                        <a:srgbClr val="000000"/>
                      </a:solidFill>
                    </a:lnT>
                    <a:noFill/>
                  </a:tcPr>
                </a:tc>
              </a:tr>
            </a:tbl>
          </a:graphicData>
        </a:graphic>
      </p:graphicFrame>
      <p:graphicFrame>
        <p:nvGraphicFramePr>
          <p:cNvPr id="224" name="Table 5"/>
          <p:cNvGraphicFramePr/>
          <p:nvPr/>
        </p:nvGraphicFramePr>
        <p:xfrm>
          <a:off x="7369920" y="2728800"/>
          <a:ext cx="4063680" cy="1275840"/>
        </p:xfrm>
        <a:graphic>
          <a:graphicData uri="http://schemas.openxmlformats.org/drawingml/2006/table">
            <a:tbl>
              <a:tblPr/>
              <a:tblGrid>
                <a:gridCol w="3555360"/>
                <a:gridCol w="508320"/>
              </a:tblGrid>
              <a:tr h="285480">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評価の基準</a:t>
                      </a:r>
                      <a:endParaRPr b="0" lang="en-US" sz="1100" spc="-1" strike="noStrike">
                        <a:latin typeface="Arial"/>
                      </a:endParaRPr>
                    </a:p>
                  </a:txBody>
                  <a:tcPr marL="9360" marR="9360">
                    <a:lnL w="12240">
                      <a:solidFill>
                        <a:srgbClr val="000000"/>
                      </a:solidFill>
                    </a:lnL>
                    <a:lnR w="6480">
                      <a:solidFill>
                        <a:srgbClr val="000000"/>
                      </a:solidFill>
                    </a:lnR>
                    <a:lnT w="12240">
                      <a:solidFill>
                        <a:srgbClr val="000000"/>
                      </a:solidFill>
                    </a:lnT>
                    <a:lnB w="6480">
                      <a:solidFill>
                        <a:srgbClr val="000000"/>
                      </a:solidFill>
                    </a:lnB>
                    <a:solidFill>
                      <a:srgbClr val="d9d9d9"/>
                    </a:solid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達成度</a:t>
                      </a:r>
                      <a:endParaRPr b="0" lang="en-US" sz="1100" spc="-1" strike="noStrike">
                        <a:latin typeface="Arial"/>
                      </a:endParaRPr>
                    </a:p>
                  </a:txBody>
                  <a:tcPr marL="9360" marR="9360">
                    <a:lnL w="6480">
                      <a:solidFill>
                        <a:srgbClr val="000000"/>
                      </a:solidFill>
                    </a:lnL>
                    <a:lnR w="12240">
                      <a:solidFill>
                        <a:srgbClr val="000000"/>
                      </a:solidFill>
                    </a:lnR>
                    <a:lnT w="12240">
                      <a:solidFill>
                        <a:srgbClr val="000000"/>
                      </a:solidFill>
                    </a:lnT>
                    <a:lnB w="6480">
                      <a:solidFill>
                        <a:srgbClr val="000000"/>
                      </a:solidFill>
                    </a:lnB>
                    <a:solidFill>
                      <a:srgbClr val="d9d9d9"/>
                    </a:solidFill>
                  </a:tcPr>
                </a:tc>
              </a:tr>
              <a:tr h="28548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評価値が目標値を上回った場合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6480">
                      <a:solidFill>
                        <a:srgbClr val="000000"/>
                      </a:solidFill>
                    </a:lnB>
                    <a:noFill/>
                  </a:tcPr>
                </a:tc>
              </a:tr>
              <a:tr h="35208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評価値が目標値には達していないものの、近年の傾向よりは改善していると認められる場合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6480">
                      <a:solidFill>
                        <a:srgbClr val="000000"/>
                      </a:solidFill>
                    </a:lnB>
                    <a:noFill/>
                  </a:tcPr>
                </a:tc>
              </a:tr>
              <a:tr h="35280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評価値が目標値に達しておらず、かつ近年の傾向よりも改善がみられない場合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12240">
                      <a:solidFill>
                        <a:srgbClr val="000000"/>
                      </a:solidFill>
                    </a:lnB>
                    <a:noFill/>
                  </a:tcPr>
                </a:tc>
              </a:tr>
            </a:tbl>
          </a:graphicData>
        </a:graphic>
      </p:graphicFrame>
      <p:sp>
        <p:nvSpPr>
          <p:cNvPr id="225" name="CustomShape 6"/>
          <p:cNvSpPr/>
          <p:nvPr/>
        </p:nvSpPr>
        <p:spPr>
          <a:xfrm>
            <a:off x="7680960" y="1111320"/>
            <a:ext cx="1012680" cy="1350000"/>
          </a:xfrm>
          <a:prstGeom prst="rect">
            <a:avLst/>
          </a:prstGeom>
          <a:noFill/>
          <a:ln w="25560">
            <a:solidFill>
              <a:srgbClr val="ff0000"/>
            </a:solidFill>
          </a:ln>
        </p:spPr>
        <p:style>
          <a:lnRef idx="2">
            <a:schemeClr val="accent1">
              <a:shade val="50000"/>
            </a:schemeClr>
          </a:lnRef>
          <a:fillRef idx="1">
            <a:schemeClr val="accent1"/>
          </a:fillRef>
          <a:effectRef idx="0">
            <a:schemeClr val="accent1"/>
          </a:effectRef>
          <a:fontRef idx="minor"/>
        </p:style>
      </p:sp>
      <p:sp>
        <p:nvSpPr>
          <p:cNvPr id="226" name="CustomShape 7"/>
          <p:cNvSpPr/>
          <p:nvPr/>
        </p:nvSpPr>
        <p:spPr>
          <a:xfrm>
            <a:off x="9650520" y="1111320"/>
            <a:ext cx="956160" cy="1350000"/>
          </a:xfrm>
          <a:prstGeom prst="rect">
            <a:avLst/>
          </a:prstGeom>
          <a:noFill/>
          <a:ln w="25560">
            <a:solidFill>
              <a:srgbClr val="ff0000"/>
            </a:solid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990360" y="204480"/>
            <a:ext cx="10408680" cy="969120"/>
          </a:xfrm>
          <a:prstGeom prst="rect">
            <a:avLst/>
          </a:prstGeom>
          <a:noFill/>
          <a:ln>
            <a:noFill/>
          </a:ln>
        </p:spPr>
        <p:txBody>
          <a:bodyPr>
            <a:normAutofit/>
          </a:bodyPr>
          <a:p>
            <a:pPr>
              <a:lnSpc>
                <a:spcPct val="90000"/>
              </a:lnSpc>
              <a:spcBef>
                <a:spcPts val="1001"/>
              </a:spcBef>
            </a:pPr>
            <a:r>
              <a:rPr b="0" lang="ja-JP" sz="1800" spc="-1" strike="noStrike">
                <a:solidFill>
                  <a:srgbClr val="000000"/>
                </a:solidFill>
                <a:latin typeface="メイリオ"/>
                <a:ea typeface="メイリオ"/>
              </a:rPr>
              <a:t>◆</a:t>
            </a:r>
            <a:r>
              <a:rPr b="0" lang="ja-JP" sz="1800" spc="-1" strike="noStrike">
                <a:solidFill>
                  <a:srgbClr val="000000"/>
                </a:solidFill>
                <a:latin typeface="メイリオ"/>
                <a:ea typeface="メイリオ"/>
              </a:rPr>
              <a:t>「実感度」の順位の向上の変化による効果発現状況の検証</a:t>
            </a:r>
            <a:endParaRPr b="0" lang="ja-JP" sz="1800" spc="-1" strike="noStrike">
              <a:solidFill>
                <a:srgbClr val="000000"/>
              </a:solidFill>
              <a:latin typeface="游ゴシック"/>
            </a:endParaRPr>
          </a:p>
          <a:p>
            <a:pPr>
              <a:lnSpc>
                <a:spcPct val="90000"/>
              </a:lnSpc>
              <a:spcBef>
                <a:spcPts val="1001"/>
              </a:spcBef>
            </a:pPr>
            <a:r>
              <a:rPr b="0" lang="ja-JP" sz="1400" spc="-1" strike="noStrike">
                <a:solidFill>
                  <a:srgbClr val="000000"/>
                </a:solidFill>
                <a:latin typeface="メイリオ"/>
                <a:ea typeface="メイリオ"/>
              </a:rPr>
              <a:t>「実感度」とは、甲府市総合計画の施策ごとに「実感度」を４段階で数値化し（「そう思う」を４点とし、「そう思わない」を１点と換算）合計を有効回答数で除した平均値で表している。</a:t>
            </a:r>
            <a:endParaRPr b="0" lang="ja-JP" sz="1400" spc="-1" strike="noStrike">
              <a:solidFill>
                <a:srgbClr val="000000"/>
              </a:solidFill>
              <a:latin typeface="游ゴシック"/>
            </a:endParaRPr>
          </a:p>
          <a:p>
            <a:pPr>
              <a:lnSpc>
                <a:spcPct val="90000"/>
              </a:lnSpc>
              <a:spcBef>
                <a:spcPts val="1001"/>
              </a:spcBef>
            </a:pPr>
            <a:endParaRPr b="0" lang="ja-JP" sz="1400" spc="-1" strike="noStrike">
              <a:solidFill>
                <a:srgbClr val="000000"/>
              </a:solidFill>
              <a:latin typeface="游ゴシック"/>
            </a:endParaRPr>
          </a:p>
          <a:p>
            <a:pPr>
              <a:lnSpc>
                <a:spcPct val="90000"/>
              </a:lnSpc>
              <a:spcBef>
                <a:spcPts val="1001"/>
              </a:spcBef>
            </a:pPr>
            <a:endParaRPr b="0" lang="ja-JP" sz="1400" spc="-1" strike="noStrike">
              <a:solidFill>
                <a:srgbClr val="000000"/>
              </a:solidFill>
              <a:latin typeface="游ゴシック"/>
            </a:endParaRPr>
          </a:p>
          <a:p>
            <a:pPr>
              <a:lnSpc>
                <a:spcPct val="90000"/>
              </a:lnSpc>
              <a:spcBef>
                <a:spcPts val="1001"/>
              </a:spcBef>
            </a:pPr>
            <a:endParaRPr b="0" lang="ja-JP" sz="1400" spc="-1" strike="noStrike">
              <a:solidFill>
                <a:srgbClr val="000000"/>
              </a:solidFill>
              <a:latin typeface="游ゴシック"/>
            </a:endParaRPr>
          </a:p>
          <a:p>
            <a:pPr>
              <a:lnSpc>
                <a:spcPct val="90000"/>
              </a:lnSpc>
              <a:spcBef>
                <a:spcPts val="1001"/>
              </a:spcBef>
            </a:pPr>
            <a:endParaRPr b="0" lang="ja-JP" sz="1400" spc="-1" strike="noStrike">
              <a:solidFill>
                <a:srgbClr val="000000"/>
              </a:solidFill>
              <a:latin typeface="游ゴシック"/>
            </a:endParaRPr>
          </a:p>
        </p:txBody>
      </p:sp>
      <p:sp>
        <p:nvSpPr>
          <p:cNvPr id="228" name="CustomShape 2"/>
          <p:cNvSpPr/>
          <p:nvPr/>
        </p:nvSpPr>
        <p:spPr>
          <a:xfrm>
            <a:off x="1900080" y="942840"/>
            <a:ext cx="22946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メイリオ"/>
                <a:ea typeface="メイリオ"/>
              </a:rPr>
              <a:t>Ｈ</a:t>
            </a:r>
            <a:r>
              <a:rPr b="0" lang="en-US" sz="1800" spc="-1" strike="noStrike">
                <a:solidFill>
                  <a:srgbClr val="000000"/>
                </a:solidFill>
                <a:latin typeface="メイリオ"/>
                <a:ea typeface="メイリオ"/>
              </a:rPr>
              <a:t>28</a:t>
            </a:r>
            <a:r>
              <a:rPr b="0" lang="en-US" sz="1800" spc="-1" strike="noStrike">
                <a:solidFill>
                  <a:srgbClr val="000000"/>
                </a:solidFill>
                <a:latin typeface="メイリオ"/>
                <a:ea typeface="メイリオ"/>
              </a:rPr>
              <a:t>市民実感度調査</a:t>
            </a:r>
            <a:endParaRPr b="0" lang="en-US" sz="1800" spc="-1" strike="noStrike">
              <a:latin typeface="Arial"/>
            </a:endParaRPr>
          </a:p>
        </p:txBody>
      </p:sp>
      <p:sp>
        <p:nvSpPr>
          <p:cNvPr id="229" name="CustomShape 3"/>
          <p:cNvSpPr/>
          <p:nvPr/>
        </p:nvSpPr>
        <p:spPr>
          <a:xfrm>
            <a:off x="11226960" y="641196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16</a:t>
            </a:r>
            <a:endParaRPr b="0" lang="en-US" sz="1800" spc="-1" strike="noStrike">
              <a:latin typeface="Arial"/>
            </a:endParaRPr>
          </a:p>
        </p:txBody>
      </p:sp>
      <p:sp>
        <p:nvSpPr>
          <p:cNvPr id="230" name="CustomShape 4"/>
          <p:cNvSpPr/>
          <p:nvPr/>
        </p:nvSpPr>
        <p:spPr>
          <a:xfrm>
            <a:off x="8220600" y="915840"/>
            <a:ext cx="22946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メイリオ"/>
                <a:ea typeface="メイリオ"/>
              </a:rPr>
              <a:t>Ｈ</a:t>
            </a:r>
            <a:r>
              <a:rPr b="0" lang="en-US" sz="1800" spc="-1" strike="noStrike">
                <a:solidFill>
                  <a:srgbClr val="000000"/>
                </a:solidFill>
                <a:latin typeface="メイリオ"/>
                <a:ea typeface="メイリオ"/>
              </a:rPr>
              <a:t>30</a:t>
            </a:r>
            <a:r>
              <a:rPr b="0" lang="en-US" sz="1800" spc="-1" strike="noStrike">
                <a:solidFill>
                  <a:srgbClr val="000000"/>
                </a:solidFill>
                <a:latin typeface="メイリオ"/>
                <a:ea typeface="メイリオ"/>
              </a:rPr>
              <a:t>市民実感度調査</a:t>
            </a:r>
            <a:endParaRPr b="0" lang="en-US" sz="1800" spc="-1" strike="noStrike">
              <a:latin typeface="Arial"/>
            </a:endParaRPr>
          </a:p>
        </p:txBody>
      </p:sp>
      <p:pic>
        <p:nvPicPr>
          <p:cNvPr id="231" name="図 6" descr=""/>
          <p:cNvPicPr/>
          <p:nvPr/>
        </p:nvPicPr>
        <p:blipFill>
          <a:blip r:embed="rId1"/>
          <a:stretch/>
        </p:blipFill>
        <p:spPr>
          <a:xfrm>
            <a:off x="1279440" y="1248480"/>
            <a:ext cx="4533480" cy="5524200"/>
          </a:xfrm>
          <a:prstGeom prst="rect">
            <a:avLst/>
          </a:prstGeom>
          <a:ln>
            <a:noFill/>
          </a:ln>
        </p:spPr>
      </p:pic>
      <p:pic>
        <p:nvPicPr>
          <p:cNvPr id="232" name="図 7" descr=""/>
          <p:cNvPicPr/>
          <p:nvPr/>
        </p:nvPicPr>
        <p:blipFill>
          <a:blip r:embed="rId2"/>
          <a:stretch/>
        </p:blipFill>
        <p:spPr>
          <a:xfrm>
            <a:off x="6682680" y="1248480"/>
            <a:ext cx="4975560" cy="556992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図 7" descr=""/>
          <p:cNvPicPr/>
          <p:nvPr/>
        </p:nvPicPr>
        <p:blipFill>
          <a:blip r:embed="rId1"/>
          <a:stretch/>
        </p:blipFill>
        <p:spPr>
          <a:xfrm>
            <a:off x="558360" y="634680"/>
            <a:ext cx="4922280" cy="6027120"/>
          </a:xfrm>
          <a:prstGeom prst="rect">
            <a:avLst/>
          </a:prstGeom>
          <a:ln>
            <a:noFill/>
          </a:ln>
        </p:spPr>
      </p:pic>
      <p:sp>
        <p:nvSpPr>
          <p:cNvPr id="234" name="CustomShape 1"/>
          <p:cNvSpPr/>
          <p:nvPr/>
        </p:nvSpPr>
        <p:spPr>
          <a:xfrm>
            <a:off x="616320" y="1819440"/>
            <a:ext cx="4764960" cy="127080"/>
          </a:xfrm>
          <a:prstGeom prst="rect">
            <a:avLst/>
          </a:prstGeom>
          <a:noFill/>
          <a:ln w="28440">
            <a:solidFill>
              <a:srgbClr val="ff0000"/>
            </a:solidFill>
          </a:ln>
        </p:spPr>
        <p:style>
          <a:lnRef idx="2">
            <a:schemeClr val="accent1">
              <a:shade val="50000"/>
            </a:schemeClr>
          </a:lnRef>
          <a:fillRef idx="1">
            <a:schemeClr val="accent1"/>
          </a:fillRef>
          <a:effectRef idx="0">
            <a:schemeClr val="accent1"/>
          </a:effectRef>
          <a:fontRef idx="minor"/>
        </p:style>
      </p:sp>
      <p:grpSp>
        <p:nvGrpSpPr>
          <p:cNvPr id="235" name="Group 2"/>
          <p:cNvGrpSpPr/>
          <p:nvPr/>
        </p:nvGrpSpPr>
        <p:grpSpPr>
          <a:xfrm>
            <a:off x="5794200" y="1992960"/>
            <a:ext cx="5197680" cy="3310560"/>
            <a:chOff x="5794200" y="1992960"/>
            <a:chExt cx="5197680" cy="3310560"/>
          </a:xfrm>
        </p:grpSpPr>
        <p:pic>
          <p:nvPicPr>
            <p:cNvPr id="236" name="図 6" descr=""/>
            <p:cNvPicPr/>
            <p:nvPr/>
          </p:nvPicPr>
          <p:blipFill>
            <a:blip r:embed="rId2"/>
            <a:stretch/>
          </p:blipFill>
          <p:spPr>
            <a:xfrm>
              <a:off x="5794200" y="1992960"/>
              <a:ext cx="5197680" cy="3310560"/>
            </a:xfrm>
            <a:prstGeom prst="rect">
              <a:avLst/>
            </a:prstGeom>
            <a:ln>
              <a:noFill/>
            </a:ln>
          </p:spPr>
        </p:pic>
        <p:sp>
          <p:nvSpPr>
            <p:cNvPr id="237" name="Line 3"/>
            <p:cNvSpPr/>
            <p:nvPr/>
          </p:nvSpPr>
          <p:spPr>
            <a:xfrm flipV="1">
              <a:off x="8322840" y="2883600"/>
              <a:ext cx="2113920" cy="224280"/>
            </a:xfrm>
            <a:prstGeom prst="line">
              <a:avLst/>
            </a:prstGeom>
            <a:ln w="38160">
              <a:solidFill>
                <a:schemeClr val="tx2">
                  <a:lumMod val="60000"/>
                  <a:lumOff val="40000"/>
                </a:schemeClr>
              </a:solidFill>
              <a:prstDash val="sysDash"/>
            </a:ln>
          </p:spPr>
          <p:style>
            <a:lnRef idx="1">
              <a:schemeClr val="accent1"/>
            </a:lnRef>
            <a:fillRef idx="0">
              <a:schemeClr val="accent1"/>
            </a:fillRef>
            <a:effectRef idx="0">
              <a:schemeClr val="accent1"/>
            </a:effectRef>
            <a:fontRef idx="minor"/>
          </p:style>
        </p:sp>
      </p:grpSp>
      <p:sp>
        <p:nvSpPr>
          <p:cNvPr id="238" name="CustomShape 4"/>
          <p:cNvSpPr/>
          <p:nvPr/>
        </p:nvSpPr>
        <p:spPr>
          <a:xfrm>
            <a:off x="5724360" y="2162520"/>
            <a:ext cx="110052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游ゴシック"/>
              </a:rPr>
              <a:t>（満足度）</a:t>
            </a:r>
            <a:endParaRPr b="0" lang="en-US" sz="1200" spc="-1" strike="noStrike">
              <a:latin typeface="Arial"/>
            </a:endParaRPr>
          </a:p>
        </p:txBody>
      </p:sp>
      <p:sp>
        <p:nvSpPr>
          <p:cNvPr id="239" name="CustomShape 5"/>
          <p:cNvSpPr/>
          <p:nvPr/>
        </p:nvSpPr>
        <p:spPr>
          <a:xfrm>
            <a:off x="1861920" y="385920"/>
            <a:ext cx="22946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メイリオ"/>
                <a:ea typeface="メイリオ"/>
              </a:rPr>
              <a:t>R1</a:t>
            </a:r>
            <a:r>
              <a:rPr b="0" lang="en-US" sz="1800" spc="-1" strike="noStrike">
                <a:solidFill>
                  <a:srgbClr val="000000"/>
                </a:solidFill>
                <a:latin typeface="メイリオ"/>
                <a:ea typeface="メイリオ"/>
              </a:rPr>
              <a:t>市民実感度調査</a:t>
            </a:r>
            <a:endParaRPr b="0" lang="en-US" sz="1800" spc="-1" strike="noStrike">
              <a:latin typeface="Arial"/>
            </a:endParaRPr>
          </a:p>
        </p:txBody>
      </p:sp>
      <p:sp>
        <p:nvSpPr>
          <p:cNvPr id="240" name="CustomShape 6"/>
          <p:cNvSpPr/>
          <p:nvPr/>
        </p:nvSpPr>
        <p:spPr>
          <a:xfrm>
            <a:off x="5968440" y="1302840"/>
            <a:ext cx="4708800" cy="969120"/>
          </a:xfrm>
          <a:prstGeom prst="rect">
            <a:avLst/>
          </a:prstGeom>
          <a:noFill/>
          <a:ln>
            <a:noFill/>
          </a:ln>
        </p:spPr>
        <p:style>
          <a:lnRef idx="0"/>
          <a:fillRef idx="0"/>
          <a:effectRef idx="0"/>
          <a:fontRef idx="minor"/>
        </p:style>
        <p:txBody>
          <a:bodyPr>
            <a:normAutofit/>
          </a:bodyPr>
          <a:p>
            <a:pPr>
              <a:lnSpc>
                <a:spcPct val="100000"/>
              </a:lnSpc>
              <a:spcBef>
                <a:spcPts val="1001"/>
              </a:spcBef>
            </a:pPr>
            <a:r>
              <a:rPr b="0" lang="en-US" sz="1800" spc="-1" strike="noStrike">
                <a:solidFill>
                  <a:srgbClr val="000000"/>
                </a:solidFill>
                <a:latin typeface="メイリオ"/>
                <a:ea typeface="メイリオ"/>
              </a:rPr>
              <a:t>◆</a:t>
            </a:r>
            <a:r>
              <a:rPr b="0" lang="en-US" sz="1800" spc="-1" strike="noStrike">
                <a:solidFill>
                  <a:srgbClr val="000000"/>
                </a:solidFill>
                <a:latin typeface="メイリオ"/>
                <a:ea typeface="メイリオ"/>
              </a:rPr>
              <a:t>「実感度（満足度）」の向上の傾向は続くものと考えられる。</a:t>
            </a:r>
            <a:endParaRPr b="0" lang="en-US" sz="1800" spc="-1" strike="noStrike">
              <a:latin typeface="Arial"/>
            </a:endParaRPr>
          </a:p>
          <a:p>
            <a:pPr>
              <a:lnSpc>
                <a:spcPct val="100000"/>
              </a:lnSpc>
              <a:spcBef>
                <a:spcPts val="1001"/>
              </a:spcBef>
            </a:pPr>
            <a:endParaRPr b="0" lang="en-US" sz="1800" spc="-1" strike="noStrike">
              <a:latin typeface="Arial"/>
            </a:endParaRPr>
          </a:p>
          <a:p>
            <a:pPr>
              <a:lnSpc>
                <a:spcPct val="100000"/>
              </a:lnSpc>
              <a:spcBef>
                <a:spcPts val="1001"/>
              </a:spcBef>
            </a:pPr>
            <a:endParaRPr b="0" lang="en-US" sz="1800" spc="-1" strike="noStrike">
              <a:latin typeface="Arial"/>
            </a:endParaRPr>
          </a:p>
          <a:p>
            <a:pPr>
              <a:lnSpc>
                <a:spcPct val="100000"/>
              </a:lnSpc>
              <a:spcBef>
                <a:spcPts val="1001"/>
              </a:spcBef>
            </a:pPr>
            <a:endParaRPr b="0" lang="en-US" sz="1800" spc="-1" strike="noStrike">
              <a:latin typeface="Arial"/>
            </a:endParaRPr>
          </a:p>
        </p:txBody>
      </p:sp>
      <p:sp>
        <p:nvSpPr>
          <p:cNvPr id="241" name="CustomShape 7"/>
          <p:cNvSpPr/>
          <p:nvPr/>
        </p:nvSpPr>
        <p:spPr>
          <a:xfrm>
            <a:off x="7010280" y="2800080"/>
            <a:ext cx="99000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ff0000"/>
                </a:solidFill>
                <a:latin typeface="游ゴシック"/>
              </a:rPr>
              <a:t>2.72</a:t>
            </a:r>
            <a:endParaRPr b="0" lang="en-US" sz="1400" spc="-1" strike="noStrike">
              <a:latin typeface="Arial"/>
            </a:endParaRPr>
          </a:p>
        </p:txBody>
      </p:sp>
      <p:sp>
        <p:nvSpPr>
          <p:cNvPr id="242" name="CustomShape 8"/>
          <p:cNvSpPr/>
          <p:nvPr/>
        </p:nvSpPr>
        <p:spPr>
          <a:xfrm>
            <a:off x="8011080" y="2800080"/>
            <a:ext cx="99000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ff0000"/>
                </a:solidFill>
                <a:latin typeface="游ゴシック"/>
              </a:rPr>
              <a:t>2.73</a:t>
            </a:r>
            <a:endParaRPr b="0" lang="en-US" sz="1400" spc="-1" strike="noStrike">
              <a:latin typeface="Arial"/>
            </a:endParaRPr>
          </a:p>
        </p:txBody>
      </p:sp>
      <p:sp>
        <p:nvSpPr>
          <p:cNvPr id="243" name="CustomShape 9"/>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17</a:t>
            </a:r>
            <a:endParaRPr b="0" lang="en-US" sz="1800" spc="-1" strike="noStrike">
              <a:latin typeface="Arial"/>
            </a:endParaRPr>
          </a:p>
        </p:txBody>
      </p:sp>
      <p:sp>
        <p:nvSpPr>
          <p:cNvPr id="244" name="TextShape 10"/>
          <p:cNvSpPr txBox="1"/>
          <p:nvPr/>
        </p:nvSpPr>
        <p:spPr>
          <a:xfrm>
            <a:off x="838080" y="1825560"/>
            <a:ext cx="10515240" cy="4350960"/>
          </a:xfrm>
          <a:prstGeom prst="rect">
            <a:avLst/>
          </a:prstGeom>
          <a:noFill/>
          <a:ln>
            <a:noFill/>
          </a:ln>
        </p:spPr>
        <p:txBody>
          <a:bodyPr>
            <a:noAutofit/>
          </a:bodyPr>
          <a:p>
            <a:endParaRPr b="0" lang="ja-JP" sz="2800" spc="-1" strike="noStrike">
              <a:solidFill>
                <a:srgbClr val="000000"/>
              </a:solidFill>
              <a:latin typeface="游ゴシック"/>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793080" y="64080"/>
            <a:ext cx="8534160" cy="1071000"/>
          </a:xfrm>
          <a:prstGeom prst="rect">
            <a:avLst/>
          </a:prstGeom>
          <a:noFill/>
          <a:ln>
            <a:noFill/>
          </a:ln>
        </p:spPr>
        <p:txBody>
          <a:bodyPr anchor="ctr">
            <a:normAutofit/>
          </a:bodyPr>
          <a:p>
            <a:pPr>
              <a:lnSpc>
                <a:spcPct val="90000"/>
              </a:lnSpc>
            </a:pPr>
            <a:r>
              <a:rPr b="0" lang="ja-JP" sz="2000" spc="-1" strike="noStrike">
                <a:solidFill>
                  <a:srgbClr val="000000"/>
                </a:solidFill>
                <a:latin typeface="メイリオ"/>
                <a:ea typeface="メイリオ"/>
              </a:rPr>
              <a:t>指標③：　渋滞長の緩和</a:t>
            </a:r>
            <a:endParaRPr b="0" lang="ja-JP" sz="2000" spc="-1" strike="noStrike">
              <a:solidFill>
                <a:srgbClr val="000000"/>
              </a:solidFill>
              <a:latin typeface="游ゴシック"/>
            </a:endParaRPr>
          </a:p>
        </p:txBody>
      </p:sp>
      <p:sp>
        <p:nvSpPr>
          <p:cNvPr id="246" name="CustomShape 2"/>
          <p:cNvSpPr/>
          <p:nvPr/>
        </p:nvSpPr>
        <p:spPr>
          <a:xfrm>
            <a:off x="5396760" y="4316040"/>
            <a:ext cx="2371680" cy="7297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メイリオ"/>
                <a:ea typeface="メイリオ"/>
              </a:rPr>
              <a:t>【現況値】</a:t>
            </a:r>
            <a:endParaRPr b="0" lang="en-US" sz="1050" spc="-1" strike="noStrike">
              <a:latin typeface="Arial"/>
            </a:endParaRPr>
          </a:p>
          <a:p>
            <a:pPr>
              <a:lnSpc>
                <a:spcPct val="100000"/>
              </a:lnSpc>
            </a:pPr>
            <a:r>
              <a:rPr b="0" lang="en-US" sz="1050" spc="-1" strike="noStrike">
                <a:solidFill>
                  <a:srgbClr val="000000"/>
                </a:solidFill>
                <a:latin typeface="メイリオ"/>
                <a:ea typeface="メイリオ"/>
              </a:rPr>
              <a:t>朝夕混雑時、朝日町通り線は甲府駅南通り線との交差点から愛宕町下条線の交差点まで渋滞長がつながる。</a:t>
            </a:r>
            <a:endParaRPr b="0" lang="en-US" sz="1050" spc="-1" strike="noStrike">
              <a:latin typeface="Arial"/>
            </a:endParaRPr>
          </a:p>
        </p:txBody>
      </p:sp>
      <p:sp>
        <p:nvSpPr>
          <p:cNvPr id="247" name="CustomShape 3"/>
          <p:cNvSpPr/>
          <p:nvPr/>
        </p:nvSpPr>
        <p:spPr>
          <a:xfrm>
            <a:off x="750960" y="2596320"/>
            <a:ext cx="6653520" cy="1186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600" spc="-1" strike="noStrike">
                <a:solidFill>
                  <a:srgbClr val="000000"/>
                </a:solidFill>
                <a:latin typeface="メイリオ"/>
                <a:ea typeface="メイリオ"/>
              </a:rPr>
              <a:t>　</a:t>
            </a:r>
            <a:r>
              <a:rPr b="0" lang="en-US" sz="1400" spc="-1" strike="noStrike">
                <a:solidFill>
                  <a:srgbClr val="000000"/>
                </a:solidFill>
                <a:latin typeface="メイリオ"/>
                <a:ea typeface="メイリオ"/>
              </a:rPr>
              <a:t>甲府駅南通り線、宝二丁目北新線の整備により、交通容量が増加し、交差点改良等による交通の円滑化が図られたことで、旅行速度が向上し渋滞長が減少した。</a:t>
            </a:r>
            <a:endParaRPr b="0" lang="en-US" sz="1400" spc="-1" strike="noStrike">
              <a:latin typeface="Arial"/>
            </a:endParaRPr>
          </a:p>
          <a:p>
            <a:pPr>
              <a:lnSpc>
                <a:spcPct val="100000"/>
              </a:lnSpc>
            </a:pPr>
            <a:r>
              <a:rPr b="0" lang="en-US" sz="1400" spc="-1" strike="noStrike">
                <a:solidFill>
                  <a:srgbClr val="000000"/>
                </a:solidFill>
                <a:latin typeface="メイリオ"/>
                <a:ea typeface="メイリオ"/>
              </a:rPr>
              <a:t>　渋滞長の実績値については、「朝日町通り線ピーク時間帯別渋滞長調査」の結果より、常態的な渋滞の発生はみられないことから、目標値（</a:t>
            </a:r>
            <a:r>
              <a:rPr b="0" lang="en-US" sz="1400" spc="-1" strike="noStrike">
                <a:solidFill>
                  <a:srgbClr val="000000"/>
                </a:solidFill>
                <a:latin typeface="メイリオ"/>
                <a:ea typeface="メイリオ"/>
              </a:rPr>
              <a:t>140</a:t>
            </a:r>
            <a:r>
              <a:rPr b="0" lang="en-US" sz="1400" spc="-1" strike="noStrike">
                <a:solidFill>
                  <a:srgbClr val="000000"/>
                </a:solidFill>
                <a:latin typeface="メイリオ"/>
                <a:ea typeface="メイリオ"/>
              </a:rPr>
              <a:t>ｍ）は達成された。</a:t>
            </a:r>
            <a:endParaRPr b="0" lang="en-US" sz="1400" spc="-1" strike="noStrike">
              <a:latin typeface="Arial"/>
            </a:endParaRPr>
          </a:p>
          <a:p>
            <a:pPr>
              <a:lnSpc>
                <a:spcPct val="100000"/>
              </a:lnSpc>
            </a:pPr>
            <a:r>
              <a:rPr b="0" lang="en-US" sz="1400" spc="-1" strike="noStrike">
                <a:solidFill>
                  <a:srgbClr val="000000"/>
                </a:solidFill>
                <a:latin typeface="メイリオ"/>
                <a:ea typeface="メイリオ"/>
              </a:rPr>
              <a:t>　最終実績値はピーク時間帯（</a:t>
            </a:r>
            <a:r>
              <a:rPr b="0" lang="en-US" sz="1400" spc="-1" strike="noStrike">
                <a:solidFill>
                  <a:srgbClr val="000000"/>
                </a:solidFill>
                <a:latin typeface="メイリオ"/>
                <a:ea typeface="メイリオ"/>
              </a:rPr>
              <a:t>18</a:t>
            </a:r>
            <a:r>
              <a:rPr b="0" lang="en-US" sz="1400" spc="-1" strike="noStrike">
                <a:solidFill>
                  <a:srgbClr val="000000"/>
                </a:solidFill>
                <a:latin typeface="メイリオ"/>
                <a:ea typeface="メイリオ"/>
              </a:rPr>
              <a:t>：</a:t>
            </a:r>
            <a:r>
              <a:rPr b="0" lang="en-US" sz="1400" spc="-1" strike="noStrike">
                <a:solidFill>
                  <a:srgbClr val="000000"/>
                </a:solidFill>
                <a:latin typeface="メイリオ"/>
                <a:ea typeface="メイリオ"/>
              </a:rPr>
              <a:t>00</a:t>
            </a:r>
            <a:r>
              <a:rPr b="0" lang="en-US" sz="1400" spc="-1" strike="noStrike">
                <a:solidFill>
                  <a:srgbClr val="000000"/>
                </a:solidFill>
                <a:latin typeface="メイリオ"/>
                <a:ea typeface="メイリオ"/>
              </a:rPr>
              <a:t>～</a:t>
            </a:r>
            <a:r>
              <a:rPr b="0" lang="en-US" sz="1400" spc="-1" strike="noStrike">
                <a:solidFill>
                  <a:srgbClr val="000000"/>
                </a:solidFill>
                <a:latin typeface="メイリオ"/>
                <a:ea typeface="メイリオ"/>
              </a:rPr>
              <a:t>19</a:t>
            </a:r>
            <a:r>
              <a:rPr b="0" lang="en-US" sz="1400" spc="-1" strike="noStrike">
                <a:solidFill>
                  <a:srgbClr val="000000"/>
                </a:solidFill>
                <a:latin typeface="メイリオ"/>
                <a:ea typeface="メイリオ"/>
              </a:rPr>
              <a:t>：</a:t>
            </a:r>
            <a:r>
              <a:rPr b="0" lang="en-US" sz="1400" spc="-1" strike="noStrike">
                <a:solidFill>
                  <a:srgbClr val="000000"/>
                </a:solidFill>
                <a:latin typeface="メイリオ"/>
                <a:ea typeface="メイリオ"/>
              </a:rPr>
              <a:t>00</a:t>
            </a:r>
            <a:r>
              <a:rPr b="0" lang="en-US" sz="1400" spc="-1" strike="noStrike">
                <a:solidFill>
                  <a:srgbClr val="000000"/>
                </a:solidFill>
                <a:latin typeface="メイリオ"/>
                <a:ea typeface="メイリオ"/>
              </a:rPr>
              <a:t>）の平均値である</a:t>
            </a:r>
            <a:r>
              <a:rPr b="0" lang="en-US" sz="1400" spc="-1" strike="noStrike">
                <a:solidFill>
                  <a:srgbClr val="000000"/>
                </a:solidFill>
                <a:latin typeface="メイリオ"/>
                <a:ea typeface="メイリオ"/>
              </a:rPr>
              <a:t>120</a:t>
            </a:r>
            <a:r>
              <a:rPr b="0" lang="en-US" sz="1400" spc="-1" strike="noStrike">
                <a:solidFill>
                  <a:srgbClr val="000000"/>
                </a:solidFill>
                <a:latin typeface="メイリオ"/>
                <a:ea typeface="メイリオ"/>
              </a:rPr>
              <a:t>ｍである。</a:t>
            </a:r>
            <a:endParaRPr b="0" lang="en-US" sz="1400" spc="-1" strike="noStrike">
              <a:latin typeface="Arial"/>
            </a:endParaRPr>
          </a:p>
        </p:txBody>
      </p:sp>
      <p:sp>
        <p:nvSpPr>
          <p:cNvPr id="248" name="CustomShape 4"/>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18</a:t>
            </a:r>
            <a:endParaRPr b="0" lang="en-US" sz="1800" spc="-1" strike="noStrike">
              <a:latin typeface="Arial"/>
            </a:endParaRPr>
          </a:p>
        </p:txBody>
      </p:sp>
      <p:graphicFrame>
        <p:nvGraphicFramePr>
          <p:cNvPr id="249" name="Table 5"/>
          <p:cNvGraphicFramePr/>
          <p:nvPr/>
        </p:nvGraphicFramePr>
        <p:xfrm>
          <a:off x="880560" y="718560"/>
          <a:ext cx="10515240" cy="1663560"/>
        </p:xfrm>
        <a:graphic>
          <a:graphicData uri="http://schemas.openxmlformats.org/drawingml/2006/table">
            <a:tbl>
              <a:tblPr/>
              <a:tblGrid>
                <a:gridCol w="998280"/>
                <a:gridCol w="510120"/>
                <a:gridCol w="3202920"/>
                <a:gridCol w="898200"/>
                <a:gridCol w="713160"/>
                <a:gridCol w="1097280"/>
                <a:gridCol w="770400"/>
                <a:gridCol w="940320"/>
                <a:gridCol w="718200"/>
                <a:gridCol w="666360"/>
              </a:tblGrid>
              <a:tr h="373680">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指標</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単位</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gridSpan="2">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現況値と目標値の算定方法</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hMerge="1">
                  <a:tcPr marL="90000" marR="90000">
                    <a:solidFill>
                      <a:srgbClr val="729fcf"/>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現況値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基準年次</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目標値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基準年次</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最終</a:t>
                      </a:r>
                      <a:endParaRPr b="0" lang="en-US" sz="1200" spc="-1" strike="noStrike">
                        <a:latin typeface="Arial"/>
                      </a:endParaRPr>
                    </a:p>
                    <a:p>
                      <a:pPr algn="ctr">
                        <a:lnSpc>
                          <a:spcPct val="100000"/>
                        </a:lnSpc>
                      </a:pPr>
                      <a:r>
                        <a:rPr b="0" lang="en-US" sz="1200" spc="-1" strike="noStrike">
                          <a:solidFill>
                            <a:srgbClr val="000000"/>
                          </a:solidFill>
                          <a:latin typeface="HG丸ｺﾞｼｯｸM-PRO"/>
                          <a:ea typeface="HG丸ｺﾞｼｯｸM-PRO"/>
                        </a:rPr>
                        <a:t>実績値</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目標</a:t>
                      </a:r>
                      <a:endParaRPr b="0" lang="en-US" sz="1200" spc="-1" strike="noStrike">
                        <a:latin typeface="Arial"/>
                      </a:endParaRPr>
                    </a:p>
                    <a:p>
                      <a:pPr algn="ctr">
                        <a:lnSpc>
                          <a:spcPct val="100000"/>
                        </a:lnSpc>
                      </a:pPr>
                      <a:r>
                        <a:rPr b="0" lang="en-US" sz="1200" spc="-1" strike="noStrike">
                          <a:solidFill>
                            <a:srgbClr val="000000"/>
                          </a:solidFill>
                          <a:latin typeface="HG丸ｺﾞｼｯｸM-PRO"/>
                          <a:ea typeface="HG丸ｺﾞｼｯｸM-PRO"/>
                        </a:rPr>
                        <a:t>達成度</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r>
              <a:tr h="1108080">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渋滞長の</a:t>
                      </a:r>
                      <a:br/>
                      <a:r>
                        <a:rPr b="0" lang="en-US" sz="1200" spc="-1" strike="noStrike">
                          <a:solidFill>
                            <a:srgbClr val="000000"/>
                          </a:solidFill>
                          <a:latin typeface="HG丸ｺﾞｼｯｸM-PRO"/>
                          <a:ea typeface="HG丸ｺﾞｼｯｸM-PRO"/>
                        </a:rPr>
                        <a:t>緩和</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ｍ</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gridSpan="2">
                  <a:txBody>
                    <a:bodyPr lIns="8280" rIns="8280" tIns="8280" bIns="0" anchor="ctr">
                      <a:noAutofit/>
                    </a:bodyPr>
                    <a:p>
                      <a:pPr>
                        <a:lnSpc>
                          <a:spcPct val="100000"/>
                        </a:lnSpc>
                      </a:pPr>
                      <a:r>
                        <a:rPr b="0" lang="en-US" sz="1200" spc="-1" strike="noStrike">
                          <a:solidFill>
                            <a:srgbClr val="000000"/>
                          </a:solidFill>
                          <a:latin typeface="HG丸ｺﾞｼｯｸM-PRO"/>
                          <a:ea typeface="HG丸ｺﾞｼｯｸM-PRO"/>
                        </a:rPr>
                        <a:t>朝日町通り線は甲府駅南通り線から愛宕町下条線の交差点までの距離</a:t>
                      </a:r>
                      <a:r>
                        <a:rPr b="0" lang="en-US" sz="1200" spc="-1" strike="noStrike">
                          <a:solidFill>
                            <a:srgbClr val="000000"/>
                          </a:solidFill>
                          <a:latin typeface="HG丸ｺﾞｼｯｸM-PRO"/>
                          <a:ea typeface="HG丸ｺﾞｼｯｸM-PRO"/>
                        </a:rPr>
                        <a:t>200</a:t>
                      </a:r>
                      <a:r>
                        <a:rPr b="0" lang="en-US" sz="1200" spc="-1" strike="noStrike">
                          <a:solidFill>
                            <a:srgbClr val="000000"/>
                          </a:solidFill>
                          <a:latin typeface="HG丸ｺﾞｼｯｸM-PRO"/>
                          <a:ea typeface="HG丸ｺﾞｼｯｸM-PRO"/>
                        </a:rPr>
                        <a:t>ｍの渋滞長が発生していたことから現況値とした。その現況値に対して、平均旅行速度の向上により渋滞長は緩和されることとし、渋滞長に旅行速度の上昇率（</a:t>
                      </a:r>
                      <a:r>
                        <a:rPr b="0" lang="en-US" sz="1200" spc="-1" strike="noStrike">
                          <a:solidFill>
                            <a:srgbClr val="000000"/>
                          </a:solidFill>
                          <a:latin typeface="HG丸ｺﾞｼｯｸM-PRO"/>
                          <a:ea typeface="HG丸ｺﾞｼｯｸM-PRO"/>
                        </a:rPr>
                        <a:t>1.4</a:t>
                      </a:r>
                      <a:r>
                        <a:rPr b="0" lang="en-US" sz="1200" spc="-1" strike="noStrike">
                          <a:solidFill>
                            <a:srgbClr val="000000"/>
                          </a:solidFill>
                          <a:latin typeface="HG丸ｺﾞｼｯｸM-PRO"/>
                          <a:ea typeface="HG丸ｺﾞｼｯｸM-PRO"/>
                        </a:rPr>
                        <a:t>倍）を除して得た値を目標値としていた。</a:t>
                      </a:r>
                      <a:endParaRPr b="0" lang="en-US" sz="1200" spc="-1" strike="noStrike">
                        <a:latin typeface="Arial"/>
                      </a:endParaRPr>
                    </a:p>
                    <a:p>
                      <a:pPr>
                        <a:lnSpc>
                          <a:spcPct val="100000"/>
                        </a:lnSpc>
                      </a:pPr>
                      <a:r>
                        <a:rPr b="0" lang="en-US" sz="1200" spc="-1" strike="noStrike">
                          <a:solidFill>
                            <a:srgbClr val="000000"/>
                          </a:solidFill>
                          <a:latin typeface="HG丸ｺﾞｼｯｸM-PRO"/>
                          <a:ea typeface="HG丸ｺﾞｼｯｸM-PRO"/>
                        </a:rPr>
                        <a:t>200</a:t>
                      </a:r>
                      <a:r>
                        <a:rPr b="0" lang="en-US" sz="1200" spc="-1" strike="noStrike">
                          <a:solidFill>
                            <a:srgbClr val="000000"/>
                          </a:solidFill>
                          <a:latin typeface="HG丸ｺﾞｼｯｸM-PRO"/>
                          <a:ea typeface="HG丸ｺﾞｼｯｸM-PRO"/>
                        </a:rPr>
                        <a:t>ｍ</a:t>
                      </a:r>
                      <a:r>
                        <a:rPr b="0" lang="en-US" sz="1200" spc="-1" strike="noStrike">
                          <a:solidFill>
                            <a:srgbClr val="000000"/>
                          </a:solidFill>
                          <a:latin typeface="HG丸ｺﾞｼｯｸM-PRO"/>
                          <a:ea typeface="HG丸ｺﾞｼｯｸM-PRO"/>
                        </a:rPr>
                        <a:t>÷1.4≒140</a:t>
                      </a:r>
                      <a:r>
                        <a:rPr b="0" lang="en-US" sz="1200" spc="-1" strike="noStrike">
                          <a:solidFill>
                            <a:srgbClr val="000000"/>
                          </a:solidFill>
                          <a:latin typeface="HG丸ｺﾞｼｯｸM-PRO"/>
                          <a:ea typeface="HG丸ｺﾞｼｯｸM-PRO"/>
                        </a:rPr>
                        <a:t>ｍ</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hMerge="1">
                  <a:tcPr marL="90000" marR="90000">
                    <a:solidFill>
                      <a:srgbClr val="729fcf"/>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200</a:t>
                      </a:r>
                      <a:r>
                        <a:rPr b="0" lang="en-US" sz="1200" spc="-1" strike="noStrike">
                          <a:solidFill>
                            <a:srgbClr val="000000"/>
                          </a:solidFill>
                          <a:latin typeface="HG丸ｺﾞｼｯｸM-PRO"/>
                          <a:ea typeface="HG丸ｺﾞｼｯｸM-PRO"/>
                        </a:rPr>
                        <a:t>ｍ</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Ｈ３０当初</a:t>
                      </a:r>
                      <a:br/>
                      <a:r>
                        <a:rPr b="0" lang="en-US" sz="1200" spc="-1" strike="noStrike">
                          <a:solidFill>
                            <a:srgbClr val="000000"/>
                          </a:solidFill>
                          <a:latin typeface="HG丸ｺﾞｼｯｸM-PRO"/>
                          <a:ea typeface="HG丸ｺﾞｼｯｸM-PRO"/>
                        </a:rPr>
                        <a:t>（</a:t>
                      </a:r>
                      <a:r>
                        <a:rPr b="0" lang="en-US" sz="1200" spc="-1" strike="noStrike">
                          <a:solidFill>
                            <a:srgbClr val="000000"/>
                          </a:solidFill>
                          <a:latin typeface="HG丸ｺﾞｼｯｸM-PRO"/>
                          <a:ea typeface="HG丸ｺﾞｼｯｸM-PRO"/>
                        </a:rPr>
                        <a:t>H29</a:t>
                      </a:r>
                      <a:r>
                        <a:rPr b="0" lang="en-US" sz="1200" spc="-1" strike="noStrike">
                          <a:solidFill>
                            <a:srgbClr val="000000"/>
                          </a:solidFill>
                          <a:latin typeface="HG丸ｺﾞｼｯｸM-PRO"/>
                          <a:ea typeface="HG丸ｺﾞｼｯｸM-PRO"/>
                        </a:rPr>
                        <a:t>当初）</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140</a:t>
                      </a:r>
                      <a:r>
                        <a:rPr b="0" lang="en-US" sz="1200" spc="-1" strike="noStrike">
                          <a:solidFill>
                            <a:srgbClr val="000000"/>
                          </a:solidFill>
                          <a:latin typeface="HG丸ｺﾞｼｯｸM-PRO"/>
                          <a:ea typeface="HG丸ｺﾞｼｯｸM-PRO"/>
                        </a:rPr>
                        <a:t>ｍ</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R</a:t>
                      </a:r>
                      <a:r>
                        <a:rPr b="0" lang="en-US" sz="1200" spc="-1" strike="noStrike">
                          <a:solidFill>
                            <a:srgbClr val="000000"/>
                          </a:solidFill>
                          <a:latin typeface="HG丸ｺﾞｼｯｸM-PRO"/>
                          <a:ea typeface="HG丸ｺﾞｼｯｸM-PRO"/>
                        </a:rPr>
                        <a:t>４末</a:t>
                      </a:r>
                      <a:br/>
                      <a:r>
                        <a:rPr b="0" lang="en-US" sz="1200" spc="-1" strike="noStrike">
                          <a:solidFill>
                            <a:srgbClr val="000000"/>
                          </a:solidFill>
                          <a:latin typeface="HG丸ｺﾞｼｯｸM-PRO"/>
                          <a:ea typeface="HG丸ｺﾞｼｯｸM-PRO"/>
                        </a:rPr>
                        <a:t>（</a:t>
                      </a:r>
                      <a:r>
                        <a:rPr b="0" lang="en-US" sz="1200" spc="-1" strike="noStrike">
                          <a:solidFill>
                            <a:srgbClr val="000000"/>
                          </a:solidFill>
                          <a:latin typeface="HG丸ｺﾞｼｯｸM-PRO"/>
                          <a:ea typeface="HG丸ｺﾞｼｯｸM-PRO"/>
                        </a:rPr>
                        <a:t>H30</a:t>
                      </a:r>
                      <a:r>
                        <a:rPr b="0" lang="en-US" sz="1200" spc="-1" strike="noStrike">
                          <a:solidFill>
                            <a:srgbClr val="000000"/>
                          </a:solidFill>
                          <a:latin typeface="HG丸ｺﾞｼｯｸM-PRO"/>
                          <a:ea typeface="HG丸ｺﾞｼｯｸM-PRO"/>
                        </a:rPr>
                        <a:t>末）</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200" spc="-1" strike="noStrike">
                          <a:solidFill>
                            <a:srgbClr val="000000"/>
                          </a:solidFill>
                          <a:latin typeface="HG丸ｺﾞｼｯｸM-PRO"/>
                          <a:ea typeface="HG丸ｺﾞｼｯｸM-PRO"/>
                        </a:rPr>
                        <a:t>120</a:t>
                      </a:r>
                      <a:r>
                        <a:rPr b="0" lang="en-US" sz="1200" spc="-1" strike="noStrike">
                          <a:solidFill>
                            <a:srgbClr val="000000"/>
                          </a:solidFill>
                          <a:latin typeface="HG丸ｺﾞｼｯｸM-PRO"/>
                          <a:ea typeface="HG丸ｺﾞｼｯｸM-PRO"/>
                        </a:rPr>
                        <a:t>ｍ</a:t>
                      </a:r>
                      <a:endParaRPr b="0" lang="en-US" sz="12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c>
                  <a:txBody>
                    <a:bodyPr lIns="8280" rIns="8280" tIns="8280" bIns="0" anchor="ctr">
                      <a:noAutofit/>
                    </a:bodyPr>
                    <a:p>
                      <a:pPr algn="ctr">
                        <a:lnSpc>
                          <a:spcPct val="100000"/>
                        </a:lnSpc>
                      </a:pPr>
                      <a:r>
                        <a:rPr b="0" lang="en-US" sz="1600" spc="-1" strike="noStrike">
                          <a:solidFill>
                            <a:srgbClr val="000000"/>
                          </a:solidFill>
                          <a:latin typeface="HG丸ｺﾞｼｯｸM-PRO"/>
                          <a:ea typeface="HG丸ｺﾞｼｯｸM-PRO"/>
                        </a:rPr>
                        <a:t>〇</a:t>
                      </a:r>
                      <a:endParaRPr b="0" lang="en-US" sz="1600" spc="-1" strike="noStrike">
                        <a:latin typeface="Arial"/>
                      </a:endParaRPr>
                    </a:p>
                  </a:txBody>
                  <a:tcPr marL="8280" marR="8280">
                    <a:lnL w="12240">
                      <a:solidFill>
                        <a:srgbClr val="000000"/>
                      </a:solidFill>
                    </a:lnL>
                    <a:lnR w="12240">
                      <a:solidFill>
                        <a:srgbClr val="000000"/>
                      </a:solidFill>
                    </a:lnR>
                    <a:lnT w="12240">
                      <a:solidFill>
                        <a:srgbClr val="000000"/>
                      </a:solidFill>
                    </a:lnT>
                    <a:lnB w="12240">
                      <a:solidFill>
                        <a:srgbClr val="000000"/>
                      </a:solidFill>
                    </a:lnB>
                    <a:solidFill>
                      <a:srgbClr val="dce6f1"/>
                    </a:solidFill>
                  </a:tcPr>
                </a:tc>
              </a:tr>
              <a:tr h="181800">
                <a:tc>
                  <a:tcPr marL="8280" marR="8280">
                    <a:lnT w="12240">
                      <a:solidFill>
                        <a:srgbClr val="000000"/>
                      </a:solidFill>
                    </a:lnT>
                    <a:noFill/>
                  </a:tcPr>
                </a:tc>
                <a:tc>
                  <a:tcPr marL="8280" marR="8280">
                    <a:lnT w="12240">
                      <a:solidFill>
                        <a:srgbClr val="000000"/>
                      </a:solidFill>
                    </a:lnT>
                    <a:noFill/>
                  </a:tcPr>
                </a:tc>
                <a:tc>
                  <a:tcPr marL="8280" marR="8280">
                    <a:lnT w="12240">
                      <a:solidFill>
                        <a:srgbClr val="000000"/>
                      </a:solidFill>
                    </a:lnT>
                    <a:noFill/>
                  </a:tcPr>
                </a:tc>
                <a:tc>
                  <a:tcPr marL="8280" marR="8280">
                    <a:lnT w="12240">
                      <a:solidFill>
                        <a:srgbClr val="000000"/>
                      </a:solidFill>
                    </a:lnT>
                    <a:noFill/>
                  </a:tcPr>
                </a:tc>
                <a:tc gridSpan="3">
                  <a:txBody>
                    <a:bodyPr lIns="8280" rIns="8280" tIns="8280" bIns="0" anchor="ctr">
                      <a:noAutofit/>
                    </a:bodyPr>
                    <a:p>
                      <a:pPr>
                        <a:lnSpc>
                          <a:spcPct val="100000"/>
                        </a:lnSpc>
                      </a:pPr>
                      <a:r>
                        <a:rPr b="0" lang="en-US" sz="1000" spc="-1" strike="noStrike">
                          <a:solidFill>
                            <a:srgbClr val="000000"/>
                          </a:solidFill>
                          <a:latin typeface="HG丸ｺﾞｼｯｸM-PRO"/>
                          <a:ea typeface="HG丸ｺﾞｼｯｸM-PRO"/>
                        </a:rPr>
                        <a:t>（　　）は防災・安全交付金の基準年次</a:t>
                      </a:r>
                      <a:endParaRPr b="0" lang="en-US" sz="1000" spc="-1" strike="noStrike">
                        <a:latin typeface="Arial"/>
                      </a:endParaRPr>
                    </a:p>
                  </a:txBody>
                  <a:tcPr marL="8280" marR="8280">
                    <a:lnT w="12240">
                      <a:solidFill>
                        <a:srgbClr val="000000"/>
                      </a:solidFill>
                    </a:lnT>
                    <a:noFill/>
                  </a:tcPr>
                </a:tc>
                <a:tc hMerge="1">
                  <a:tcPr marL="90000" marR="90000">
                    <a:solidFill>
                      <a:srgbClr val="729fcf"/>
                    </a:solidFill>
                  </a:tcPr>
                </a:tc>
                <a:tc hMerge="1">
                  <a:tcPr marL="90000" marR="90000">
                    <a:solidFill>
                      <a:srgbClr val="729fcf"/>
                    </a:solidFill>
                  </a:tcPr>
                </a:tc>
                <a:tc gridSpan="2">
                  <a:tcPr marL="8280" marR="8280">
                    <a:lnT w="12240">
                      <a:solidFill>
                        <a:srgbClr val="000000"/>
                      </a:solidFill>
                    </a:lnT>
                    <a:noFill/>
                  </a:tcPr>
                </a:tc>
                <a:tc hMerge="1">
                  <a:tcPr marL="90000" marR="90000">
                    <a:solidFill>
                      <a:srgbClr val="729fcf"/>
                    </a:solidFill>
                  </a:tcPr>
                </a:tc>
                <a:tc>
                  <a:tcPr marL="8280" marR="8280">
                    <a:lnT w="12240">
                      <a:solidFill>
                        <a:srgbClr val="000000"/>
                      </a:solidFill>
                    </a:lnT>
                    <a:noFill/>
                  </a:tcPr>
                </a:tc>
              </a:tr>
            </a:tbl>
          </a:graphicData>
        </a:graphic>
      </p:graphicFrame>
      <p:graphicFrame>
        <p:nvGraphicFramePr>
          <p:cNvPr id="250" name="Table 6"/>
          <p:cNvGraphicFramePr/>
          <p:nvPr/>
        </p:nvGraphicFramePr>
        <p:xfrm>
          <a:off x="7736400" y="2517480"/>
          <a:ext cx="4063680" cy="1373400"/>
        </p:xfrm>
        <a:graphic>
          <a:graphicData uri="http://schemas.openxmlformats.org/drawingml/2006/table">
            <a:tbl>
              <a:tblPr/>
              <a:tblGrid>
                <a:gridCol w="3555360"/>
                <a:gridCol w="508320"/>
              </a:tblGrid>
              <a:tr h="285480">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評価の基準</a:t>
                      </a:r>
                      <a:endParaRPr b="0" lang="en-US" sz="1100" spc="-1" strike="noStrike">
                        <a:latin typeface="Arial"/>
                      </a:endParaRPr>
                    </a:p>
                  </a:txBody>
                  <a:tcPr marL="9360" marR="9360">
                    <a:lnL w="12240">
                      <a:solidFill>
                        <a:srgbClr val="000000"/>
                      </a:solidFill>
                    </a:lnL>
                    <a:lnR w="6480">
                      <a:solidFill>
                        <a:srgbClr val="000000"/>
                      </a:solidFill>
                    </a:lnR>
                    <a:lnT w="12240">
                      <a:solidFill>
                        <a:srgbClr val="000000"/>
                      </a:solidFill>
                    </a:lnT>
                    <a:lnB w="6480">
                      <a:solidFill>
                        <a:srgbClr val="000000"/>
                      </a:solidFill>
                    </a:lnB>
                    <a:solidFill>
                      <a:srgbClr val="d9d9d9"/>
                    </a:solid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達成度</a:t>
                      </a:r>
                      <a:endParaRPr b="0" lang="en-US" sz="1100" spc="-1" strike="noStrike">
                        <a:latin typeface="Arial"/>
                      </a:endParaRPr>
                    </a:p>
                  </a:txBody>
                  <a:tcPr marL="9360" marR="9360">
                    <a:lnL w="6480">
                      <a:solidFill>
                        <a:srgbClr val="000000"/>
                      </a:solidFill>
                    </a:lnL>
                    <a:lnR w="12240">
                      <a:solidFill>
                        <a:srgbClr val="000000"/>
                      </a:solidFill>
                    </a:lnR>
                    <a:lnT w="12240">
                      <a:solidFill>
                        <a:srgbClr val="000000"/>
                      </a:solidFill>
                    </a:lnT>
                    <a:lnB w="6480">
                      <a:solidFill>
                        <a:srgbClr val="000000"/>
                      </a:solidFill>
                    </a:lnB>
                    <a:solidFill>
                      <a:srgbClr val="d9d9d9"/>
                    </a:solidFill>
                  </a:tcPr>
                </a:tc>
              </a:tr>
              <a:tr h="28548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評価値が目標値を上回った場合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6480">
                      <a:solidFill>
                        <a:srgbClr val="000000"/>
                      </a:solidFill>
                    </a:lnB>
                    <a:noFill/>
                  </a:tcPr>
                </a:tc>
              </a:tr>
              <a:tr h="44964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評価値が目標値には達していないものの、近年の傾向よりは改善していると認められる場合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648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6480">
                      <a:solidFill>
                        <a:srgbClr val="000000"/>
                      </a:solidFill>
                    </a:lnB>
                    <a:noFill/>
                  </a:tcPr>
                </a:tc>
              </a:tr>
              <a:tr h="352800">
                <a:tc>
                  <a:txBody>
                    <a:bodyPr lIns="9360" rIns="9360" tIns="9360" bIns="0" anchor="ctr">
                      <a:noAutofit/>
                    </a:bodyPr>
                    <a:p>
                      <a:pPr>
                        <a:lnSpc>
                          <a:spcPct val="100000"/>
                        </a:lnSpc>
                      </a:pPr>
                      <a:r>
                        <a:rPr b="0" lang="en-US" sz="1000" spc="-1" strike="noStrike">
                          <a:solidFill>
                            <a:srgbClr val="000000"/>
                          </a:solidFill>
                          <a:latin typeface="HG丸ｺﾞｼｯｸM-PRO"/>
                          <a:ea typeface="HG丸ｺﾞｼｯｸM-PRO"/>
                        </a:rPr>
                        <a:t> </a:t>
                      </a:r>
                      <a:r>
                        <a:rPr b="0" lang="en-US" sz="1000" spc="-1" strike="noStrike">
                          <a:solidFill>
                            <a:srgbClr val="000000"/>
                          </a:solidFill>
                          <a:latin typeface="HG丸ｺﾞｼｯｸM-PRO"/>
                          <a:ea typeface="HG丸ｺﾞｼｯｸM-PRO"/>
                        </a:rPr>
                        <a:t>評価値が目標値に達しておらず、かつ近年の傾向よりも改善がみられない場合</a:t>
                      </a:r>
                      <a:endParaRPr b="0" lang="en-US" sz="1000" spc="-1" strike="noStrike">
                        <a:latin typeface="Arial"/>
                      </a:endParaRPr>
                    </a:p>
                  </a:txBody>
                  <a:tcPr marL="9360" marR="9360">
                    <a:lnL w="12240">
                      <a:solidFill>
                        <a:srgbClr val="000000"/>
                      </a:solidFill>
                    </a:lnL>
                    <a:lnR w="6480">
                      <a:solidFill>
                        <a:srgbClr val="000000"/>
                      </a:solidFill>
                    </a:lnR>
                    <a:lnT w="6480">
                      <a:solidFill>
                        <a:srgbClr val="000000"/>
                      </a:solidFill>
                    </a:lnT>
                    <a:lnB w="12240">
                      <a:solidFill>
                        <a:srgbClr val="000000"/>
                      </a:solidFill>
                    </a:lnB>
                    <a:noFill/>
                  </a:tcPr>
                </a:tc>
                <a:tc>
                  <a:txBody>
                    <a:bodyPr lIns="9360" rIns="9360" tIns="9360" bIns="0" anchor="ctr">
                      <a:noAutofit/>
                    </a:bodyPr>
                    <a:p>
                      <a:pPr algn="ctr">
                        <a:lnSpc>
                          <a:spcPct val="100000"/>
                        </a:lnSpc>
                      </a:pPr>
                      <a:r>
                        <a:rPr b="0" lang="en-US" sz="1100" spc="-1" strike="noStrike">
                          <a:solidFill>
                            <a:srgbClr val="000000"/>
                          </a:solidFill>
                          <a:latin typeface="HG丸ｺﾞｼｯｸM-PRO"/>
                          <a:ea typeface="HG丸ｺﾞｼｯｸM-PRO"/>
                        </a:rPr>
                        <a:t>×</a:t>
                      </a:r>
                      <a:endParaRPr b="0" lang="en-US" sz="1100" spc="-1" strike="noStrike">
                        <a:latin typeface="Arial"/>
                      </a:endParaRPr>
                    </a:p>
                  </a:txBody>
                  <a:tcPr marL="9360" marR="9360">
                    <a:lnL w="6480">
                      <a:solidFill>
                        <a:srgbClr val="000000"/>
                      </a:solidFill>
                    </a:lnL>
                    <a:lnR w="12240">
                      <a:solidFill>
                        <a:srgbClr val="000000"/>
                      </a:solidFill>
                    </a:lnR>
                    <a:lnT w="6480">
                      <a:solidFill>
                        <a:srgbClr val="000000"/>
                      </a:solidFill>
                    </a:lnT>
                    <a:lnB w="12240">
                      <a:solidFill>
                        <a:srgbClr val="000000"/>
                      </a:solidFill>
                    </a:lnB>
                    <a:noFill/>
                  </a:tcPr>
                </a:tc>
              </a:tr>
            </a:tbl>
          </a:graphicData>
        </a:graphic>
      </p:graphicFrame>
      <p:pic>
        <p:nvPicPr>
          <p:cNvPr id="251" name="図 9" descr=""/>
          <p:cNvPicPr/>
          <p:nvPr/>
        </p:nvPicPr>
        <p:blipFill>
          <a:blip r:embed="rId1"/>
          <a:stretch/>
        </p:blipFill>
        <p:spPr>
          <a:xfrm>
            <a:off x="5408280" y="5185440"/>
            <a:ext cx="2348640" cy="1327680"/>
          </a:xfrm>
          <a:prstGeom prst="rect">
            <a:avLst/>
          </a:prstGeom>
          <a:ln>
            <a:noFill/>
          </a:ln>
        </p:spPr>
      </p:pic>
      <p:sp>
        <p:nvSpPr>
          <p:cNvPr id="252" name="CustomShape 7"/>
          <p:cNvSpPr/>
          <p:nvPr/>
        </p:nvSpPr>
        <p:spPr>
          <a:xfrm>
            <a:off x="8206200" y="4316040"/>
            <a:ext cx="3512880" cy="569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メイリオ"/>
                <a:ea typeface="メイリオ"/>
              </a:rPr>
              <a:t>【実績値】 </a:t>
            </a:r>
            <a:endParaRPr b="0" lang="en-US" sz="1050" spc="-1" strike="noStrike">
              <a:latin typeface="Arial"/>
            </a:endParaRPr>
          </a:p>
          <a:p>
            <a:pPr>
              <a:lnSpc>
                <a:spcPct val="100000"/>
              </a:lnSpc>
            </a:pPr>
            <a:r>
              <a:rPr b="0" lang="en-US" sz="1050" spc="-1" strike="noStrike">
                <a:solidFill>
                  <a:srgbClr val="000000"/>
                </a:solidFill>
                <a:latin typeface="メイリオ"/>
                <a:ea typeface="メイリオ"/>
              </a:rPr>
              <a:t>朝夕混雑時において、朝日町通り線の常態的な渋滞の発生はみられない。</a:t>
            </a:r>
            <a:endParaRPr b="0" lang="en-US" sz="1050" spc="-1" strike="noStrike">
              <a:latin typeface="Arial"/>
            </a:endParaRPr>
          </a:p>
        </p:txBody>
      </p:sp>
      <p:sp>
        <p:nvSpPr>
          <p:cNvPr id="253" name="CustomShape 8"/>
          <p:cNvSpPr/>
          <p:nvPr/>
        </p:nvSpPr>
        <p:spPr>
          <a:xfrm>
            <a:off x="8292960" y="705960"/>
            <a:ext cx="788760" cy="1561680"/>
          </a:xfrm>
          <a:prstGeom prst="rect">
            <a:avLst/>
          </a:prstGeom>
          <a:noFill/>
          <a:ln w="25560">
            <a:solidFill>
              <a:srgbClr val="ff0000"/>
            </a:solidFill>
          </a:ln>
        </p:spPr>
        <p:style>
          <a:lnRef idx="2">
            <a:schemeClr val="accent1">
              <a:shade val="50000"/>
            </a:schemeClr>
          </a:lnRef>
          <a:fillRef idx="1">
            <a:schemeClr val="accent1"/>
          </a:fillRef>
          <a:effectRef idx="0">
            <a:schemeClr val="accent1"/>
          </a:effectRef>
          <a:fontRef idx="minor"/>
        </p:style>
      </p:sp>
      <p:sp>
        <p:nvSpPr>
          <p:cNvPr id="254" name="CustomShape 9"/>
          <p:cNvSpPr/>
          <p:nvPr/>
        </p:nvSpPr>
        <p:spPr>
          <a:xfrm>
            <a:off x="10022760" y="711360"/>
            <a:ext cx="703080" cy="1561680"/>
          </a:xfrm>
          <a:prstGeom prst="rect">
            <a:avLst/>
          </a:prstGeom>
          <a:noFill/>
          <a:ln w="25560">
            <a:solidFill>
              <a:srgbClr val="ff0000"/>
            </a:solidFill>
          </a:ln>
        </p:spPr>
        <p:style>
          <a:lnRef idx="2">
            <a:schemeClr val="accent1">
              <a:shade val="50000"/>
            </a:schemeClr>
          </a:lnRef>
          <a:fillRef idx="1">
            <a:schemeClr val="accent1"/>
          </a:fillRef>
          <a:effectRef idx="0">
            <a:schemeClr val="accent1"/>
          </a:effectRef>
          <a:fontRef idx="minor"/>
        </p:style>
      </p:sp>
      <p:pic>
        <p:nvPicPr>
          <p:cNvPr id="255" name="図 14" descr=""/>
          <p:cNvPicPr/>
          <p:nvPr/>
        </p:nvPicPr>
        <p:blipFill>
          <a:blip r:embed="rId2"/>
          <a:stretch/>
        </p:blipFill>
        <p:spPr>
          <a:xfrm>
            <a:off x="8385480" y="5201280"/>
            <a:ext cx="1577160" cy="883440"/>
          </a:xfrm>
          <a:prstGeom prst="rect">
            <a:avLst/>
          </a:prstGeom>
          <a:ln>
            <a:noFill/>
          </a:ln>
        </p:spPr>
      </p:pic>
      <p:sp>
        <p:nvSpPr>
          <p:cNvPr id="256" name="CustomShape 10"/>
          <p:cNvSpPr/>
          <p:nvPr/>
        </p:nvSpPr>
        <p:spPr>
          <a:xfrm>
            <a:off x="10269360" y="4927680"/>
            <a:ext cx="1221840" cy="25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メイリオ"/>
                <a:ea typeface="メイリオ"/>
              </a:rPr>
              <a:t>（１７：３０）</a:t>
            </a:r>
            <a:endParaRPr b="0" lang="en-US" sz="1050" spc="-1" strike="noStrike">
              <a:latin typeface="Arial"/>
            </a:endParaRPr>
          </a:p>
        </p:txBody>
      </p:sp>
      <p:sp>
        <p:nvSpPr>
          <p:cNvPr id="257" name="CustomShape 11"/>
          <p:cNvSpPr/>
          <p:nvPr/>
        </p:nvSpPr>
        <p:spPr>
          <a:xfrm>
            <a:off x="8640000" y="4927680"/>
            <a:ext cx="1257840" cy="250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メイリオ"/>
                <a:ea typeface="メイリオ"/>
              </a:rPr>
              <a:t>（８：４０）</a:t>
            </a:r>
            <a:endParaRPr b="0" lang="en-US" sz="1050" spc="-1" strike="noStrike">
              <a:latin typeface="Arial"/>
            </a:endParaRPr>
          </a:p>
        </p:txBody>
      </p:sp>
      <p:sp>
        <p:nvSpPr>
          <p:cNvPr id="258" name="CustomShape 12"/>
          <p:cNvSpPr/>
          <p:nvPr/>
        </p:nvSpPr>
        <p:spPr>
          <a:xfrm>
            <a:off x="646560" y="4396680"/>
            <a:ext cx="3878280" cy="4100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メイリオ"/>
                <a:ea typeface="メイリオ"/>
              </a:rPr>
              <a:t>【朝日町通り線ピーク時間帯別渋滞長調査結果】</a:t>
            </a:r>
            <a:endParaRPr b="0" lang="en-US" sz="1050" spc="-1" strike="noStrike">
              <a:latin typeface="Arial"/>
            </a:endParaRPr>
          </a:p>
          <a:p>
            <a:pPr>
              <a:lnSpc>
                <a:spcPct val="100000"/>
              </a:lnSpc>
            </a:pPr>
            <a:r>
              <a:rPr b="0" lang="en-US" sz="1050" spc="-1" strike="noStrike">
                <a:solidFill>
                  <a:srgbClr val="000000"/>
                </a:solidFill>
                <a:latin typeface="メイリオ"/>
                <a:ea typeface="メイリオ"/>
              </a:rPr>
              <a:t>・各時間帯において</a:t>
            </a:r>
            <a:r>
              <a:rPr b="0" lang="en-US" sz="1050" spc="-1" strike="noStrike">
                <a:solidFill>
                  <a:srgbClr val="000000"/>
                </a:solidFill>
                <a:latin typeface="メイリオ"/>
                <a:ea typeface="メイリオ"/>
              </a:rPr>
              <a:t>10</a:t>
            </a:r>
            <a:r>
              <a:rPr b="0" lang="en-US" sz="1050" spc="-1" strike="noStrike">
                <a:solidFill>
                  <a:srgbClr val="000000"/>
                </a:solidFill>
                <a:latin typeface="メイリオ"/>
                <a:ea typeface="メイリオ"/>
              </a:rPr>
              <a:t>分間隔で渋滞長を観測した</a:t>
            </a:r>
            <a:endParaRPr b="0" lang="en-US" sz="1050" spc="-1" strike="noStrike">
              <a:latin typeface="Arial"/>
            </a:endParaRPr>
          </a:p>
        </p:txBody>
      </p:sp>
      <p:graphicFrame>
        <p:nvGraphicFramePr>
          <p:cNvPr id="259" name="Table 13"/>
          <p:cNvGraphicFramePr/>
          <p:nvPr/>
        </p:nvGraphicFramePr>
        <p:xfrm>
          <a:off x="851760" y="4905000"/>
          <a:ext cx="3996000" cy="1427760"/>
        </p:xfrm>
        <a:graphic>
          <a:graphicData uri="http://schemas.openxmlformats.org/drawingml/2006/table">
            <a:tbl>
              <a:tblPr/>
              <a:tblGrid>
                <a:gridCol w="1332000"/>
                <a:gridCol w="1332000"/>
                <a:gridCol w="1332000"/>
              </a:tblGrid>
              <a:tr h="356760">
                <a:tc>
                  <a:txBody>
                    <a:bodyPr anchor="ctr">
                      <a:noAutofit/>
                    </a:bodyPr>
                    <a:p>
                      <a:pPr algn="ctr">
                        <a:lnSpc>
                          <a:spcPct val="100000"/>
                        </a:lnSpc>
                      </a:pPr>
                      <a:r>
                        <a:rPr b="1" lang="en-US" sz="1050" spc="-1" strike="noStrike">
                          <a:solidFill>
                            <a:srgbClr val="ffffff"/>
                          </a:solidFill>
                          <a:latin typeface="游ゴシック"/>
                        </a:rPr>
                        <a:t>時間帯</a:t>
                      </a:r>
                      <a:endParaRPr b="0" lang="en-US" sz="105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chor="ctr">
                      <a:noAutofit/>
                    </a:bodyPr>
                    <a:p>
                      <a:pPr algn="ctr">
                        <a:lnSpc>
                          <a:spcPct val="100000"/>
                        </a:lnSpc>
                      </a:pPr>
                      <a:r>
                        <a:rPr b="1" lang="en-US" sz="1050" spc="-1" strike="noStrike">
                          <a:solidFill>
                            <a:srgbClr val="ffffff"/>
                          </a:solidFill>
                          <a:latin typeface="游ゴシック"/>
                        </a:rPr>
                        <a:t>渋滞長の分布</a:t>
                      </a:r>
                      <a:endParaRPr b="0" lang="en-US" sz="105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nchor="ctr">
                      <a:noAutofit/>
                    </a:bodyPr>
                    <a:p>
                      <a:pPr algn="ctr">
                        <a:lnSpc>
                          <a:spcPct val="100000"/>
                        </a:lnSpc>
                      </a:pPr>
                      <a:r>
                        <a:rPr b="1" lang="en-US" sz="1050" spc="-1" strike="noStrike">
                          <a:solidFill>
                            <a:srgbClr val="ffffff"/>
                          </a:solidFill>
                          <a:latin typeface="游ゴシック"/>
                        </a:rPr>
                        <a:t>平均値</a:t>
                      </a:r>
                      <a:endParaRPr b="0" lang="en-US" sz="105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356760">
                <a:tc>
                  <a:txBody>
                    <a:bodyPr anchor="ctr">
                      <a:noAutofit/>
                    </a:bodyPr>
                    <a:p>
                      <a:pPr algn="ctr">
                        <a:lnSpc>
                          <a:spcPct val="100000"/>
                        </a:lnSpc>
                      </a:pPr>
                      <a:r>
                        <a:rPr b="0" lang="en-US" sz="1200" spc="-1" strike="noStrike">
                          <a:solidFill>
                            <a:srgbClr val="000000"/>
                          </a:solidFill>
                          <a:latin typeface="游ゴシック"/>
                        </a:rPr>
                        <a:t>  </a:t>
                      </a:r>
                      <a:r>
                        <a:rPr b="0" lang="en-US" sz="1200" spc="-1" strike="noStrike">
                          <a:solidFill>
                            <a:srgbClr val="000000"/>
                          </a:solidFill>
                          <a:latin typeface="游ゴシック"/>
                        </a:rPr>
                        <a:t>8</a:t>
                      </a:r>
                      <a:r>
                        <a:rPr b="0" lang="en-US" sz="1200" spc="-1" strike="noStrike">
                          <a:solidFill>
                            <a:srgbClr val="000000"/>
                          </a:solidFill>
                          <a:latin typeface="游ゴシック"/>
                        </a:rPr>
                        <a:t>：</a:t>
                      </a:r>
                      <a:r>
                        <a:rPr b="0" lang="en-US" sz="1200" spc="-1" strike="noStrike">
                          <a:solidFill>
                            <a:srgbClr val="000000"/>
                          </a:solidFill>
                          <a:latin typeface="游ゴシック"/>
                        </a:rPr>
                        <a:t>00</a:t>
                      </a:r>
                      <a:r>
                        <a:rPr b="0" lang="en-US" sz="1200" spc="-1" strike="noStrike">
                          <a:solidFill>
                            <a:srgbClr val="000000"/>
                          </a:solidFill>
                          <a:latin typeface="游ゴシック"/>
                        </a:rPr>
                        <a:t>～  </a:t>
                      </a:r>
                      <a:r>
                        <a:rPr b="0" lang="en-US" sz="1200" spc="-1" strike="noStrike">
                          <a:solidFill>
                            <a:srgbClr val="000000"/>
                          </a:solidFill>
                          <a:latin typeface="游ゴシック"/>
                        </a:rPr>
                        <a:t>9</a:t>
                      </a:r>
                      <a:r>
                        <a:rPr b="0" lang="en-US" sz="1200" spc="-1" strike="noStrike">
                          <a:solidFill>
                            <a:srgbClr val="000000"/>
                          </a:solidFill>
                          <a:latin typeface="游ゴシック"/>
                        </a:rPr>
                        <a:t>：</a:t>
                      </a:r>
                      <a:r>
                        <a:rPr b="0" lang="en-US" sz="1200" spc="-1" strike="noStrike">
                          <a:solidFill>
                            <a:srgbClr val="000000"/>
                          </a:solidFill>
                          <a:latin typeface="游ゴシック"/>
                        </a:rPr>
                        <a:t>00</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0" lang="en-US" sz="1200" spc="-1" strike="noStrike">
                          <a:solidFill>
                            <a:srgbClr val="000000"/>
                          </a:solidFill>
                          <a:latin typeface="游ゴシック"/>
                        </a:rPr>
                        <a:t>20</a:t>
                      </a:r>
                      <a:r>
                        <a:rPr b="0" lang="en-US" sz="1200" spc="-1" strike="noStrike">
                          <a:solidFill>
                            <a:srgbClr val="000000"/>
                          </a:solidFill>
                          <a:latin typeface="游ゴシック"/>
                        </a:rPr>
                        <a:t>～</a:t>
                      </a:r>
                      <a:r>
                        <a:rPr b="0" lang="en-US" sz="1200" spc="-1" strike="noStrike">
                          <a:solidFill>
                            <a:srgbClr val="000000"/>
                          </a:solidFill>
                          <a:latin typeface="游ゴシック"/>
                        </a:rPr>
                        <a:t>120</a:t>
                      </a:r>
                      <a:r>
                        <a:rPr b="0" lang="en-US" sz="1200" spc="-1" strike="noStrike">
                          <a:solidFill>
                            <a:srgbClr val="000000"/>
                          </a:solidFill>
                          <a:latin typeface="游ゴシック"/>
                        </a:rPr>
                        <a:t>ｍ</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0" lang="en-US" sz="1200" spc="-1" strike="noStrike">
                          <a:solidFill>
                            <a:srgbClr val="000000"/>
                          </a:solidFill>
                          <a:latin typeface="游ゴシック"/>
                        </a:rPr>
                        <a:t>80</a:t>
                      </a:r>
                      <a:r>
                        <a:rPr b="0" lang="en-US" sz="1200" spc="-1" strike="noStrike">
                          <a:solidFill>
                            <a:srgbClr val="000000"/>
                          </a:solidFill>
                          <a:latin typeface="游ゴシック"/>
                        </a:rPr>
                        <a:t>ｍ</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56760">
                <a:tc>
                  <a:txBody>
                    <a:bodyPr anchor="ctr">
                      <a:noAutofit/>
                    </a:bodyPr>
                    <a:p>
                      <a:pPr algn="ctr">
                        <a:lnSpc>
                          <a:spcPct val="100000"/>
                        </a:lnSpc>
                      </a:pPr>
                      <a:r>
                        <a:rPr b="0" lang="en-US" sz="1200" spc="-1" strike="noStrike">
                          <a:solidFill>
                            <a:srgbClr val="000000"/>
                          </a:solidFill>
                          <a:latin typeface="游ゴシック"/>
                        </a:rPr>
                        <a:t>13</a:t>
                      </a:r>
                      <a:r>
                        <a:rPr b="0" lang="en-US" sz="1200" spc="-1" strike="noStrike">
                          <a:solidFill>
                            <a:srgbClr val="000000"/>
                          </a:solidFill>
                          <a:latin typeface="游ゴシック"/>
                        </a:rPr>
                        <a:t>：</a:t>
                      </a:r>
                      <a:r>
                        <a:rPr b="0" lang="en-US" sz="1200" spc="-1" strike="noStrike">
                          <a:solidFill>
                            <a:srgbClr val="000000"/>
                          </a:solidFill>
                          <a:latin typeface="游ゴシック"/>
                        </a:rPr>
                        <a:t>00</a:t>
                      </a:r>
                      <a:r>
                        <a:rPr b="0" lang="en-US" sz="1200" spc="-1" strike="noStrike">
                          <a:solidFill>
                            <a:srgbClr val="000000"/>
                          </a:solidFill>
                          <a:latin typeface="游ゴシック"/>
                        </a:rPr>
                        <a:t>～</a:t>
                      </a:r>
                      <a:r>
                        <a:rPr b="0" lang="en-US" sz="1200" spc="-1" strike="noStrike">
                          <a:solidFill>
                            <a:srgbClr val="000000"/>
                          </a:solidFill>
                          <a:latin typeface="游ゴシック"/>
                        </a:rPr>
                        <a:t>14</a:t>
                      </a:r>
                      <a:r>
                        <a:rPr b="0" lang="en-US" sz="1200" spc="-1" strike="noStrike">
                          <a:solidFill>
                            <a:srgbClr val="000000"/>
                          </a:solidFill>
                          <a:latin typeface="游ゴシック"/>
                        </a:rPr>
                        <a:t>：</a:t>
                      </a:r>
                      <a:r>
                        <a:rPr b="0" lang="en-US" sz="1200" spc="-1" strike="noStrike">
                          <a:solidFill>
                            <a:srgbClr val="000000"/>
                          </a:solidFill>
                          <a:latin typeface="游ゴシック"/>
                        </a:rPr>
                        <a:t>00</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gn="ctr">
                        <a:lnSpc>
                          <a:spcPct val="100000"/>
                        </a:lnSpc>
                      </a:pPr>
                      <a:r>
                        <a:rPr b="0" lang="en-US" sz="1200" spc="-1" strike="noStrike">
                          <a:solidFill>
                            <a:srgbClr val="000000"/>
                          </a:solidFill>
                          <a:latin typeface="游ゴシック"/>
                        </a:rPr>
                        <a:t>30</a:t>
                      </a:r>
                      <a:r>
                        <a:rPr b="0" lang="en-US" sz="1200" spc="-1" strike="noStrike">
                          <a:solidFill>
                            <a:srgbClr val="000000"/>
                          </a:solidFill>
                          <a:latin typeface="游ゴシック"/>
                        </a:rPr>
                        <a:t>～</a:t>
                      </a:r>
                      <a:r>
                        <a:rPr b="0" lang="en-US" sz="1200" spc="-1" strike="noStrike">
                          <a:solidFill>
                            <a:srgbClr val="000000"/>
                          </a:solidFill>
                          <a:latin typeface="游ゴシック"/>
                        </a:rPr>
                        <a:t>120</a:t>
                      </a:r>
                      <a:r>
                        <a:rPr b="0" lang="en-US" sz="1200" spc="-1" strike="noStrike">
                          <a:solidFill>
                            <a:srgbClr val="000000"/>
                          </a:solidFill>
                          <a:latin typeface="游ゴシック"/>
                        </a:rPr>
                        <a:t>ｍ</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nchor="ctr">
                      <a:noAutofit/>
                    </a:bodyPr>
                    <a:p>
                      <a:pPr algn="ctr">
                        <a:lnSpc>
                          <a:spcPct val="100000"/>
                        </a:lnSpc>
                      </a:pPr>
                      <a:r>
                        <a:rPr b="0" lang="en-US" sz="1200" spc="-1" strike="noStrike">
                          <a:solidFill>
                            <a:srgbClr val="000000"/>
                          </a:solidFill>
                          <a:latin typeface="游ゴシック"/>
                        </a:rPr>
                        <a:t>70</a:t>
                      </a:r>
                      <a:r>
                        <a:rPr b="0" lang="en-US" sz="1200" spc="-1" strike="noStrike">
                          <a:solidFill>
                            <a:srgbClr val="000000"/>
                          </a:solidFill>
                          <a:latin typeface="游ゴシック"/>
                        </a:rPr>
                        <a:t>ｍ</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57480">
                <a:tc>
                  <a:txBody>
                    <a:bodyPr anchor="ctr">
                      <a:noAutofit/>
                    </a:bodyPr>
                    <a:p>
                      <a:pPr algn="ctr">
                        <a:lnSpc>
                          <a:spcPct val="100000"/>
                        </a:lnSpc>
                      </a:pPr>
                      <a:r>
                        <a:rPr b="0" lang="en-US" sz="1200" spc="-1" strike="noStrike">
                          <a:solidFill>
                            <a:srgbClr val="000000"/>
                          </a:solidFill>
                          <a:latin typeface="游ゴシック"/>
                        </a:rPr>
                        <a:t>17</a:t>
                      </a:r>
                      <a:r>
                        <a:rPr b="0" lang="en-US" sz="1200" spc="-1" strike="noStrike">
                          <a:solidFill>
                            <a:srgbClr val="000000"/>
                          </a:solidFill>
                          <a:latin typeface="游ゴシック"/>
                        </a:rPr>
                        <a:t>：</a:t>
                      </a:r>
                      <a:r>
                        <a:rPr b="0" lang="en-US" sz="1200" spc="-1" strike="noStrike">
                          <a:solidFill>
                            <a:srgbClr val="000000"/>
                          </a:solidFill>
                          <a:latin typeface="游ゴシック"/>
                        </a:rPr>
                        <a:t>00</a:t>
                      </a:r>
                      <a:r>
                        <a:rPr b="0" lang="en-US" sz="1200" spc="-1" strike="noStrike">
                          <a:solidFill>
                            <a:srgbClr val="000000"/>
                          </a:solidFill>
                          <a:latin typeface="游ゴシック"/>
                        </a:rPr>
                        <a:t>～</a:t>
                      </a:r>
                      <a:r>
                        <a:rPr b="0" lang="en-US" sz="1200" spc="-1" strike="noStrike">
                          <a:solidFill>
                            <a:srgbClr val="000000"/>
                          </a:solidFill>
                          <a:latin typeface="游ゴシック"/>
                        </a:rPr>
                        <a:t>18</a:t>
                      </a:r>
                      <a:r>
                        <a:rPr b="0" lang="en-US" sz="1200" spc="-1" strike="noStrike">
                          <a:solidFill>
                            <a:srgbClr val="000000"/>
                          </a:solidFill>
                          <a:latin typeface="游ゴシック"/>
                        </a:rPr>
                        <a:t>：</a:t>
                      </a:r>
                      <a:r>
                        <a:rPr b="0" lang="en-US" sz="1200" spc="-1" strike="noStrike">
                          <a:solidFill>
                            <a:srgbClr val="000000"/>
                          </a:solidFill>
                          <a:latin typeface="游ゴシック"/>
                        </a:rPr>
                        <a:t>00</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0" lang="en-US" sz="1200" spc="-1" strike="noStrike">
                          <a:solidFill>
                            <a:srgbClr val="000000"/>
                          </a:solidFill>
                          <a:latin typeface="游ゴシック"/>
                        </a:rPr>
                        <a:t>30</a:t>
                      </a:r>
                      <a:r>
                        <a:rPr b="0" lang="en-US" sz="1200" spc="-1" strike="noStrike">
                          <a:solidFill>
                            <a:srgbClr val="000000"/>
                          </a:solidFill>
                          <a:latin typeface="游ゴシック"/>
                        </a:rPr>
                        <a:t>～</a:t>
                      </a:r>
                      <a:r>
                        <a:rPr b="0" lang="en-US" sz="1200" spc="-1" strike="noStrike">
                          <a:solidFill>
                            <a:srgbClr val="000000"/>
                          </a:solidFill>
                          <a:latin typeface="游ゴシック"/>
                        </a:rPr>
                        <a:t>180</a:t>
                      </a:r>
                      <a:r>
                        <a:rPr b="0" lang="en-US" sz="1200" spc="-1" strike="noStrike">
                          <a:solidFill>
                            <a:srgbClr val="000000"/>
                          </a:solidFill>
                          <a:latin typeface="游ゴシック"/>
                        </a:rPr>
                        <a:t>ｍ</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nchor="ctr">
                      <a:noAutofit/>
                    </a:bodyPr>
                    <a:p>
                      <a:pPr algn="ctr">
                        <a:lnSpc>
                          <a:spcPct val="100000"/>
                        </a:lnSpc>
                      </a:pPr>
                      <a:r>
                        <a:rPr b="0" lang="en-US" sz="1200" spc="-1" strike="noStrike">
                          <a:solidFill>
                            <a:srgbClr val="000000"/>
                          </a:solidFill>
                          <a:latin typeface="游ゴシック"/>
                        </a:rPr>
                        <a:t>120</a:t>
                      </a:r>
                      <a:r>
                        <a:rPr b="0" lang="en-US" sz="1200" spc="-1" strike="noStrike">
                          <a:solidFill>
                            <a:srgbClr val="000000"/>
                          </a:solidFill>
                          <a:latin typeface="游ゴシック"/>
                        </a:rPr>
                        <a:t>ｍ</a:t>
                      </a:r>
                      <a:endParaRPr b="0" lang="en-US" sz="12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
        <p:nvSpPr>
          <p:cNvPr id="260" name="CustomShape 14"/>
          <p:cNvSpPr/>
          <p:nvPr/>
        </p:nvSpPr>
        <p:spPr>
          <a:xfrm>
            <a:off x="3514680" y="5972040"/>
            <a:ext cx="1333080" cy="360360"/>
          </a:xfrm>
          <a:prstGeom prst="rect">
            <a:avLst/>
          </a:prstGeom>
          <a:noFill/>
          <a:ln w="25560">
            <a:solidFill>
              <a:srgbClr val="ff0000"/>
            </a:solidFill>
          </a:ln>
        </p:spPr>
        <p:style>
          <a:lnRef idx="2">
            <a:schemeClr val="accent1">
              <a:shade val="50000"/>
            </a:schemeClr>
          </a:lnRef>
          <a:fillRef idx="1">
            <a:schemeClr val="accent1"/>
          </a:fillRef>
          <a:effectRef idx="0">
            <a:schemeClr val="accent1"/>
          </a:effectRef>
          <a:fontRef idx="minor"/>
        </p:style>
      </p:sp>
      <p:pic>
        <p:nvPicPr>
          <p:cNvPr id="261" name="図 2" descr=""/>
          <p:cNvPicPr/>
          <p:nvPr/>
        </p:nvPicPr>
        <p:blipFill>
          <a:blip r:embed="rId3"/>
          <a:stretch/>
        </p:blipFill>
        <p:spPr>
          <a:xfrm>
            <a:off x="10374480" y="5201280"/>
            <a:ext cx="977400" cy="130320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2" name="CustomShape 1"/>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19</a:t>
            </a:r>
            <a:endParaRPr b="0" lang="en-US" sz="1800" spc="-1" strike="noStrike">
              <a:latin typeface="Arial"/>
            </a:endParaRPr>
          </a:p>
        </p:txBody>
      </p:sp>
      <p:sp>
        <p:nvSpPr>
          <p:cNvPr id="263" name="CustomShape 2"/>
          <p:cNvSpPr/>
          <p:nvPr/>
        </p:nvSpPr>
        <p:spPr>
          <a:xfrm>
            <a:off x="959400" y="220680"/>
            <a:ext cx="9254880" cy="785880"/>
          </a:xfrm>
          <a:prstGeom prst="rect">
            <a:avLst/>
          </a:prstGeom>
          <a:noFill/>
          <a:ln>
            <a:noFill/>
          </a:ln>
        </p:spPr>
        <p:style>
          <a:lnRef idx="0"/>
          <a:fillRef idx="0"/>
          <a:effectRef idx="0"/>
          <a:fontRef idx="minor"/>
        </p:style>
        <p:txBody>
          <a:bodyPr>
            <a:noAutofit/>
          </a:bodyPr>
          <a:p>
            <a:pPr>
              <a:lnSpc>
                <a:spcPct val="100000"/>
              </a:lnSpc>
            </a:pPr>
            <a:r>
              <a:rPr b="0" lang="en-US" sz="3200" spc="-1" strike="noStrike">
                <a:solidFill>
                  <a:srgbClr val="44546a"/>
                </a:solidFill>
                <a:latin typeface="HGPｺﾞｼｯｸE"/>
                <a:ea typeface="HGPｺﾞｼｯｸE"/>
              </a:rPr>
              <a:t>５．事後評価書、フォローアップ報告書</a:t>
            </a:r>
            <a:endParaRPr b="0" lang="en-US" sz="3200" spc="-1" strike="noStrike">
              <a:latin typeface="Arial"/>
            </a:endParaRPr>
          </a:p>
        </p:txBody>
      </p:sp>
      <p:sp>
        <p:nvSpPr>
          <p:cNvPr id="264" name="TextShape 3"/>
          <p:cNvSpPr txBox="1"/>
          <p:nvPr/>
        </p:nvSpPr>
        <p:spPr>
          <a:xfrm>
            <a:off x="959400" y="716400"/>
            <a:ext cx="9673200" cy="579960"/>
          </a:xfrm>
          <a:prstGeom prst="rect">
            <a:avLst/>
          </a:prstGeom>
          <a:noFill/>
          <a:ln>
            <a:noFill/>
          </a:ln>
        </p:spPr>
        <p:txBody>
          <a:bodyPr>
            <a:normAutofit/>
          </a:bodyPr>
          <a:p>
            <a:pPr>
              <a:lnSpc>
                <a:spcPts val="2500"/>
              </a:lnSpc>
              <a:spcBef>
                <a:spcPts val="1001"/>
              </a:spcBef>
            </a:pPr>
            <a:r>
              <a:rPr b="0" lang="ja-JP" sz="1800" spc="-1" strike="noStrike">
                <a:solidFill>
                  <a:srgbClr val="000000"/>
                </a:solidFill>
                <a:latin typeface="HGPｺﾞｼｯｸE"/>
                <a:ea typeface="HGPｺﾞｼｯｸE"/>
              </a:rPr>
              <a:t>■ </a:t>
            </a:r>
            <a:r>
              <a:rPr b="0" lang="ja-JP" sz="1800" spc="-1" strike="noStrike">
                <a:solidFill>
                  <a:srgbClr val="000000"/>
                </a:solidFill>
                <a:latin typeface="HGPｺﾞｼｯｸE"/>
                <a:ea typeface="HGPｺﾞｼｯｸE"/>
              </a:rPr>
              <a:t>甲府駅へのアクセス向上を推進する街路整備（２期）事後評価書</a:t>
            </a:r>
            <a:endParaRPr b="0" lang="ja-JP" sz="1800" spc="-1" strike="noStrike">
              <a:solidFill>
                <a:srgbClr val="000000"/>
              </a:solidFill>
              <a:latin typeface="游ゴシック"/>
            </a:endParaRPr>
          </a:p>
        </p:txBody>
      </p:sp>
      <p:pic>
        <p:nvPicPr>
          <p:cNvPr id="265" name="図 1" descr=""/>
          <p:cNvPicPr/>
          <p:nvPr/>
        </p:nvPicPr>
        <p:blipFill>
          <a:blip r:embed="rId1"/>
          <a:stretch/>
        </p:blipFill>
        <p:spPr>
          <a:xfrm>
            <a:off x="603720" y="1006560"/>
            <a:ext cx="10938240" cy="56304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CustomShape 1"/>
          <p:cNvSpPr/>
          <p:nvPr/>
        </p:nvSpPr>
        <p:spPr>
          <a:xfrm>
            <a:off x="112647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20</a:t>
            </a:r>
            <a:endParaRPr b="0" lang="en-US" sz="1800" spc="-1" strike="noStrike">
              <a:latin typeface="Arial"/>
            </a:endParaRPr>
          </a:p>
        </p:txBody>
      </p:sp>
      <p:pic>
        <p:nvPicPr>
          <p:cNvPr id="267" name="図 1" descr=""/>
          <p:cNvPicPr/>
          <p:nvPr/>
        </p:nvPicPr>
        <p:blipFill>
          <a:blip r:embed="rId1"/>
          <a:stretch/>
        </p:blipFill>
        <p:spPr>
          <a:xfrm>
            <a:off x="793800" y="275400"/>
            <a:ext cx="10740960" cy="64548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11226960" y="6361200"/>
            <a:ext cx="863280" cy="364680"/>
          </a:xfrm>
          <a:prstGeom prst="rect">
            <a:avLst/>
          </a:prstGeom>
          <a:noFill/>
          <a:ln>
            <a:noFill/>
          </a:ln>
        </p:spPr>
        <p:style>
          <a:lnRef idx="0"/>
          <a:fillRef idx="0"/>
          <a:effectRef idx="0"/>
          <a:fontRef idx="minor"/>
        </p:style>
        <p:txBody>
          <a:bodyPr lIns="90000" rIns="90000" tIns="45000" bIns="45000">
            <a:spAutoFit/>
          </a:bodyPr>
          <a:p>
            <a:pPr algn="r">
              <a:lnSpc>
                <a:spcPct val="100000"/>
              </a:lnSpc>
            </a:pPr>
            <a:r>
              <a:rPr b="0" lang="en-US" sz="1800" spc="-1" strike="noStrike">
                <a:solidFill>
                  <a:srgbClr val="000000"/>
                </a:solidFill>
                <a:latin typeface="游ゴシック"/>
              </a:rPr>
              <a:t>21</a:t>
            </a:r>
            <a:endParaRPr b="0" lang="en-US" sz="1800" spc="-1" strike="noStrike">
              <a:latin typeface="Arial"/>
            </a:endParaRPr>
          </a:p>
        </p:txBody>
      </p:sp>
      <p:sp>
        <p:nvSpPr>
          <p:cNvPr id="269" name="TextShape 2"/>
          <p:cNvSpPr txBox="1"/>
          <p:nvPr/>
        </p:nvSpPr>
        <p:spPr>
          <a:xfrm>
            <a:off x="775440" y="665280"/>
            <a:ext cx="9673200" cy="579960"/>
          </a:xfrm>
          <a:prstGeom prst="rect">
            <a:avLst/>
          </a:prstGeom>
          <a:noFill/>
          <a:ln>
            <a:noFill/>
          </a:ln>
        </p:spPr>
        <p:txBody>
          <a:bodyPr>
            <a:normAutofit/>
          </a:bodyPr>
          <a:p>
            <a:pPr>
              <a:lnSpc>
                <a:spcPts val="2500"/>
              </a:lnSpc>
              <a:spcBef>
                <a:spcPts val="1001"/>
              </a:spcBef>
            </a:pPr>
            <a:r>
              <a:rPr b="0" lang="ja-JP" sz="1800" spc="-1" strike="noStrike">
                <a:solidFill>
                  <a:srgbClr val="000000"/>
                </a:solidFill>
                <a:latin typeface="HGPｺﾞｼｯｸE"/>
                <a:ea typeface="HGPｺﾞｼｯｸE"/>
              </a:rPr>
              <a:t>■ </a:t>
            </a:r>
            <a:r>
              <a:rPr b="0" lang="ja-JP" sz="1800" spc="-1" strike="noStrike">
                <a:solidFill>
                  <a:srgbClr val="000000"/>
                </a:solidFill>
                <a:latin typeface="HGPｺﾞｼｯｸE"/>
                <a:ea typeface="HGPｺﾞｼｯｸE"/>
              </a:rPr>
              <a:t>甲府駅へのアクセス向上を推進する街路整備（防災・安全交付金）事後評価書</a:t>
            </a:r>
            <a:endParaRPr b="0" lang="ja-JP" sz="1800" spc="-1" strike="noStrike">
              <a:solidFill>
                <a:srgbClr val="000000"/>
              </a:solidFill>
              <a:latin typeface="游ゴシック"/>
            </a:endParaRPr>
          </a:p>
        </p:txBody>
      </p:sp>
      <p:pic>
        <p:nvPicPr>
          <p:cNvPr id="270" name="図 2" descr=""/>
          <p:cNvPicPr/>
          <p:nvPr/>
        </p:nvPicPr>
        <p:blipFill>
          <a:blip r:embed="rId1"/>
          <a:stretch/>
        </p:blipFill>
        <p:spPr>
          <a:xfrm>
            <a:off x="683640" y="1052280"/>
            <a:ext cx="10824480" cy="53600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2684</TotalTime>
  <Application>LibreOffice/6.2.8.2$Linux_X86_64 LibreOffice_project/20$Build-2</Application>
  <Words>3085</Words>
  <Paragraphs>340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2017-10-02T03:13:53Z</dcterms:created>
  <dc:creator>大塚和範</dc:creator>
  <dc:description/>
  <dc:language>ja-JP</dc:language>
  <cp:lastModifiedBy/>
  <cp:lastPrinted>2021-10-10T23:58:35Z</cp:lastPrinted>
  <dcterms:modified xsi:type="dcterms:W3CDTF">2022-03-14T16:43:33Z</dcterms:modified>
  <cp:revision>154</cp:revision>
  <dc:subject/>
  <dc:title>甲府駅周辺土地区画整理事業の概要</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ワイド画面</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